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45"/>
  </p:notesMasterIdLst>
  <p:sldIdLst>
    <p:sldId id="256" r:id="rId3"/>
    <p:sldId id="401" r:id="rId4"/>
    <p:sldId id="398" r:id="rId5"/>
    <p:sldId id="392" r:id="rId6"/>
    <p:sldId id="420" r:id="rId7"/>
    <p:sldId id="408" r:id="rId8"/>
    <p:sldId id="316" r:id="rId9"/>
    <p:sldId id="429" r:id="rId10"/>
    <p:sldId id="430" r:id="rId11"/>
    <p:sldId id="319" r:id="rId12"/>
    <p:sldId id="320" r:id="rId13"/>
    <p:sldId id="321" r:id="rId14"/>
    <p:sldId id="322" r:id="rId15"/>
    <p:sldId id="380" r:id="rId16"/>
    <p:sldId id="381" r:id="rId17"/>
    <p:sldId id="382" r:id="rId18"/>
    <p:sldId id="324" r:id="rId19"/>
    <p:sldId id="428" r:id="rId20"/>
    <p:sldId id="421" r:id="rId21"/>
    <p:sldId id="436" r:id="rId22"/>
    <p:sldId id="284" r:id="rId23"/>
    <p:sldId id="395" r:id="rId24"/>
    <p:sldId id="432" r:id="rId25"/>
    <p:sldId id="286" r:id="rId26"/>
    <p:sldId id="394" r:id="rId27"/>
    <p:sldId id="431" r:id="rId28"/>
    <p:sldId id="297" r:id="rId29"/>
    <p:sldId id="362" r:id="rId30"/>
    <p:sldId id="370" r:id="rId31"/>
    <p:sldId id="374" r:id="rId32"/>
    <p:sldId id="375" r:id="rId33"/>
    <p:sldId id="376" r:id="rId34"/>
    <p:sldId id="416" r:id="rId35"/>
    <p:sldId id="435" r:id="rId36"/>
    <p:sldId id="434" r:id="rId37"/>
    <p:sldId id="422" r:id="rId38"/>
    <p:sldId id="417" r:id="rId39"/>
    <p:sldId id="418" r:id="rId40"/>
    <p:sldId id="423" r:id="rId41"/>
    <p:sldId id="377" r:id="rId42"/>
    <p:sldId id="437" r:id="rId43"/>
    <p:sldId id="406" r:id="rId44"/>
  </p:sldIdLst>
  <p:sldSz cx="9144000" cy="6858000" type="screen4x3"/>
  <p:notesSz cx="6797675" cy="9926638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>
        <p:scale>
          <a:sx n="75" d="100"/>
          <a:sy n="75" d="100"/>
        </p:scale>
        <p:origin x="-122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ifs03\iermb$\RECERCA\ECONOMIA\Bases%20de%20dades\Ocupaci&#243;%20EPA\Pob%20Ocupada%201977-2014%20i%20tendencia%20202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ifs03\iermb$\RECERCA\SOSTENIBILITAT\Projectes%20en%20curs\PA%2002_Projecte%20Anuari_2010-2011\Anuari_Cap&#237;tol%205.%20Sostenibilitat\5.3.%20Megaregions\2.%20Dades\RESULTATS%20ANUARI\DEF%20MEGAREGIONS\INDICADORS_12_MEGA_PIB_INNO_POB_PEC_CO2_SUP_SUPURBA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ifs03\iermb$\RECERCA\SOSTENIBILITAT\Projectes%20en%20curs\PA%2002_Projecte%20Anuari_2010-2011\Anuari_Cap&#237;tol%205.%20Sostenibilitat\5.3.%20Megaregions\2.%20Dades\RESULTATS%20ANUARI\DEF%20MEGAREGIONS\INDICADORS_12_MEGA_PIB_INNO_POB_PEC_CO2_SUP_SUPURBA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'Pob ocupada+tendència 2024'!$A$60</c:f>
              <c:strCache>
                <c:ptCount val="1"/>
                <c:pt idx="0">
                  <c:v>Barcelona</c:v>
                </c:pt>
              </c:strCache>
            </c:strRef>
          </c:tx>
          <c:spPr>
            <a:ln w="41275">
              <a:solidFill>
                <a:srgbClr val="333399"/>
              </a:solidFill>
            </a:ln>
          </c:spPr>
          <c:marker>
            <c:symbol val="none"/>
          </c:marker>
          <c:dLbls>
            <c:dLbl>
              <c:idx val="17"/>
              <c:layout>
                <c:manualLayout>
                  <c:x val="-1.3698585809775182E-2"/>
                  <c:y val="5.0958830628939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-2.2260201940884669E-2"/>
                  <c:y val="-3.75486120423762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2.652,2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inear"/>
            <c:dispRSqr val="0"/>
            <c:dispEq val="1"/>
            <c:trendlineLbl>
              <c:layout/>
              <c:numFmt formatCode="General" sourceLinked="0"/>
            </c:trendlineLbl>
          </c:trendline>
          <c:cat>
            <c:numRef>
              <c:f>'Pob ocupada+tendència 2024'!$B$59:$AW$59</c:f>
              <c:numCache>
                <c:formatCode>General</c:formatCode>
                <c:ptCount val="48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  <c:pt idx="47">
                  <c:v>2024</c:v>
                </c:pt>
              </c:numCache>
            </c:numRef>
          </c:cat>
          <c:val>
            <c:numRef>
              <c:f>'Pob ocupada+tendència 2024'!$B$60:$AW$60</c:f>
              <c:numCache>
                <c:formatCode>#,##0.0</c:formatCode>
                <c:ptCount val="48"/>
                <c:pt idx="0">
                  <c:v>1605.3999999999999</c:v>
                </c:pt>
                <c:pt idx="1">
                  <c:v>1581.0749999999998</c:v>
                </c:pt>
                <c:pt idx="2">
                  <c:v>1554.325</c:v>
                </c:pt>
                <c:pt idx="3">
                  <c:v>1509.7750000000001</c:v>
                </c:pt>
                <c:pt idx="4">
                  <c:v>1466.8000000000002</c:v>
                </c:pt>
                <c:pt idx="5">
                  <c:v>1397.6</c:v>
                </c:pt>
                <c:pt idx="6">
                  <c:v>1355.0749999999998</c:v>
                </c:pt>
                <c:pt idx="7">
                  <c:v>1343.925</c:v>
                </c:pt>
                <c:pt idx="8">
                  <c:v>1328.3</c:v>
                </c:pt>
                <c:pt idx="9">
                  <c:v>1379.9250000000002</c:v>
                </c:pt>
                <c:pt idx="10">
                  <c:v>1487.1</c:v>
                </c:pt>
                <c:pt idx="11">
                  <c:v>1527.1000000000001</c:v>
                </c:pt>
                <c:pt idx="12">
                  <c:v>1634.7749999999999</c:v>
                </c:pt>
                <c:pt idx="13">
                  <c:v>1687.675</c:v>
                </c:pt>
                <c:pt idx="14">
                  <c:v>1730.9</c:v>
                </c:pt>
                <c:pt idx="15">
                  <c:v>1703.2249999999999</c:v>
                </c:pt>
                <c:pt idx="16">
                  <c:v>1630.0500000000002</c:v>
                </c:pt>
                <c:pt idx="17">
                  <c:v>1605.325</c:v>
                </c:pt>
                <c:pt idx="18">
                  <c:v>1640.1</c:v>
                </c:pt>
                <c:pt idx="19">
                  <c:v>1714.625</c:v>
                </c:pt>
                <c:pt idx="20">
                  <c:v>1782.2249999999999</c:v>
                </c:pt>
                <c:pt idx="21">
                  <c:v>1870.2249999999999</c:v>
                </c:pt>
                <c:pt idx="22">
                  <c:v>1974.675</c:v>
                </c:pt>
                <c:pt idx="23">
                  <c:v>2081.5</c:v>
                </c:pt>
                <c:pt idx="24">
                  <c:v>2109.125</c:v>
                </c:pt>
                <c:pt idx="25">
                  <c:v>2189.25</c:v>
                </c:pt>
                <c:pt idx="26">
                  <c:v>2304.1999999999998</c:v>
                </c:pt>
                <c:pt idx="27">
                  <c:v>2368.7749999999996</c:v>
                </c:pt>
                <c:pt idx="28">
                  <c:v>2516.6750000000002</c:v>
                </c:pt>
                <c:pt idx="29">
                  <c:v>2593.1500000000005</c:v>
                </c:pt>
                <c:pt idx="30">
                  <c:v>2651.7999999999997</c:v>
                </c:pt>
                <c:pt idx="31">
                  <c:v>2652.2</c:v>
                </c:pt>
                <c:pt idx="32">
                  <c:v>2427.4250000000002</c:v>
                </c:pt>
                <c:pt idx="33">
                  <c:v>2400.3000000000002</c:v>
                </c:pt>
                <c:pt idx="34">
                  <c:v>2367.875</c:v>
                </c:pt>
                <c:pt idx="35">
                  <c:v>2234.3250000000003</c:v>
                </c:pt>
                <c:pt idx="36">
                  <c:v>2178.5750000000003</c:v>
                </c:pt>
                <c:pt idx="37">
                  <c:v>2234.4749999999999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3712"/>
        <c:axId val="39033600"/>
      </c:lineChart>
      <c:catAx>
        <c:axId val="4152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/>
            </a:pPr>
            <a:endParaRPr lang="ca-ES"/>
          </a:p>
        </c:txPr>
        <c:crossAx val="39033600"/>
        <c:crosses val="autoZero"/>
        <c:auto val="1"/>
        <c:lblAlgn val="ctr"/>
        <c:lblOffset val="100"/>
        <c:noMultiLvlLbl val="0"/>
      </c:catAx>
      <c:valAx>
        <c:axId val="3903360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ca-ES"/>
          </a:p>
        </c:txPr>
        <c:crossAx val="415237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'2'!$C$5</c:f>
              <c:strCache>
                <c:ptCount val="1"/>
                <c:pt idx="0">
                  <c:v>UE-28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dLbl>
              <c:idx val="13"/>
              <c:layout>
                <c:manualLayout>
                  <c:x val="-8.8593576965669985E-3"/>
                  <c:y val="-1.4833010666686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'2'!$B$6:$B$19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'2'!$C$6:$C$19</c:f>
              <c:numCache>
                <c:formatCode>#,##0</c:formatCode>
                <c:ptCount val="14"/>
                <c:pt idx="0">
                  <c:v>19600</c:v>
                </c:pt>
                <c:pt idx="1">
                  <c:v>20300</c:v>
                </c:pt>
                <c:pt idx="2">
                  <c:v>21000</c:v>
                </c:pt>
                <c:pt idx="3">
                  <c:v>21300</c:v>
                </c:pt>
                <c:pt idx="4">
                  <c:v>22300</c:v>
                </c:pt>
                <c:pt idx="5">
                  <c:v>23200</c:v>
                </c:pt>
                <c:pt idx="6">
                  <c:v>24400</c:v>
                </c:pt>
                <c:pt idx="7">
                  <c:v>25800</c:v>
                </c:pt>
                <c:pt idx="8">
                  <c:v>25900</c:v>
                </c:pt>
                <c:pt idx="9">
                  <c:v>24300</c:v>
                </c:pt>
                <c:pt idx="10">
                  <c:v>25300</c:v>
                </c:pt>
                <c:pt idx="11">
                  <c:v>26000</c:v>
                </c:pt>
                <c:pt idx="12">
                  <c:v>26500</c:v>
                </c:pt>
                <c:pt idx="13">
                  <c:v>26600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'2'!$D$5</c:f>
              <c:strCache>
                <c:ptCount val="1"/>
                <c:pt idx="0">
                  <c:v>UE-15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'2'!$B$6:$B$19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'2'!$D$6:$D$19</c:f>
              <c:numCache>
                <c:formatCode>#,##0</c:formatCode>
                <c:ptCount val="14"/>
                <c:pt idx="0">
                  <c:v>22700</c:v>
                </c:pt>
                <c:pt idx="1">
                  <c:v>23500</c:v>
                </c:pt>
                <c:pt idx="2">
                  <c:v>24200</c:v>
                </c:pt>
                <c:pt idx="3">
                  <c:v>24400</c:v>
                </c:pt>
                <c:pt idx="4">
                  <c:v>25300</c:v>
                </c:pt>
                <c:pt idx="5">
                  <c:v>26300</c:v>
                </c:pt>
                <c:pt idx="6">
                  <c:v>27500</c:v>
                </c:pt>
                <c:pt idx="7">
                  <c:v>28900</c:v>
                </c:pt>
                <c:pt idx="8">
                  <c:v>28700</c:v>
                </c:pt>
                <c:pt idx="9">
                  <c:v>26900</c:v>
                </c:pt>
                <c:pt idx="10">
                  <c:v>27900</c:v>
                </c:pt>
                <c:pt idx="11">
                  <c:v>28600</c:v>
                </c:pt>
                <c:pt idx="12">
                  <c:v>28900</c:v>
                </c:pt>
                <c:pt idx="13">
                  <c:v>29000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'2'!$E$5</c:f>
              <c:strCache>
                <c:ptCount val="1"/>
                <c:pt idx="0">
                  <c:v>España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dLbl>
              <c:idx val="0"/>
              <c:layout>
                <c:manualLayout>
                  <c:x val="-2.4363233665559248E-2"/>
                  <c:y val="2.3732817066698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'2'!$B$6:$B$19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'2'!$E$6:$E$19</c:f>
              <c:numCache>
                <c:formatCode>#,##0</c:formatCode>
                <c:ptCount val="14"/>
                <c:pt idx="0">
                  <c:v>19000</c:v>
                </c:pt>
                <c:pt idx="1">
                  <c:v>19900</c:v>
                </c:pt>
                <c:pt idx="2">
                  <c:v>21100</c:v>
                </c:pt>
                <c:pt idx="3">
                  <c:v>21400</c:v>
                </c:pt>
                <c:pt idx="4">
                  <c:v>22300</c:v>
                </c:pt>
                <c:pt idx="5">
                  <c:v>23300</c:v>
                </c:pt>
                <c:pt idx="6">
                  <c:v>25100</c:v>
                </c:pt>
                <c:pt idx="7">
                  <c:v>26600</c:v>
                </c:pt>
                <c:pt idx="8">
                  <c:v>26300</c:v>
                </c:pt>
                <c:pt idx="9">
                  <c:v>24700</c:v>
                </c:pt>
                <c:pt idx="10">
                  <c:v>24700</c:v>
                </c:pt>
                <c:pt idx="11">
                  <c:v>24700</c:v>
                </c:pt>
                <c:pt idx="12">
                  <c:v>24900</c:v>
                </c:pt>
                <c:pt idx="13">
                  <c:v>25000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'2'!$F$5</c:f>
              <c:strCache>
                <c:ptCount val="1"/>
                <c:pt idx="0">
                  <c:v>Cataluña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'2'!$B$6:$B$19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'2'!$F$6:$F$19</c:f>
              <c:numCache>
                <c:formatCode>#,##0</c:formatCode>
                <c:ptCount val="14"/>
                <c:pt idx="0">
                  <c:v>23100</c:v>
                </c:pt>
                <c:pt idx="1">
                  <c:v>24300</c:v>
                </c:pt>
                <c:pt idx="2">
                  <c:v>25500</c:v>
                </c:pt>
                <c:pt idx="3">
                  <c:v>25600</c:v>
                </c:pt>
                <c:pt idx="4">
                  <c:v>26600</c:v>
                </c:pt>
                <c:pt idx="5">
                  <c:v>27600</c:v>
                </c:pt>
                <c:pt idx="6">
                  <c:v>29700</c:v>
                </c:pt>
                <c:pt idx="7">
                  <c:v>31300</c:v>
                </c:pt>
                <c:pt idx="8">
                  <c:v>30700</c:v>
                </c:pt>
                <c:pt idx="9">
                  <c:v>28800</c:v>
                </c:pt>
                <c:pt idx="10">
                  <c:v>28900</c:v>
                </c:pt>
                <c:pt idx="11">
                  <c:v>28700</c:v>
                </c:pt>
                <c:pt idx="12">
                  <c:v>29200</c:v>
                </c:pt>
                <c:pt idx="13">
                  <c:v>29400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'2'!$G$5</c:f>
              <c:strCache>
                <c:ptCount val="1"/>
                <c:pt idx="0">
                  <c:v>Barcelona*</c:v>
                </c:pt>
              </c:strCache>
            </c:strRef>
          </c:tx>
          <c:spPr>
            <a:ln w="44450">
              <a:solidFill>
                <a:srgbClr val="333399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1007751937984496E-2"/>
                  <c:y val="2.373281706669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4.4296788482834993E-3"/>
                  <c:y val="-3.5599225600047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'2'!$B$6:$B$19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'2'!$G$6:$G$19</c:f>
              <c:numCache>
                <c:formatCode>#,##0</c:formatCode>
                <c:ptCount val="14"/>
                <c:pt idx="0">
                  <c:v>22583.084559627514</c:v>
                </c:pt>
                <c:pt idx="1">
                  <c:v>23638.368884843756</c:v>
                </c:pt>
                <c:pt idx="2">
                  <c:v>24804.387080957127</c:v>
                </c:pt>
                <c:pt idx="3">
                  <c:v>25008.538414956776</c:v>
                </c:pt>
                <c:pt idx="4">
                  <c:v>26063.751006305163</c:v>
                </c:pt>
                <c:pt idx="5">
                  <c:v>27340.342892328274</c:v>
                </c:pt>
                <c:pt idx="6">
                  <c:v>29418.208952145218</c:v>
                </c:pt>
                <c:pt idx="7">
                  <c:v>31034.594059405943</c:v>
                </c:pt>
                <c:pt idx="8">
                  <c:v>30730.333333333336</c:v>
                </c:pt>
                <c:pt idx="9">
                  <c:v>28900</c:v>
                </c:pt>
                <c:pt idx="10">
                  <c:v>28900</c:v>
                </c:pt>
                <c:pt idx="11">
                  <c:v>28700</c:v>
                </c:pt>
                <c:pt idx="12">
                  <c:v>29200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73536"/>
        <c:axId val="40673856"/>
      </c:lineChart>
      <c:catAx>
        <c:axId val="38273536"/>
        <c:scaling>
          <c:orientation val="minMax"/>
        </c:scaling>
        <c:delete val="0"/>
        <c:axPos val="b"/>
        <c:majorTickMark val="out"/>
        <c:minorTickMark val="none"/>
        <c:tickLblPos val="nextTo"/>
        <c:crossAx val="40673856"/>
        <c:crosses val="autoZero"/>
        <c:auto val="1"/>
        <c:lblAlgn val="ctr"/>
        <c:lblOffset val="100"/>
        <c:noMultiLvlLbl val="0"/>
      </c:catAx>
      <c:valAx>
        <c:axId val="406738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82735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ca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'3'!$B$6</c:f>
              <c:strCache>
                <c:ptCount val="1"/>
                <c:pt idx="0">
                  <c:v>Cataluña sobre la UE-15</c:v>
                </c:pt>
              </c:strCache>
            </c:strRef>
          </c:tx>
          <c:spPr>
            <a:ln w="41275">
              <a:solidFill>
                <a:srgbClr val="C0504D">
                  <a:shade val="95000"/>
                  <a:satMod val="105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6015129041107197E-2"/>
                  <c:y val="1.5590394065218021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2"/>
                      </a:solidFill>
                    </a:defRPr>
                  </a:pPr>
                  <a:endParaRPr lang="ca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layout>
                <c:manualLayout>
                  <c:x val="-1.316885814959484E-2"/>
                  <c:y val="-3.33606098533093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2"/>
                      </a:solidFill>
                    </a:defRPr>
                  </a:pPr>
                  <a:endParaRPr lang="ca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ca-E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'3'!$A$7:$A$26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'3'!$B$7:$B$26</c:f>
              <c:numCache>
                <c:formatCode>0.00</c:formatCode>
                <c:ptCount val="20"/>
                <c:pt idx="0">
                  <c:v>1.1282573764872095</c:v>
                </c:pt>
                <c:pt idx="1">
                  <c:v>1.2212410678698069</c:v>
                </c:pt>
                <c:pt idx="2">
                  <c:v>1.3063416847272504</c:v>
                </c:pt>
                <c:pt idx="3">
                  <c:v>1.3513741752328581</c:v>
                </c:pt>
                <c:pt idx="4">
                  <c:v>1.3183555242461864</c:v>
                </c:pt>
                <c:pt idx="5">
                  <c:v>1.337329430301553</c:v>
                </c:pt>
                <c:pt idx="6">
                  <c:v>1.4052797432016346</c:v>
                </c:pt>
                <c:pt idx="7">
                  <c:v>1.4140689793085133</c:v>
                </c:pt>
                <c:pt idx="8">
                  <c:v>1.4408955716528957</c:v>
                </c:pt>
                <c:pt idx="9">
                  <c:v>1.4054010364534</c:v>
                </c:pt>
                <c:pt idx="10">
                  <c:v>1.4154398361134026</c:v>
                </c:pt>
                <c:pt idx="11">
                  <c:v>1.409327534866772</c:v>
                </c:pt>
                <c:pt idx="12">
                  <c:v>1.4173229294623497</c:v>
                </c:pt>
                <c:pt idx="13">
                  <c:v>1.4067321833447919</c:v>
                </c:pt>
                <c:pt idx="14">
                  <c:v>1.4144357735378006</c:v>
                </c:pt>
                <c:pt idx="15">
                  <c:v>1.4166264876975416</c:v>
                </c:pt>
                <c:pt idx="16">
                  <c:v>1.431179560303357</c:v>
                </c:pt>
                <c:pt idx="17">
                  <c:v>1.4852305501331518</c:v>
                </c:pt>
                <c:pt idx="18">
                  <c:v>1.4746786290187432</c:v>
                </c:pt>
                <c:pt idx="19">
                  <c:v>1.492591165237755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09120"/>
        <c:axId val="38214976"/>
      </c:lineChart>
      <c:catAx>
        <c:axId val="4390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214976"/>
        <c:crosses val="autoZero"/>
        <c:auto val="1"/>
        <c:lblAlgn val="ctr"/>
        <c:lblOffset val="100"/>
        <c:noMultiLvlLbl val="0"/>
      </c:catAx>
      <c:valAx>
        <c:axId val="38214976"/>
        <c:scaling>
          <c:orientation val="minMax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439091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a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Resum!$C$12</c:f>
              <c:strCache>
                <c:ptCount val="1"/>
                <c:pt idx="0">
                  <c:v>Conocimiento Alto</c:v>
                </c:pt>
              </c:strCache>
            </c:strRef>
          </c:tx>
          <c:dLbls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Resum!$B$13:$B$290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Resum!$C$13:$C$290</c:f>
              <c:numCache>
                <c:formatCode>#,##0</c:formatCode>
                <c:ptCount val="17"/>
                <c:pt idx="0">
                  <c:v>379678</c:v>
                </c:pt>
                <c:pt idx="1">
                  <c:v>393271</c:v>
                </c:pt>
                <c:pt idx="2">
                  <c:v>417825</c:v>
                </c:pt>
                <c:pt idx="3">
                  <c:v>424857</c:v>
                </c:pt>
                <c:pt idx="4">
                  <c:v>427728</c:v>
                </c:pt>
                <c:pt idx="5">
                  <c:v>437167</c:v>
                </c:pt>
                <c:pt idx="6">
                  <c:v>445757</c:v>
                </c:pt>
                <c:pt idx="7">
                  <c:v>466514</c:v>
                </c:pt>
                <c:pt idx="8">
                  <c:v>489155</c:v>
                </c:pt>
                <c:pt idx="9">
                  <c:v>505583</c:v>
                </c:pt>
                <c:pt idx="10">
                  <c:v>495109</c:v>
                </c:pt>
                <c:pt idx="11">
                  <c:v>454723</c:v>
                </c:pt>
                <c:pt idx="12">
                  <c:v>456787</c:v>
                </c:pt>
                <c:pt idx="13">
                  <c:v>450573</c:v>
                </c:pt>
                <c:pt idx="14">
                  <c:v>437303</c:v>
                </c:pt>
                <c:pt idx="15">
                  <c:v>443766</c:v>
                </c:pt>
                <c:pt idx="16">
                  <c:v>456456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Resum!$D$12</c:f>
              <c:strCache>
                <c:ptCount val="1"/>
                <c:pt idx="0">
                  <c:v>Conocimiento Bajo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1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Resum!$B$13:$B$290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Resum!$D$13:$D$290</c:f>
              <c:numCache>
                <c:formatCode>#,##0</c:formatCode>
                <c:ptCount val="17"/>
                <c:pt idx="0">
                  <c:v>365096</c:v>
                </c:pt>
                <c:pt idx="1">
                  <c:v>391414</c:v>
                </c:pt>
                <c:pt idx="2">
                  <c:v>403056</c:v>
                </c:pt>
                <c:pt idx="3">
                  <c:v>407669</c:v>
                </c:pt>
                <c:pt idx="4">
                  <c:v>413575</c:v>
                </c:pt>
                <c:pt idx="5">
                  <c:v>417829</c:v>
                </c:pt>
                <c:pt idx="6">
                  <c:v>421040</c:v>
                </c:pt>
                <c:pt idx="7">
                  <c:v>438421</c:v>
                </c:pt>
                <c:pt idx="8">
                  <c:v>446776</c:v>
                </c:pt>
                <c:pt idx="9">
                  <c:v>447417</c:v>
                </c:pt>
                <c:pt idx="10">
                  <c:v>421952</c:v>
                </c:pt>
                <c:pt idx="11">
                  <c:v>425896</c:v>
                </c:pt>
                <c:pt idx="12">
                  <c:v>418189</c:v>
                </c:pt>
                <c:pt idx="13">
                  <c:v>402559</c:v>
                </c:pt>
                <c:pt idx="14">
                  <c:v>387442</c:v>
                </c:pt>
                <c:pt idx="15">
                  <c:v>382092</c:v>
                </c:pt>
                <c:pt idx="16">
                  <c:v>388233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53696"/>
        <c:axId val="38236096"/>
      </c:lineChart>
      <c:catAx>
        <c:axId val="426536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38236096"/>
        <c:crosses val="autoZero"/>
        <c:auto val="1"/>
        <c:lblAlgn val="ctr"/>
        <c:lblOffset val="100"/>
        <c:noMultiLvlLbl val="0"/>
      </c:catAx>
      <c:valAx>
        <c:axId val="38236096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4265369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Resum!$I$12</c:f>
              <c:strCache>
                <c:ptCount val="1"/>
                <c:pt idx="0">
                  <c:v>Conocimiento Alto</c:v>
                </c:pt>
              </c:strCache>
            </c:strRef>
          </c:tx>
          <c:dLbls>
            <c:dLbl>
              <c:idx val="1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Resum!$B$13:$B$290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Resum!$I$13:$I$290</c:f>
              <c:numCache>
                <c:formatCode>#,##0</c:formatCode>
                <c:ptCount val="17"/>
                <c:pt idx="0">
                  <c:v>642954</c:v>
                </c:pt>
                <c:pt idx="1">
                  <c:v>675338</c:v>
                </c:pt>
                <c:pt idx="2">
                  <c:v>714325</c:v>
                </c:pt>
                <c:pt idx="3">
                  <c:v>733952</c:v>
                </c:pt>
                <c:pt idx="4">
                  <c:v>744783</c:v>
                </c:pt>
                <c:pt idx="5">
                  <c:v>761944</c:v>
                </c:pt>
                <c:pt idx="6">
                  <c:v>785072</c:v>
                </c:pt>
                <c:pt idx="7">
                  <c:v>818114</c:v>
                </c:pt>
                <c:pt idx="8">
                  <c:v>855959</c:v>
                </c:pt>
                <c:pt idx="9">
                  <c:v>890864</c:v>
                </c:pt>
                <c:pt idx="10">
                  <c:v>882114</c:v>
                </c:pt>
                <c:pt idx="11">
                  <c:v>824142</c:v>
                </c:pt>
                <c:pt idx="12">
                  <c:v>834330</c:v>
                </c:pt>
                <c:pt idx="13">
                  <c:v>814868</c:v>
                </c:pt>
                <c:pt idx="14">
                  <c:v>791429</c:v>
                </c:pt>
                <c:pt idx="15">
                  <c:v>800309</c:v>
                </c:pt>
                <c:pt idx="16">
                  <c:v>827891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Resum!$J$12</c:f>
              <c:strCache>
                <c:ptCount val="1"/>
                <c:pt idx="0">
                  <c:v>Conocimiento Bajo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Resum!$B$13:$B$290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Resum!$J$13:$J$290</c:f>
              <c:numCache>
                <c:formatCode>#,##0</c:formatCode>
                <c:ptCount val="17"/>
                <c:pt idx="0">
                  <c:v>932187</c:v>
                </c:pt>
                <c:pt idx="1">
                  <c:v>1007270</c:v>
                </c:pt>
                <c:pt idx="2">
                  <c:v>1057733</c:v>
                </c:pt>
                <c:pt idx="3">
                  <c:v>1074949</c:v>
                </c:pt>
                <c:pt idx="4">
                  <c:v>1085062</c:v>
                </c:pt>
                <c:pt idx="5">
                  <c:v>1106438</c:v>
                </c:pt>
                <c:pt idx="6">
                  <c:v>1129286</c:v>
                </c:pt>
                <c:pt idx="7">
                  <c:v>1183561</c:v>
                </c:pt>
                <c:pt idx="8">
                  <c:v>1203017</c:v>
                </c:pt>
                <c:pt idx="9">
                  <c:v>1204913</c:v>
                </c:pt>
                <c:pt idx="10">
                  <c:v>1115632</c:v>
                </c:pt>
                <c:pt idx="11">
                  <c:v>1067472</c:v>
                </c:pt>
                <c:pt idx="12">
                  <c:v>1047694</c:v>
                </c:pt>
                <c:pt idx="13">
                  <c:v>1007254</c:v>
                </c:pt>
                <c:pt idx="14">
                  <c:v>956041</c:v>
                </c:pt>
                <c:pt idx="15">
                  <c:v>940422</c:v>
                </c:pt>
                <c:pt idx="16">
                  <c:v>968406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531008"/>
        <c:axId val="38238976"/>
      </c:lineChart>
      <c:catAx>
        <c:axId val="1115310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38238976"/>
        <c:crosses val="autoZero"/>
        <c:auto val="1"/>
        <c:lblAlgn val="ctr"/>
        <c:lblOffset val="100"/>
        <c:noMultiLvlLbl val="0"/>
      </c:catAx>
      <c:valAx>
        <c:axId val="38238976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11153100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22@</c:v>
                </c:pt>
                <c:pt idx="1">
                  <c:v>Província of Barcelona</c:v>
                </c:pt>
                <c:pt idx="2">
                  <c:v>Catalunya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1.0549999999999948</c:v>
                </c:pt>
                <c:pt idx="1">
                  <c:v>0.57299999999999995</c:v>
                </c:pt>
                <c:pt idx="2">
                  <c:v>0.60000000000000064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231232"/>
        <c:axId val="77611584"/>
      </c:barChart>
      <c:catAx>
        <c:axId val="75231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a-ES"/>
          </a:p>
        </c:txPr>
        <c:crossAx val="77611584"/>
        <c:crosses val="autoZero"/>
        <c:auto val="1"/>
        <c:lblAlgn val="ctr"/>
        <c:lblOffset val="100"/>
        <c:noMultiLvlLbl val="0"/>
      </c:catAx>
      <c:valAx>
        <c:axId val="7761158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752312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385057471264312E-2"/>
          <c:y val="3.2539807524060008E-2"/>
          <c:w val="0.58848172824550748"/>
          <c:h val="0.85243219597550257"/>
        </c:manualLayout>
      </c:layout>
      <c:lineChart>
        <c:grouping val="standard"/>
        <c:varyColors val="0"/>
        <c:ser>
          <c:idx val="0"/>
          <c:order val="0"/>
          <c:tx>
            <c:strRef>
              <c:f>PIBMIOPPS!$A$17</c:f>
              <c:strCache>
                <c:ptCount val="1"/>
                <c:pt idx="0">
                  <c:v>Am-Brus-Twerp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General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PIBMIOPPS!$B$17:$E$17</c:f>
              <c:numCache>
                <c:formatCode>#,##0</c:formatCode>
                <c:ptCount val="4"/>
                <c:pt idx="0">
                  <c:v>18859.637214446284</c:v>
                </c:pt>
                <c:pt idx="1">
                  <c:v>23626.028173592265</c:v>
                </c:pt>
                <c:pt idx="2">
                  <c:v>29386.769475353001</c:v>
                </c:pt>
                <c:pt idx="3">
                  <c:v>29459.000440829819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PIBMIOPPS!$A$18</c:f>
              <c:strCache>
                <c:ptCount val="1"/>
                <c:pt idx="0">
                  <c:v>Barce-Lyon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PIBMIOPPS!$B$16:$E$16</c:f>
              <c:numCache>
                <c:formatCode>General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PIBMIOPPS!$B$18:$E$18</c:f>
              <c:numCache>
                <c:formatCode>#,##0</c:formatCode>
                <c:ptCount val="4"/>
                <c:pt idx="0">
                  <c:v>16645.235575266899</c:v>
                </c:pt>
                <c:pt idx="1">
                  <c:v>22728.359478629896</c:v>
                </c:pt>
                <c:pt idx="2">
                  <c:v>26930.88269485152</c:v>
                </c:pt>
                <c:pt idx="3">
                  <c:v>26249.762235671351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PIBMIOPPS!$A$19</c:f>
              <c:strCache>
                <c:ptCount val="1"/>
                <c:pt idx="0">
                  <c:v>Berlin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General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PIBMIOPPS!$B$19:$E$19</c:f>
              <c:numCache>
                <c:formatCode>#,##0</c:formatCode>
                <c:ptCount val="4"/>
                <c:pt idx="0">
                  <c:v>18102.382135509961</c:v>
                </c:pt>
                <c:pt idx="1">
                  <c:v>19928.906284656321</c:v>
                </c:pt>
                <c:pt idx="2">
                  <c:v>23867.194933427618</c:v>
                </c:pt>
                <c:pt idx="3">
                  <c:v>23638.08585569953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PIBMIOPPS!$A$20</c:f>
              <c:strCache>
                <c:ptCount val="1"/>
                <c:pt idx="0">
                  <c:v>Frank-Gart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General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PIBMIOPPS!$B$20:$E$20</c:f>
              <c:numCache>
                <c:formatCode>#,##0</c:formatCode>
                <c:ptCount val="4"/>
                <c:pt idx="0">
                  <c:v>22289.846000762565</c:v>
                </c:pt>
                <c:pt idx="1">
                  <c:v>27505.690232582696</c:v>
                </c:pt>
                <c:pt idx="2">
                  <c:v>33994.141069113713</c:v>
                </c:pt>
                <c:pt idx="3">
                  <c:v>33685.846556077988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PIBMIOPPS!$A$21</c:f>
              <c:strCache>
                <c:ptCount val="1"/>
                <c:pt idx="0">
                  <c:v>Glas-burgh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General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PIBMIOPPS!$B$21:$E$21</c:f>
              <c:numCache>
                <c:formatCode>#,##0</c:formatCode>
                <c:ptCount val="4"/>
                <c:pt idx="0">
                  <c:v>16032.06288836193</c:v>
                </c:pt>
                <c:pt idx="1">
                  <c:v>22179.24428858222</c:v>
                </c:pt>
                <c:pt idx="2">
                  <c:v>28370.789744594305</c:v>
                </c:pt>
                <c:pt idx="3">
                  <c:v>28153.914521118757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PIBMIOPPS!$A$22</c:f>
              <c:strCache>
                <c:ptCount val="1"/>
                <c:pt idx="0">
                  <c:v>Lisbon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General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PIBMIOPPS!$B$22:$E$22</c:f>
              <c:numCache>
                <c:formatCode>#,##0</c:formatCode>
                <c:ptCount val="4"/>
                <c:pt idx="0">
                  <c:v>14620.212387543324</c:v>
                </c:pt>
                <c:pt idx="1">
                  <c:v>16562.604413659181</c:v>
                </c:pt>
                <c:pt idx="2">
                  <c:v>20520.444105688537</c:v>
                </c:pt>
                <c:pt idx="3">
                  <c:v>20371.346420883099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PIBMIOPPS!$A$23</c:f>
              <c:strCache>
                <c:ptCount val="1"/>
                <c:pt idx="0">
                  <c:v>London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General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PIBMIOPPS!$B$23:$E$23</c:f>
              <c:numCache>
                <c:formatCode>#,##0</c:formatCode>
                <c:ptCount val="4"/>
                <c:pt idx="0">
                  <c:v>16852.188242736516</c:v>
                </c:pt>
                <c:pt idx="1">
                  <c:v>24396.418109905717</c:v>
                </c:pt>
                <c:pt idx="2">
                  <c:v>29781.073533684059</c:v>
                </c:pt>
                <c:pt idx="3">
                  <c:v>29466.119409773652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PIBMIOPPS!$A$24</c:f>
              <c:strCache>
                <c:ptCount val="1"/>
                <c:pt idx="0">
                  <c:v>Madrid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General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PIBMIOPPS!$B$24:$E$24</c:f>
              <c:numCache>
                <c:formatCode>#,##0</c:formatCode>
                <c:ptCount val="4"/>
                <c:pt idx="0">
                  <c:v>17278.05541484374</c:v>
                </c:pt>
                <c:pt idx="1">
                  <c:v>25307.600312185052</c:v>
                </c:pt>
                <c:pt idx="2">
                  <c:v>33199.78705212754</c:v>
                </c:pt>
                <c:pt idx="3">
                  <c:v>31993.398174150501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PIBMIOPPS!$A$25</c:f>
              <c:strCache>
                <c:ptCount val="1"/>
                <c:pt idx="0">
                  <c:v>Paris</c:v>
                </c:pt>
              </c:strCache>
            </c:strRef>
          </c:tx>
          <c:spPr>
            <a:ln w="12700">
              <a:solidFill>
                <a:srgbClr val="BBE0E3"/>
              </a:solidFill>
            </a:ln>
          </c:spPr>
          <c:marker>
            <c:spPr>
              <a:solidFill>
                <a:srgbClr val="BBE0E3"/>
              </a:solidFill>
              <a:ln>
                <a:solidFill>
                  <a:srgbClr val="BBE0E3"/>
                </a:solidFill>
              </a:ln>
            </c:spPr>
          </c:marker>
          <c:cat>
            <c:numRef>
              <c:f>PIBMIOPPS!$B$16:$E$16</c:f>
              <c:numCache>
                <c:formatCode>General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PIBMIOPPS!$B$25:$E$25</c:f>
              <c:numCache>
                <c:formatCode>#,##0</c:formatCode>
                <c:ptCount val="4"/>
                <c:pt idx="0">
                  <c:v>23733.74265064346</c:v>
                </c:pt>
                <c:pt idx="1">
                  <c:v>30918.365100121369</c:v>
                </c:pt>
                <c:pt idx="2">
                  <c:v>33336.821084885421</c:v>
                </c:pt>
                <c:pt idx="3">
                  <c:v>32314.489677727401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PIBMIOPPS!$A$26</c:f>
              <c:strCache>
                <c:ptCount val="1"/>
                <c:pt idx="0">
                  <c:v>Prague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General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PIBMIOPPS!$B$26:$E$26</c:f>
              <c:numCache>
                <c:formatCode>#,##0</c:formatCode>
                <c:ptCount val="4"/>
                <c:pt idx="0">
                  <c:v>12936.28459926982</c:v>
                </c:pt>
                <c:pt idx="1">
                  <c:v>15794.318094714265</c:v>
                </c:pt>
                <c:pt idx="2">
                  <c:v>21861.036990427918</c:v>
                </c:pt>
                <c:pt idx="3">
                  <c:v>21801.705963703065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PIBMIOPPS!$A$27</c:f>
              <c:strCache>
                <c:ptCount val="1"/>
                <c:pt idx="0">
                  <c:v>Rom-Mil-Tur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General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PIBMIOPPS!$B$27:$E$27</c:f>
              <c:numCache>
                <c:formatCode>#,##0</c:formatCode>
                <c:ptCount val="4"/>
                <c:pt idx="0">
                  <c:v>19850.046424428321</c:v>
                </c:pt>
                <c:pt idx="1">
                  <c:v>24430.739406704619</c:v>
                </c:pt>
                <c:pt idx="2">
                  <c:v>26468.653697926406</c:v>
                </c:pt>
                <c:pt idx="3">
                  <c:v>26257.52146963307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PIBMIOPPS!$A$28</c:f>
              <c:strCache>
                <c:ptCount val="1"/>
                <c:pt idx="0">
                  <c:v>Vienna-Budapest</c:v>
                </c:pt>
              </c:strCache>
            </c:strRef>
          </c:tx>
          <c:spPr>
            <a:ln w="12700"/>
          </c:spPr>
          <c:marker>
            <c:spPr>
              <a:ln w="9525"/>
            </c:spPr>
          </c:marker>
          <c:cat>
            <c:numRef>
              <c:f>PIBMIOPPS!$B$16:$E$16</c:f>
              <c:numCache>
                <c:formatCode>General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PIBMIOPPS!$B$28:$E$28</c:f>
              <c:numCache>
                <c:formatCode>#,##0</c:formatCode>
                <c:ptCount val="4"/>
                <c:pt idx="0">
                  <c:v>11421.390195278491</c:v>
                </c:pt>
                <c:pt idx="1">
                  <c:v>13161.285392466027</c:v>
                </c:pt>
                <c:pt idx="2">
                  <c:v>18539.822279553497</c:v>
                </c:pt>
                <c:pt idx="3">
                  <c:v>18762.872093838498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014208"/>
        <c:axId val="77614464"/>
      </c:lineChart>
      <c:catAx>
        <c:axId val="10601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 sz="600"/>
            </a:pPr>
            <a:endParaRPr lang="ca-ES"/>
          </a:p>
        </c:txPr>
        <c:crossAx val="77614464"/>
        <c:crosses val="autoZero"/>
        <c:auto val="1"/>
        <c:lblAlgn val="ctr"/>
        <c:lblOffset val="100"/>
        <c:noMultiLvlLbl val="0"/>
      </c:catAx>
      <c:valAx>
        <c:axId val="77614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s-ES" sz="600"/>
            </a:pPr>
            <a:endParaRPr lang="ca-ES"/>
          </a:p>
        </c:txPr>
        <c:crossAx val="106014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22809408439591"/>
          <c:y val="1.1215785526809221E-3"/>
          <c:w val="0.28968201090248402"/>
          <c:h val="0.99887842144731898"/>
        </c:manualLayout>
      </c:layout>
      <c:overlay val="0"/>
      <c:txPr>
        <a:bodyPr/>
        <a:lstStyle/>
        <a:p>
          <a:pPr>
            <a:defRPr lang="es-ES" sz="800"/>
          </a:pPr>
          <a:endParaRPr lang="ca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34387806787434E-2"/>
          <c:y val="2.8725045732919802E-2"/>
          <c:w val="0.61476327478295856"/>
          <c:h val="0.83734391155651355"/>
        </c:manualLayout>
      </c:layout>
      <c:lineChart>
        <c:grouping val="standard"/>
        <c:varyColors val="0"/>
        <c:ser>
          <c:idx val="0"/>
          <c:order val="0"/>
          <c:tx>
            <c:strRef>
              <c:f>INNOV2!$A$17</c:f>
              <c:strCache>
                <c:ptCount val="1"/>
                <c:pt idx="0">
                  <c:v>Am-Brus-Twerp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General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INNOV2!$B$17:$E$17</c:f>
              <c:numCache>
                <c:formatCode>#,##0</c:formatCode>
                <c:ptCount val="4"/>
                <c:pt idx="0">
                  <c:v>102.07580673670995</c:v>
                </c:pt>
                <c:pt idx="1">
                  <c:v>118.2746652004619</c:v>
                </c:pt>
                <c:pt idx="2">
                  <c:v>195.90723141348471</c:v>
                </c:pt>
                <c:pt idx="3">
                  <c:v>195.38086244110718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INNOV2!$A$18</c:f>
              <c:strCache>
                <c:ptCount val="1"/>
                <c:pt idx="0">
                  <c:v>Barce-Lyon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INNOV2!$B$16:$E$16</c:f>
              <c:numCache>
                <c:formatCode>General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INNOV2!$B$18:$E$18</c:f>
              <c:numCache>
                <c:formatCode>#,##0</c:formatCode>
                <c:ptCount val="4"/>
                <c:pt idx="0">
                  <c:v>66.841488896664572</c:v>
                </c:pt>
                <c:pt idx="1">
                  <c:v>81.527429369403407</c:v>
                </c:pt>
                <c:pt idx="2">
                  <c:v>116.85258100943926</c:v>
                </c:pt>
                <c:pt idx="3">
                  <c:v>111.3709252981466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INNOV2!$A$19</c:f>
              <c:strCache>
                <c:ptCount val="1"/>
                <c:pt idx="0">
                  <c:v>Berlin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General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INNOV2!$B$19:$E$19</c:f>
              <c:numCache>
                <c:formatCode>#,##0</c:formatCode>
                <c:ptCount val="4"/>
                <c:pt idx="0">
                  <c:v>65.492357043911099</c:v>
                </c:pt>
                <c:pt idx="1">
                  <c:v>90.230306307078948</c:v>
                </c:pt>
                <c:pt idx="2">
                  <c:v>142.74760494085331</c:v>
                </c:pt>
                <c:pt idx="3">
                  <c:v>196.51854374738258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INNOV2!$A$20</c:f>
              <c:strCache>
                <c:ptCount val="1"/>
                <c:pt idx="0">
                  <c:v>Frank-Gart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General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INNOV2!$B$20:$E$20</c:f>
              <c:numCache>
                <c:formatCode>#,##0</c:formatCode>
                <c:ptCount val="4"/>
                <c:pt idx="0">
                  <c:v>207.61349153654172</c:v>
                </c:pt>
                <c:pt idx="1">
                  <c:v>250.13489354056378</c:v>
                </c:pt>
                <c:pt idx="2">
                  <c:v>391.69522068946605</c:v>
                </c:pt>
                <c:pt idx="3">
                  <c:v>426.89137204331359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INNOV2!$A$21</c:f>
              <c:strCache>
                <c:ptCount val="1"/>
                <c:pt idx="0">
                  <c:v>Glas-burgh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General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INNOV2!$B$21:$E$21</c:f>
              <c:numCache>
                <c:formatCode>#,##0</c:formatCode>
                <c:ptCount val="4"/>
                <c:pt idx="0">
                  <c:v>3.2862981614869602</c:v>
                </c:pt>
                <c:pt idx="1">
                  <c:v>5.6354390222483577</c:v>
                </c:pt>
                <c:pt idx="2">
                  <c:v>56.868948065335495</c:v>
                </c:pt>
                <c:pt idx="3">
                  <c:v>63.561442592691321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INNOV2!$A$22</c:f>
              <c:strCache>
                <c:ptCount val="1"/>
                <c:pt idx="0">
                  <c:v>Lisbon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General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INNOV2!$B$22:$E$22</c:f>
              <c:numCache>
                <c:formatCode>#,##0</c:formatCode>
                <c:ptCount val="4"/>
                <c:pt idx="0">
                  <c:v>1.8375491493340039</c:v>
                </c:pt>
                <c:pt idx="1">
                  <c:v>2.3392216662289629</c:v>
                </c:pt>
                <c:pt idx="2">
                  <c:v>4.6004593517450765</c:v>
                </c:pt>
                <c:pt idx="3">
                  <c:v>8.6831300154087607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INNOV2!$A$23</c:f>
              <c:strCache>
                <c:ptCount val="1"/>
                <c:pt idx="0">
                  <c:v>London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General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INNOV2!$B$23:$E$23</c:f>
              <c:numCache>
                <c:formatCode>#,##0</c:formatCode>
                <c:ptCount val="4"/>
                <c:pt idx="0">
                  <c:v>13.580727586897449</c:v>
                </c:pt>
                <c:pt idx="1">
                  <c:v>17.956826949795889</c:v>
                </c:pt>
                <c:pt idx="2">
                  <c:v>100.33108405210018</c:v>
                </c:pt>
                <c:pt idx="3">
                  <c:v>89.376248577315579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INNOV2!$A$24</c:f>
              <c:strCache>
                <c:ptCount val="1"/>
                <c:pt idx="0">
                  <c:v>Madrid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General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INNOV2!$B$24:$E$24</c:f>
              <c:numCache>
                <c:formatCode>#,##0</c:formatCode>
                <c:ptCount val="4"/>
                <c:pt idx="0">
                  <c:v>15.51698526857842</c:v>
                </c:pt>
                <c:pt idx="1">
                  <c:v>16.155712126025687</c:v>
                </c:pt>
                <c:pt idx="2">
                  <c:v>29.162046962851619</c:v>
                </c:pt>
                <c:pt idx="3">
                  <c:v>39.258914194744627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INNOV2!$A$25</c:f>
              <c:strCache>
                <c:ptCount val="1"/>
                <c:pt idx="0">
                  <c:v>Paris</c:v>
                </c:pt>
              </c:strCache>
            </c:strRef>
          </c:tx>
          <c:spPr>
            <a:ln w="12700">
              <a:solidFill>
                <a:srgbClr val="BBE0E3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BBE0E3"/>
                </a:solidFill>
              </a:ln>
            </c:spPr>
          </c:marker>
          <c:cat>
            <c:numRef>
              <c:f>INNOV2!$B$16:$E$16</c:f>
              <c:numCache>
                <c:formatCode>General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INNOV2!$B$25:$E$25</c:f>
              <c:numCache>
                <c:formatCode>#,##0</c:formatCode>
                <c:ptCount val="4"/>
                <c:pt idx="0">
                  <c:v>161.92016803823284</c:v>
                </c:pt>
                <c:pt idx="1">
                  <c:v>175.25190725501491</c:v>
                </c:pt>
                <c:pt idx="2">
                  <c:v>203.64313281337999</c:v>
                </c:pt>
                <c:pt idx="3">
                  <c:v>177.53432228118155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INNOV2!$A$26</c:f>
              <c:strCache>
                <c:ptCount val="1"/>
                <c:pt idx="0">
                  <c:v>Prague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General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INNOV2!$B$26:$E$26</c:f>
              <c:numCache>
                <c:formatCode>#,##0</c:formatCode>
                <c:ptCount val="4"/>
                <c:pt idx="0">
                  <c:v>22.323485217398993</c:v>
                </c:pt>
                <c:pt idx="1">
                  <c:v>35.247266786226163</c:v>
                </c:pt>
                <c:pt idx="2">
                  <c:v>65.8047783466357</c:v>
                </c:pt>
                <c:pt idx="3">
                  <c:v>83.138807106393443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INNOV2!$A$27</c:f>
              <c:strCache>
                <c:ptCount val="1"/>
                <c:pt idx="0">
                  <c:v>Rom-Mil-Tur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General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INNOV2!$B$27:$E$27</c:f>
              <c:numCache>
                <c:formatCode>#,##0</c:formatCode>
                <c:ptCount val="4"/>
                <c:pt idx="0">
                  <c:v>52.393915658778283</c:v>
                </c:pt>
                <c:pt idx="1">
                  <c:v>58.552661346650247</c:v>
                </c:pt>
                <c:pt idx="2">
                  <c:v>80.750151165570742</c:v>
                </c:pt>
                <c:pt idx="3">
                  <c:v>86.313189414911022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INNOV2!$A$28</c:f>
              <c:strCache>
                <c:ptCount val="1"/>
                <c:pt idx="0">
                  <c:v>Vienna-Budapest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General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INNOV2!$B$28:$E$28</c:f>
              <c:numCache>
                <c:formatCode>#,##0</c:formatCode>
                <c:ptCount val="4"/>
                <c:pt idx="0">
                  <c:v>11.913872269053499</c:v>
                </c:pt>
                <c:pt idx="1">
                  <c:v>11.850696896685676</c:v>
                </c:pt>
                <c:pt idx="2">
                  <c:v>23.340061364924111</c:v>
                </c:pt>
                <c:pt idx="3">
                  <c:v>36.16248219512201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016256"/>
        <c:axId val="77611008"/>
      </c:lineChart>
      <c:catAx>
        <c:axId val="10601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 sz="600"/>
            </a:pPr>
            <a:endParaRPr lang="ca-ES"/>
          </a:p>
        </c:txPr>
        <c:crossAx val="77611008"/>
        <c:crosses val="autoZero"/>
        <c:auto val="1"/>
        <c:lblAlgn val="ctr"/>
        <c:lblOffset val="100"/>
        <c:noMultiLvlLbl val="0"/>
      </c:catAx>
      <c:valAx>
        <c:axId val="776110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s-ES" sz="600"/>
            </a:pPr>
            <a:endParaRPr lang="ca-ES"/>
          </a:p>
        </c:txPr>
        <c:crossAx val="10601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623662426812163"/>
          <c:y val="1.3592050993625805E-4"/>
          <c:w val="0.27254769836462878"/>
          <c:h val="0.99972769028871555"/>
        </c:manualLayout>
      </c:layout>
      <c:overlay val="0"/>
      <c:txPr>
        <a:bodyPr/>
        <a:lstStyle/>
        <a:p>
          <a:pPr algn="just">
            <a:defRPr lang="es-ES" sz="800"/>
          </a:pPr>
          <a:endParaRPr lang="ca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0.39698</cdr:x>
      <cdr:y>0.45255</cdr:y>
    </cdr:from>
    <cdr:to>
      <cdr:x>0.78533</cdr:x>
      <cdr:y>0.45255</cdr:y>
    </cdr:to>
    <cdr:cxnSp macro="">
      <cdr:nvCxnSpPr>
        <cdr:cNvPr id="2" name="27 Conector recto"/>
        <cdr:cNvCxnSpPr/>
      </cdr:nvCxnSpPr>
      <cdr:spPr>
        <a:xfrm xmlns:a="http://schemas.openxmlformats.org/drawingml/2006/main">
          <a:off x="2944316" y="2142907"/>
          <a:ext cx="288031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0000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0.39698</cdr:x>
      <cdr:y>0.118</cdr:y>
    </cdr:from>
    <cdr:to>
      <cdr:x>0.78533</cdr:x>
      <cdr:y>0.118</cdr:y>
    </cdr:to>
    <cdr:cxnSp macro="">
      <cdr:nvCxnSpPr>
        <cdr:cNvPr id="3" name="28 Conector recto"/>
        <cdr:cNvCxnSpPr/>
      </cdr:nvCxnSpPr>
      <cdr:spPr>
        <a:xfrm xmlns:a="http://schemas.openxmlformats.org/drawingml/2006/main">
          <a:off x="2944316" y="558731"/>
          <a:ext cx="288031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0000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0.66498</cdr:x>
      <cdr:y>0.17882</cdr:y>
    </cdr:from>
    <cdr:to>
      <cdr:x>0.66498</cdr:x>
      <cdr:y>0.43735</cdr:y>
    </cdr:to>
    <cdr:sp macro="" textlink="">
      <cdr:nvSpPr>
        <cdr:cNvPr id="4" name="1 Conector recto de flecha"/>
        <cdr:cNvSpPr/>
      </cdr:nvSpPr>
      <cdr:spPr>
        <a:xfrm xmlns:a="http://schemas.openxmlformats.org/drawingml/2006/main">
          <a:off x="4932040" y="846748"/>
          <a:ext cx="0" cy="122419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0000"/>
          </a:solidFill>
          <a:prstDash val="solid"/>
          <a:headEnd type="arrow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0.7767</cdr:x>
      <cdr:y>0.30454</cdr:y>
    </cdr:from>
    <cdr:to>
      <cdr:x>0.7767</cdr:x>
      <cdr:y>0.42619</cdr:y>
    </cdr:to>
    <cdr:cxnSp macro="">
      <cdr:nvCxnSpPr>
        <cdr:cNvPr id="5" name="22 Conector recto de flecha"/>
        <cdr:cNvCxnSpPr/>
      </cdr:nvCxnSpPr>
      <cdr:spPr>
        <a:xfrm xmlns:a="http://schemas.openxmlformats.org/drawingml/2006/main">
          <a:off x="5760640" y="1442062"/>
          <a:ext cx="0" cy="57603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0000"/>
          </a:solidFill>
          <a:prstDash val="solid"/>
          <a:headEnd type="arrow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0.36283</cdr:x>
      <cdr:y>0.8102</cdr:y>
    </cdr:from>
    <cdr:to>
      <cdr:x>0.97997</cdr:x>
      <cdr:y>0.87562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880321" y="3744416"/>
          <a:ext cx="4899113" cy="302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s-ES" sz="900" dirty="0"/>
            <a:t>Fuente:  IERMB </a:t>
          </a:r>
          <a:r>
            <a:rPr lang="es-ES" sz="900" baseline="0" dirty="0"/>
            <a:t>a partir </a:t>
          </a:r>
          <a:r>
            <a:rPr lang="es-ES" sz="900" baseline="0" dirty="0" err="1"/>
            <a:t>Dept</a:t>
          </a:r>
          <a:r>
            <a:rPr lang="es-ES" sz="900" baseline="0" dirty="0"/>
            <a:t>. </a:t>
          </a:r>
          <a:r>
            <a:rPr lang="es-ES" sz="900" baseline="0" dirty="0" err="1"/>
            <a:t>Treball</a:t>
          </a:r>
          <a:r>
            <a:rPr lang="es-ES" sz="900" baseline="0" dirty="0"/>
            <a:t> GENCAT, SESS MTI </a:t>
          </a:r>
          <a:r>
            <a:rPr lang="es-ES" sz="900" dirty="0" smtClean="0"/>
            <a:t>y </a:t>
          </a:r>
          <a:r>
            <a:rPr lang="es-ES" sz="900" baseline="0" dirty="0" err="1" smtClean="0"/>
            <a:t>Eurostat</a:t>
          </a:r>
          <a:endParaRPr lang="es-ES" sz="9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0.37739</cdr:x>
      <cdr:y>0.8125</cdr:y>
    </cdr:from>
    <cdr:to>
      <cdr:x>0.99453</cdr:x>
      <cdr:y>0.87792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024336" y="3744416"/>
          <a:ext cx="4945588" cy="301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s-ES" sz="900" dirty="0"/>
            <a:t>Fuente:  IERMB </a:t>
          </a:r>
          <a:r>
            <a:rPr lang="es-ES" sz="900" baseline="0" dirty="0"/>
            <a:t>a partir </a:t>
          </a:r>
          <a:r>
            <a:rPr lang="es-ES" sz="900" baseline="0" dirty="0" err="1"/>
            <a:t>Dept</a:t>
          </a:r>
          <a:r>
            <a:rPr lang="es-ES" sz="900" baseline="0" dirty="0"/>
            <a:t>. </a:t>
          </a:r>
          <a:r>
            <a:rPr lang="es-ES" sz="900" baseline="0" dirty="0" err="1"/>
            <a:t>Treball</a:t>
          </a:r>
          <a:r>
            <a:rPr lang="es-ES" sz="900" baseline="0" dirty="0"/>
            <a:t> GENCAT, SESS MTI y </a:t>
          </a:r>
          <a:r>
            <a:rPr lang="es-ES" sz="900" baseline="0" dirty="0" err="1"/>
            <a:t>Eurostat</a:t>
          </a:r>
          <a:endParaRPr lang="es-ES" sz="9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Haga clic para modificar el estilo de texto del patrón</a:t>
            </a:r>
          </a:p>
          <a:p>
            <a:pPr lvl="1"/>
            <a:r>
              <a:rPr lang="ca-ES" noProof="0" smtClean="0"/>
              <a:t>Segundo nivel</a:t>
            </a:r>
          </a:p>
          <a:p>
            <a:pPr lvl="2"/>
            <a:r>
              <a:rPr lang="ca-ES" noProof="0" smtClean="0"/>
              <a:t>Tercer nivel</a:t>
            </a:r>
          </a:p>
          <a:p>
            <a:pPr lvl="3"/>
            <a:r>
              <a:rPr lang="ca-ES" noProof="0" smtClean="0"/>
              <a:t>Cuarto nivel</a:t>
            </a:r>
          </a:p>
          <a:p>
            <a:pPr lvl="4"/>
            <a:r>
              <a:rPr lang="ca-ES" noProof="0" smtClean="0"/>
              <a:t>Quinto nivel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464BF1-C3E8-4E8E-8C5D-CF69969E3FB1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8289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charset="0"/>
              <a:cs typeface="Arial" charset="0"/>
            </a:endParaRPr>
          </a:p>
        </p:txBody>
      </p:sp>
      <p:sp>
        <p:nvSpPr>
          <p:cNvPr id="54276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7B1D4CE-29A7-4B52-ADCB-529B1B767927}" type="slidenum">
              <a:rPr lang="ca-ES" altLang="es-ES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ca-ES" altLang="es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charset="0"/>
              <a:cs typeface="Arial" charset="0"/>
            </a:endParaRPr>
          </a:p>
        </p:txBody>
      </p:sp>
      <p:sp>
        <p:nvSpPr>
          <p:cNvPr id="54276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7B1D4CE-29A7-4B52-ADCB-529B1B767927}" type="slidenum">
              <a:rPr lang="ca-ES" altLang="es-ES" sz="1200">
                <a:solidFill>
                  <a:srgbClr val="000000"/>
                </a:solidFill>
              </a:rPr>
              <a:pPr algn="r" eaLnBrk="1" hangingPunct="1"/>
              <a:t>36</a:t>
            </a:fld>
            <a:endParaRPr lang="ca-ES" altLang="es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altLang="es-ES" sz="1000" smtClean="0">
                <a:latin typeface="Arial" charset="0"/>
                <a:cs typeface="Arial" charset="0"/>
              </a:rPr>
              <a:t> We have carried out a </a:t>
            </a:r>
            <a:r>
              <a:rPr lang="en-GB" altLang="es-ES" sz="1000" b="1" smtClean="0">
                <a:latin typeface="Arial" charset="0"/>
                <a:cs typeface="Arial" charset="0"/>
              </a:rPr>
              <a:t>comparative analysis </a:t>
            </a:r>
            <a:r>
              <a:rPr lang="en-GB" altLang="es-ES" sz="1000" smtClean="0">
                <a:latin typeface="Arial" charset="0"/>
                <a:cs typeface="Arial" charset="0"/>
              </a:rPr>
              <a:t>of the evolution of the twelve </a:t>
            </a:r>
            <a:r>
              <a:rPr lang="en-GB" altLang="es-ES" sz="1000" b="1" smtClean="0">
                <a:latin typeface="Arial" charset="0"/>
                <a:cs typeface="Arial" charset="0"/>
              </a:rPr>
              <a:t>European mega-regions </a:t>
            </a:r>
            <a:r>
              <a:rPr lang="en-GB" altLang="es-ES" sz="1000" smtClean="0">
                <a:latin typeface="Arial" charset="0"/>
                <a:cs typeface="Arial" charset="0"/>
              </a:rPr>
              <a:t>in terms of </a:t>
            </a:r>
            <a:r>
              <a:rPr lang="en-GB" altLang="es-ES" sz="1000" i="1" smtClean="0">
                <a:latin typeface="Arial" charset="0"/>
                <a:cs typeface="Arial" charset="0"/>
              </a:rPr>
              <a:t>population</a:t>
            </a:r>
            <a:r>
              <a:rPr lang="en-GB" altLang="es-ES" sz="1000" smtClean="0">
                <a:latin typeface="Arial" charset="0"/>
                <a:cs typeface="Arial" charset="0"/>
              </a:rPr>
              <a:t>, </a:t>
            </a:r>
            <a:r>
              <a:rPr lang="en-GB" altLang="es-ES" sz="1000" i="1" smtClean="0">
                <a:latin typeface="Arial" charset="0"/>
                <a:cs typeface="Arial" charset="0"/>
              </a:rPr>
              <a:t>economic activity  </a:t>
            </a:r>
            <a:r>
              <a:rPr lang="en-GB" altLang="es-ES" sz="1000" smtClean="0">
                <a:latin typeface="Arial" charset="0"/>
                <a:cs typeface="Arial" charset="0"/>
              </a:rPr>
              <a:t>and </a:t>
            </a:r>
            <a:r>
              <a:rPr lang="en-GB" altLang="es-ES" sz="1000" i="1" smtClean="0">
                <a:latin typeface="Arial" charset="0"/>
                <a:cs typeface="Arial" charset="0"/>
              </a:rPr>
              <a:t>environmental indicators</a:t>
            </a:r>
            <a:r>
              <a:rPr lang="en-GB" altLang="es-ES" sz="1000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altLang="es-ES" sz="1000" smtClean="0">
                <a:latin typeface="Arial" charset="0"/>
                <a:cs typeface="Arial" charset="0"/>
              </a:rPr>
              <a:t> All mega-regions have experienced an increase in the </a:t>
            </a:r>
            <a:r>
              <a:rPr lang="en-GB" altLang="es-ES" sz="1000" b="1" smtClean="0">
                <a:latin typeface="Arial" charset="0"/>
                <a:cs typeface="Arial" charset="0"/>
              </a:rPr>
              <a:t>GDP per capita </a:t>
            </a:r>
            <a:r>
              <a:rPr lang="en-GB" altLang="es-ES" sz="1000" smtClean="0">
                <a:latin typeface="Arial" charset="0"/>
                <a:cs typeface="Arial" charset="0"/>
              </a:rPr>
              <a:t>in the period of 1995-2007. Although there are signs of </a:t>
            </a:r>
            <a:r>
              <a:rPr lang="en-GB" altLang="es-ES" sz="1000" i="1" smtClean="0">
                <a:latin typeface="Arial" charset="0"/>
                <a:cs typeface="Arial" charset="0"/>
              </a:rPr>
              <a:t>stagnation of the economy </a:t>
            </a:r>
            <a:r>
              <a:rPr lang="en-GB" altLang="es-ES" sz="1000" smtClean="0">
                <a:latin typeface="Arial" charset="0"/>
                <a:cs typeface="Arial" charset="0"/>
              </a:rPr>
              <a:t>from 2008 because of the current financial crisis.</a:t>
            </a:r>
          </a:p>
          <a:p>
            <a:pPr>
              <a:buFont typeface="Wingdings" pitchFamily="2" charset="2"/>
              <a:buChar char="§"/>
            </a:pPr>
            <a:endParaRPr lang="en-GB" altLang="es-ES" sz="10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altLang="es-ES" sz="1000" smtClean="0">
                <a:latin typeface="Arial" charset="0"/>
                <a:cs typeface="Arial" charset="0"/>
              </a:rPr>
              <a:t> Regarding the indicator of </a:t>
            </a:r>
            <a:r>
              <a:rPr lang="en-GB" altLang="es-ES" sz="1000" b="1" smtClean="0">
                <a:latin typeface="Arial" charset="0"/>
                <a:cs typeface="Arial" charset="0"/>
              </a:rPr>
              <a:t>innovation</a:t>
            </a:r>
            <a:r>
              <a:rPr lang="en-GB" altLang="es-ES" sz="1000" smtClean="0">
                <a:latin typeface="Arial" charset="0"/>
                <a:cs typeface="Arial" charset="0"/>
              </a:rPr>
              <a:t> used in this study (the </a:t>
            </a:r>
            <a:r>
              <a:rPr lang="en-GB" altLang="es-ES" sz="1000" i="1" smtClean="0">
                <a:latin typeface="Arial" charset="0"/>
                <a:cs typeface="Arial" charset="0"/>
              </a:rPr>
              <a:t>number of patents per million inhabitants</a:t>
            </a:r>
            <a:r>
              <a:rPr lang="en-GB" altLang="es-ES" sz="1000" smtClean="0">
                <a:latin typeface="Arial" charset="0"/>
                <a:cs typeface="Arial" charset="0"/>
              </a:rPr>
              <a:t>), there is a slight upward trend. </a:t>
            </a:r>
          </a:p>
          <a:p>
            <a:endParaRPr lang="en-GB" altLang="es-ES" sz="10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s-ES" sz="1000" smtClean="0">
                <a:latin typeface="Arial" charset="0"/>
                <a:cs typeface="Arial" charset="0"/>
              </a:rPr>
              <a:t> But not only mega-regions </a:t>
            </a:r>
            <a:r>
              <a:rPr lang="en-US" altLang="es-ES" sz="1000" i="1" smtClean="0">
                <a:latin typeface="Arial" charset="0"/>
                <a:cs typeface="Arial" charset="0"/>
              </a:rPr>
              <a:t>grow faster</a:t>
            </a:r>
            <a:r>
              <a:rPr lang="en-US" altLang="es-ES" sz="1000" smtClean="0">
                <a:latin typeface="Arial" charset="0"/>
                <a:cs typeface="Arial" charset="0"/>
              </a:rPr>
              <a:t> and are </a:t>
            </a:r>
            <a:r>
              <a:rPr lang="en-US" altLang="es-ES" sz="1000" i="1" smtClean="0">
                <a:latin typeface="Arial" charset="0"/>
                <a:cs typeface="Arial" charset="0"/>
              </a:rPr>
              <a:t>more productive</a:t>
            </a:r>
            <a:r>
              <a:rPr lang="en-US" altLang="es-ES" sz="1000" smtClean="0">
                <a:latin typeface="Arial" charset="0"/>
                <a:cs typeface="Arial" charset="0"/>
              </a:rPr>
              <a:t>, are they also more </a:t>
            </a:r>
            <a:r>
              <a:rPr lang="en-US" altLang="es-ES" sz="1000" b="1" smtClean="0">
                <a:latin typeface="Arial" charset="0"/>
                <a:cs typeface="Arial" charset="0"/>
              </a:rPr>
              <a:t>sustainable?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charset="0"/>
              <a:cs typeface="Arial" charset="0"/>
            </a:endParaRPr>
          </a:p>
        </p:txBody>
      </p:sp>
      <p:sp>
        <p:nvSpPr>
          <p:cNvPr id="54276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7B1D4CE-29A7-4B52-ADCB-529B1B767927}" type="slidenum">
              <a:rPr lang="ca-ES" altLang="es-ES" sz="1200">
                <a:solidFill>
                  <a:srgbClr val="000000"/>
                </a:solidFill>
              </a:rPr>
              <a:pPr algn="r" eaLnBrk="1" hangingPunct="1"/>
              <a:t>39</a:t>
            </a:fld>
            <a:endParaRPr lang="ca-ES" altLang="es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charset="0"/>
              <a:cs typeface="Arial" charset="0"/>
            </a:endParaRPr>
          </a:p>
        </p:txBody>
      </p:sp>
      <p:sp>
        <p:nvSpPr>
          <p:cNvPr id="55300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576D492-48EF-4E41-AFB2-264477BCA820}" type="slidenum">
              <a:rPr lang="ca-ES" altLang="es-E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ca-ES" altLang="es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charset="0"/>
              <a:cs typeface="Arial" charset="0"/>
            </a:endParaRPr>
          </a:p>
        </p:txBody>
      </p:sp>
      <p:sp>
        <p:nvSpPr>
          <p:cNvPr id="54276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7B1D4CE-29A7-4B52-ADCB-529B1B767927}" type="slidenum">
              <a:rPr lang="ca-ES" altLang="es-ES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ca-ES" altLang="es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2525" cy="3722687"/>
          </a:xfrm>
          <a:ln/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7" rIns="91394" bIns="45697"/>
          <a:lstStyle/>
          <a:p>
            <a:endParaRPr lang="es-ES" altLang="es-ES" smtClean="0">
              <a:latin typeface="Arial" charset="0"/>
              <a:cs typeface="Arial" charset="0"/>
            </a:endParaRPr>
          </a:p>
        </p:txBody>
      </p:sp>
      <p:sp>
        <p:nvSpPr>
          <p:cNvPr id="65540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7" rIns="91394" bIns="45697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E32EF79-0C3B-4B99-A67C-1192E921A0DF}" type="slidenum">
              <a:rPr lang="ca-ES" altLang="es-ES" sz="1200"/>
              <a:pPr algn="r" eaLnBrk="1" hangingPunct="1"/>
              <a:t>8</a:t>
            </a:fld>
            <a:endParaRPr lang="ca-ES" altLang="es-E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charset="0"/>
              <a:cs typeface="Arial" charset="0"/>
            </a:endParaRPr>
          </a:p>
        </p:txBody>
      </p:sp>
      <p:sp>
        <p:nvSpPr>
          <p:cNvPr id="57348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F56DA16-6431-4990-8389-327409C468C9}" type="slidenum">
              <a:rPr lang="ca-ES" altLang="es-ES" sz="1200"/>
              <a:pPr algn="r" eaLnBrk="1" hangingPunct="1"/>
              <a:t>14</a:t>
            </a:fld>
            <a:endParaRPr lang="ca-ES" altLang="es-E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charset="0"/>
              <a:cs typeface="Arial" charset="0"/>
            </a:endParaRPr>
          </a:p>
        </p:txBody>
      </p:sp>
      <p:sp>
        <p:nvSpPr>
          <p:cNvPr id="58372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4BF24D6-0297-49BE-A994-9A64E476C196}" type="slidenum">
              <a:rPr lang="ca-ES" altLang="es-ES" sz="1200"/>
              <a:pPr algn="r" eaLnBrk="1" hangingPunct="1"/>
              <a:t>15</a:t>
            </a:fld>
            <a:endParaRPr lang="ca-ES" altLang="es-E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charset="0"/>
              <a:cs typeface="Arial" charset="0"/>
            </a:endParaRPr>
          </a:p>
        </p:txBody>
      </p:sp>
      <p:sp>
        <p:nvSpPr>
          <p:cNvPr id="59396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EBBA4A5-F937-4393-817C-13483AA3A886}" type="slidenum">
              <a:rPr lang="ca-ES" altLang="es-ES" sz="1200"/>
              <a:pPr algn="r" eaLnBrk="1" hangingPunct="1"/>
              <a:t>16</a:t>
            </a:fld>
            <a:endParaRPr lang="ca-ES" altLang="es-E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charset="0"/>
              <a:cs typeface="Arial" charset="0"/>
            </a:endParaRPr>
          </a:p>
        </p:txBody>
      </p:sp>
      <p:sp>
        <p:nvSpPr>
          <p:cNvPr id="54276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7B1D4CE-29A7-4B52-ADCB-529B1B767927}" type="slidenum">
              <a:rPr lang="ca-ES" altLang="es-ES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ca-ES" altLang="es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96F118-6E1A-4A46-8BBD-0E827D45D0A6}" type="slidenum">
              <a:rPr lang="ca-ES" altLang="es-ES" smtClean="0"/>
              <a:pPr eaLnBrk="1" hangingPunct="1"/>
              <a:t>26</a:t>
            </a:fld>
            <a:endParaRPr lang="ca-ES" altLang="es-ES" smtClean="0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FF1A96E-34FB-40CE-BD76-F8D8E3144BFB}" type="slidenum">
              <a:rPr lang="es-ES" altLang="es-ES" sz="1200"/>
              <a:pPr algn="r" eaLnBrk="1" hangingPunct="1"/>
              <a:t>26</a:t>
            </a:fld>
            <a:endParaRPr lang="es-ES" altLang="es-ES" sz="120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70463" cy="3729037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/>
          <a:p>
            <a:pPr eaLnBrk="1" hangingPunct="1">
              <a:lnSpc>
                <a:spcPct val="80000"/>
              </a:lnSpc>
            </a:pPr>
            <a:r>
              <a:rPr lang="es-ES_tradnl" altLang="es-ES" sz="1000" b="1" smtClean="0">
                <a:latin typeface="Arial" charset="0"/>
                <a:cs typeface="Arial" charset="0"/>
              </a:rPr>
              <a:t>Barcelona</a:t>
            </a:r>
            <a:r>
              <a:rPr lang="es-ES_tradnl" altLang="es-ES" sz="1000" smtClean="0">
                <a:latin typeface="Arial" charset="0"/>
                <a:cs typeface="Arial" charset="0"/>
              </a:rPr>
              <a:t> es un municipio pequeño, de apenas 100Km2 y 1,5 millones de habitantes.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ES" sz="1000" smtClean="0">
                <a:latin typeface="Arial" charset="0"/>
                <a:cs typeface="Arial" charset="0"/>
              </a:rPr>
              <a:t>El </a:t>
            </a:r>
            <a:r>
              <a:rPr lang="es-ES_tradnl" altLang="es-ES" sz="1000" b="1" smtClean="0">
                <a:latin typeface="Arial" charset="0"/>
                <a:cs typeface="Arial" charset="0"/>
              </a:rPr>
              <a:t>continuo urbano</a:t>
            </a:r>
            <a:r>
              <a:rPr lang="es-ES_tradnl" altLang="es-ES" sz="1000" smtClean="0">
                <a:latin typeface="Arial" charset="0"/>
                <a:cs typeface="Arial" charset="0"/>
              </a:rPr>
              <a:t> está formado por 13 municipios, tiene una superficie de </a:t>
            </a:r>
            <a:r>
              <a:rPr lang="es-ES_tradnl" altLang="es-ES" sz="1000" smtClean="0">
                <a:solidFill>
                  <a:srgbClr val="FF3300"/>
                </a:solidFill>
                <a:latin typeface="Arial" charset="0"/>
                <a:cs typeface="Arial" charset="0"/>
              </a:rPr>
              <a:t>223 Km.²</a:t>
            </a:r>
            <a:r>
              <a:rPr lang="es-ES_tradnl" altLang="es-ES" sz="1000" smtClean="0">
                <a:latin typeface="Arial" charset="0"/>
                <a:cs typeface="Arial" charset="0"/>
              </a:rPr>
              <a:t> y una población de </a:t>
            </a:r>
            <a:r>
              <a:rPr lang="es-ES_tradnl" altLang="es-ES" sz="1000" smtClean="0">
                <a:solidFill>
                  <a:srgbClr val="FF3300"/>
                </a:solidFill>
                <a:latin typeface="Arial" charset="0"/>
                <a:cs typeface="Arial" charset="0"/>
              </a:rPr>
              <a:t>2,5 millones</a:t>
            </a:r>
            <a:r>
              <a:rPr lang="es-ES_tradnl" altLang="es-ES" sz="1000" smtClean="0">
                <a:latin typeface="Arial" charset="0"/>
                <a:cs typeface="Arial" charset="0"/>
              </a:rPr>
              <a:t> de habitantes.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ES" sz="1000" smtClean="0">
                <a:latin typeface="Arial" charset="0"/>
                <a:cs typeface="Arial" charset="0"/>
              </a:rPr>
              <a:t>El </a:t>
            </a:r>
            <a:r>
              <a:rPr lang="es-ES_tradnl" altLang="es-ES" sz="1000" b="1" smtClean="0">
                <a:latin typeface="Arial" charset="0"/>
                <a:cs typeface="Arial" charset="0"/>
              </a:rPr>
              <a:t>Área Metropolitana</a:t>
            </a:r>
            <a:r>
              <a:rPr lang="es-ES_tradnl" altLang="es-ES" sz="1000" smtClean="0">
                <a:latin typeface="Arial" charset="0"/>
                <a:cs typeface="Arial" charset="0"/>
              </a:rPr>
              <a:t> está formada por 33 municipios en una superficie de 585 Km2. y tiene 2,9 millones de habitantes (espacio comparable con Madrid, 606 Km2 y 2,9 M de habitantes).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ES" sz="1000" smtClean="0">
                <a:latin typeface="Arial" charset="0"/>
                <a:cs typeface="Arial" charset="0"/>
              </a:rPr>
              <a:t>El </a:t>
            </a:r>
            <a:r>
              <a:rPr lang="es-ES_tradnl" altLang="es-ES" sz="1000" b="1" smtClean="0">
                <a:latin typeface="Arial" charset="0"/>
                <a:cs typeface="Arial" charset="0"/>
              </a:rPr>
              <a:t>triangulo central</a:t>
            </a:r>
            <a:r>
              <a:rPr lang="es-ES_tradnl" altLang="es-ES" sz="1000" smtClean="0">
                <a:latin typeface="Arial" charset="0"/>
                <a:cs typeface="Arial" charset="0"/>
              </a:rPr>
              <a:t>, el más denso, acoge 3,3 millones de habitantes, que es el 79% de la población metropolitana, en un ámbito de 950 Km.².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ES" sz="1000" smtClean="0">
                <a:latin typeface="Arial" charset="0"/>
                <a:cs typeface="Arial" charset="0"/>
              </a:rPr>
              <a:t>La </a:t>
            </a:r>
            <a:r>
              <a:rPr lang="es-ES_tradnl" altLang="es-ES" sz="1000" b="1" smtClean="0">
                <a:latin typeface="Arial" charset="0"/>
                <a:cs typeface="Arial" charset="0"/>
              </a:rPr>
              <a:t>Región Metropolitana de Barcelona</a:t>
            </a:r>
            <a:r>
              <a:rPr lang="es-ES_tradnl" altLang="es-ES" sz="1000" smtClean="0">
                <a:latin typeface="Arial" charset="0"/>
                <a:cs typeface="Arial" charset="0"/>
              </a:rPr>
              <a:t>  es la realidad económica y social en la que viven, trabajan y disfrutan de su tiempo libre </a:t>
            </a:r>
            <a:r>
              <a:rPr lang="es-ES_tradnl" altLang="es-ES" sz="1000" smtClean="0">
                <a:solidFill>
                  <a:srgbClr val="FF3300"/>
                </a:solidFill>
                <a:latin typeface="Arial" charset="0"/>
                <a:cs typeface="Arial" charset="0"/>
              </a:rPr>
              <a:t>4,3 millones de personas</a:t>
            </a:r>
            <a:r>
              <a:rPr lang="es-ES_tradnl" altLang="es-ES" sz="1000" smtClean="0">
                <a:latin typeface="Arial" charset="0"/>
                <a:cs typeface="Arial" charset="0"/>
              </a:rPr>
              <a:t>, en una superficie de </a:t>
            </a:r>
            <a:r>
              <a:rPr lang="es-ES_tradnl" altLang="es-ES" sz="1000" smtClean="0">
                <a:solidFill>
                  <a:srgbClr val="FF3300"/>
                </a:solidFill>
                <a:latin typeface="Arial" charset="0"/>
                <a:cs typeface="Arial" charset="0"/>
              </a:rPr>
              <a:t>3.236 Km2</a:t>
            </a:r>
            <a:r>
              <a:rPr lang="es-ES_tradnl" altLang="es-ES" sz="1000" smtClean="0"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ES" sz="1000" smtClean="0">
                <a:latin typeface="Arial" charset="0"/>
                <a:cs typeface="Arial" charset="0"/>
              </a:rPr>
              <a:t>Agrupa </a:t>
            </a:r>
            <a:r>
              <a:rPr lang="es-ES_tradnl" altLang="es-ES" sz="1000" smtClean="0">
                <a:solidFill>
                  <a:srgbClr val="FF3300"/>
                </a:solidFill>
                <a:latin typeface="Arial" charset="0"/>
                <a:cs typeface="Arial" charset="0"/>
              </a:rPr>
              <a:t>163 municipios en un radio de 30 a 45 Km de Barcelona</a:t>
            </a:r>
            <a:r>
              <a:rPr lang="es-ES_tradnl" altLang="es-ES" sz="1000" smtClean="0">
                <a:latin typeface="Arial" charset="0"/>
                <a:cs typeface="Arial" charset="0"/>
              </a:rPr>
              <a:t>. 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ES" sz="1000" smtClean="0">
                <a:latin typeface="Arial" charset="0"/>
                <a:cs typeface="Arial" charset="0"/>
              </a:rPr>
              <a:t>La RMB es una metrópoli pluninuclear, con 6 ciudades de más de 100.000 habitantes (Hospitalet, Badalona, Santa Coloma, Sabadell, Tarrasa y Mataró), diversificada en su conjunto y muy especializada en las diversas ciudades que la componen.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ES" sz="1000" smtClean="0">
                <a:solidFill>
                  <a:srgbClr val="FF3300"/>
                </a:solidFill>
                <a:latin typeface="Arial" charset="0"/>
                <a:cs typeface="Arial" charset="0"/>
              </a:rPr>
              <a:t>Es la sexta región</a:t>
            </a:r>
            <a:r>
              <a:rPr lang="es-ES_tradnl" altLang="es-ES" sz="1000" smtClean="0">
                <a:latin typeface="Arial" charset="0"/>
                <a:cs typeface="Arial" charset="0"/>
              </a:rPr>
              <a:t> metropolitana de la UE en dimensión demográfica, por detrás de Londres, París, Randstad, Ruhr y Madrid. 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ES" sz="1000" smtClean="0">
                <a:latin typeface="Arial" charset="0"/>
                <a:cs typeface="Arial" charset="0"/>
              </a:rPr>
              <a:t>Forma parte de una región económica de 15 millones de personas,  en un radio de 300 kilómetros.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ES" sz="1000" smtClean="0">
                <a:latin typeface="Arial" charset="0"/>
                <a:cs typeface="Arial" charset="0"/>
              </a:rPr>
              <a:t>Representa el 11% de la población de España, el 18% del PIB y el 25% de la producción industrial. Exporta el 22,5% del conjunto de exportaciones españolas (Madrid 10,83%)  y tiene unos niveles de renta por habitante que se sitúan ligeramente por encima de los valores medios de la UE(  21.389 €)  (aprox. 70% de la renta USA). 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ES" sz="1000" smtClean="0">
                <a:latin typeface="Arial" charset="0"/>
                <a:cs typeface="Arial" charset="0"/>
              </a:rPr>
              <a:t>Tiene aproximadamente </a:t>
            </a:r>
            <a:r>
              <a:rPr lang="es-ES_tradnl" altLang="es-ES" sz="1000" smtClean="0">
                <a:solidFill>
                  <a:srgbClr val="FF3300"/>
                </a:solidFill>
                <a:latin typeface="Arial" charset="0"/>
                <a:cs typeface="Arial" charset="0"/>
              </a:rPr>
              <a:t>2 millones de empleos</a:t>
            </a:r>
            <a:r>
              <a:rPr lang="es-ES_tradnl" altLang="es-ES" sz="1000" smtClean="0">
                <a:latin typeface="Arial" charset="0"/>
                <a:cs typeface="Arial" charset="0"/>
              </a:rPr>
              <a:t> de los que 1,7 millones son empleos asalariados. Un 70% de estos corresponden al sector servicios, proporción que se sitúa en el 80% en el municipio de Barcelona.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ES" sz="1000" i="1" smtClean="0">
                <a:latin typeface="Arial" charset="0"/>
                <a:cs typeface="Arial" charset="0"/>
              </a:rPr>
              <a:t>Catalunya está hoy un punto por encima (101) de la media europea (UE15, 21.258 €) en nivel de renta (21.389 €) y en 1989 estaba al 82,3.  (101% como el país Vasco y Baleares) (España 17.480 € 82%, Madrid 23.718 € 112%, Navarra 105%) (Las regiones más ricas, Londres 242%, Bruselas 217%, Luxemburgo 186%, Hamburgo 183%, París 154%).</a:t>
            </a:r>
            <a:r>
              <a:rPr lang="es-ES_tradnl" altLang="es-ES" sz="1000" smtClean="0">
                <a:latin typeface="Arial" charset="0"/>
                <a:cs typeface="Arial" charset="0"/>
              </a:rPr>
              <a:t>  </a:t>
            </a:r>
            <a:endParaRPr lang="ca-ES" altLang="es-ES" sz="1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s-ES" altLang="es-E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963F2-3592-4EEE-9595-9338EFF816B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5275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B84D7-D6CA-4BC3-842A-63E72319B4F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109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8BA3D-A00B-41C5-9428-D87C62895167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869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83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60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24465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3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562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651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075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6506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FC6A-AF09-4BBD-813A-E52780CCA4C3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4023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30898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434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591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007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4572000" y="68580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941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4572000" y="68580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773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5148B-3DA6-4AD9-94C0-B8252CC4A69E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813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4333A-570D-4B77-B835-075A34935FF2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4886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5B8AD-0E28-460D-BDE0-4D38B025CFDE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043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B563D-3CCB-4F87-B429-D08A0578F8A7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456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78D8-4336-4BF0-BB65-9602D5891B4D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6043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F0FA-9B5C-4DF6-97F1-5EF0E041EF91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8455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4552A-C806-4222-B358-0CB6F9F13A5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374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Haga clic para modificar el estilo de texto del patrón</a:t>
            </a:r>
          </a:p>
          <a:p>
            <a:pPr lvl="1"/>
            <a:r>
              <a:rPr lang="ca-ES" altLang="es-ES" smtClean="0"/>
              <a:t>Segundo nivel</a:t>
            </a:r>
          </a:p>
          <a:p>
            <a:pPr lvl="2"/>
            <a:r>
              <a:rPr lang="ca-ES" altLang="es-ES" smtClean="0"/>
              <a:t>Tercer nivel</a:t>
            </a:r>
          </a:p>
          <a:p>
            <a:pPr lvl="3"/>
            <a:r>
              <a:rPr lang="ca-ES" altLang="es-ES" smtClean="0"/>
              <a:t>Cuarto nivel</a:t>
            </a:r>
          </a:p>
          <a:p>
            <a:pPr lvl="4"/>
            <a:r>
              <a:rPr lang="ca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11E5DB-9F42-44BE-B542-195B1A1FC199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75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51" name="Picture 8" descr="logo IERMB pàg interio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rban.uab.es/references/2001/01012.pdf" TargetMode="External"/><Relationship Id="rId4" Type="http://schemas.openxmlformats.org/officeDocument/2006/relationships/hyperlink" Target="http://urban.uab.es/references/2001/01011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www.e-elgar.com/shop/handbook-of-research-methods-and-applications-in-urban-economies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://www.coleconomistes.cat/Canales/Ficha.aspx?IdMenu=1e333773-ef9d-4d24-a878-86732e3a51dd&amp;Cod=5e103d26-383e-4400-a854-084044149b41&amp;Idioma=ca-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.jpeg"/><Relationship Id="rId4" Type="http://schemas.openxmlformats.org/officeDocument/2006/relationships/hyperlink" Target="https://www.elgaronline.com/view/9781783479634.x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rmb.uab.cat/" TargetMode="External"/><Relationship Id="rId2" Type="http://schemas.openxmlformats.org/officeDocument/2006/relationships/hyperlink" Target="mailto:iermb@uab.c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60350"/>
            <a:ext cx="8353425" cy="6463308"/>
          </a:xfrm>
        </p:spPr>
        <p:txBody>
          <a:bodyPr anchor="t">
            <a:spAutoFit/>
          </a:bodyPr>
          <a:lstStyle/>
          <a:p>
            <a:pPr eaLnBrk="1" hangingPunct="1">
              <a:defRPr/>
            </a:pP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s-ES" sz="2400" dirty="0" smtClean="0"/>
              <a:t>I Conferencia Iberoamericana de Ciudades del Conocimiento, Innovadoras y Emprendedoras</a:t>
            </a:r>
            <a:r>
              <a:rPr lang="pt-BR" sz="1400" b="1" cap="all" dirty="0" smtClean="0"/>
              <a:t> </a:t>
            </a:r>
            <a:r>
              <a:rPr lang="pt-BR" sz="1800" b="1" cap="all" dirty="0" smtClean="0"/>
              <a:t/>
            </a:r>
            <a:br>
              <a:rPr lang="pt-BR" sz="1800" b="1" cap="all" dirty="0" smtClean="0"/>
            </a:br>
            <a:r>
              <a:rPr lang="pt-PT" sz="1800" dirty="0" smtClean="0"/>
              <a:t>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s-ES" sz="2800" b="1" dirty="0" smtClean="0"/>
              <a:t>Una estrategia de Ciudad del Conocimiento: </a:t>
            </a:r>
            <a:br>
              <a:rPr lang="es-ES" sz="2800" b="1" dirty="0" smtClean="0"/>
            </a:br>
            <a:r>
              <a:rPr lang="es-ES" sz="2800" b="1" dirty="0" smtClean="0"/>
              <a:t>La transformación de Barcelona desde los Juegos Olímpicos de 1992</a:t>
            </a:r>
            <a:br>
              <a:rPr lang="es-ES" sz="2800" b="1" dirty="0" smtClean="0"/>
            </a:br>
            <a:r>
              <a:rPr lang="es-ES" sz="1600" b="1" dirty="0" smtClean="0"/>
              <a:t/>
            </a:r>
            <a:br>
              <a:rPr lang="es-ES" sz="1600" b="1" dirty="0" smtClean="0"/>
            </a:br>
            <a:r>
              <a:rPr lang="es-ES" sz="1600" b="1" dirty="0" smtClean="0"/>
              <a:t/>
            </a:r>
            <a:br>
              <a:rPr lang="es-ES" sz="1600" b="1" dirty="0" smtClean="0"/>
            </a:br>
            <a:r>
              <a:rPr lang="es-ES" sz="2000" dirty="0" err="1"/>
              <a:t>Tuzo</a:t>
            </a:r>
            <a:r>
              <a:rPr lang="es-ES" sz="2000" dirty="0"/>
              <a:t> </a:t>
            </a:r>
            <a:r>
              <a:rPr lang="es-ES" sz="2000" dirty="0" err="1" smtClean="0"/>
              <a:t>Forum</a:t>
            </a:r>
            <a:r>
              <a:rPr lang="es-ES" sz="2000" dirty="0" smtClean="0"/>
              <a:t>, </a:t>
            </a:r>
            <a:r>
              <a:rPr lang="es-ES" sz="2000" dirty="0"/>
              <a:t>Pachuca, México, 20-21 </a:t>
            </a:r>
            <a:r>
              <a:rPr lang="es-ES" sz="2000" dirty="0" smtClean="0"/>
              <a:t>de Octubre </a:t>
            </a:r>
            <a:r>
              <a:rPr lang="en-GB" sz="2000" dirty="0" smtClean="0"/>
              <a:t>de</a:t>
            </a:r>
            <a:r>
              <a:rPr lang="en-US" sz="2000" dirty="0" smtClean="0"/>
              <a:t> 2015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ca-ES" sz="1800" dirty="0" smtClean="0"/>
              <a:t>Joan Trullén</a:t>
            </a:r>
            <a:br>
              <a:rPr lang="ca-ES" sz="1800" dirty="0" smtClean="0"/>
            </a:br>
            <a:r>
              <a:rPr lang="ca-ES" sz="1800" dirty="0" smtClean="0"/>
              <a:t>Director del IERMB</a:t>
            </a:r>
            <a:r>
              <a:rPr lang="ca-ES" sz="1800" smtClean="0"/>
              <a:t/>
            </a:r>
            <a:br>
              <a:rPr lang="ca-ES" sz="1800" smtClean="0"/>
            </a:br>
            <a:r>
              <a:rPr lang="es-ES" sz="1800" smtClean="0"/>
              <a:t>Profesor de Economía Regional y Urbana</a:t>
            </a:r>
            <a:br>
              <a:rPr lang="es-ES" sz="1800" smtClean="0"/>
            </a:br>
            <a:r>
              <a:rPr lang="ca-ES" sz="2400" dirty="0" smtClean="0"/>
              <a:t/>
            </a:r>
            <a:br>
              <a:rPr lang="ca-ES" sz="2400" dirty="0" smtClean="0"/>
            </a:br>
            <a:r>
              <a:rPr lang="ca-ES" sz="1400" dirty="0" smtClean="0"/>
              <a:t> </a:t>
            </a:r>
            <a:r>
              <a:rPr lang="ca-ES" sz="1400" b="1" dirty="0" smtClean="0">
                <a:solidFill>
                  <a:srgbClr val="800000"/>
                </a:solidFill>
              </a:rPr>
              <a:t>Institut d’Estudis Regionals i Metropolitans de Barcelona  -  Universitat Autònoma de Barcelona</a:t>
            </a:r>
            <a:endParaRPr lang="en-US" sz="1400" dirty="0" smtClean="0"/>
          </a:p>
        </p:txBody>
      </p:sp>
      <p:pic>
        <p:nvPicPr>
          <p:cNvPr id="4099" name="Picture 4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60350"/>
            <a:ext cx="200025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5 CuadroTexto"/>
          <p:cNvSpPr txBox="1">
            <a:spLocks noChangeArrowheads="1"/>
          </p:cNvSpPr>
          <p:nvPr/>
        </p:nvSpPr>
        <p:spPr bwMode="auto">
          <a:xfrm>
            <a:off x="500063" y="857250"/>
            <a:ext cx="7643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400" i="1" dirty="0" smtClean="0"/>
              <a:t>El proceso de expansión territorial de las áreas metropolitanas de Cataluña. 1986-2001.</a:t>
            </a:r>
            <a:endParaRPr lang="es-ES" altLang="es-ES" sz="2400" i="1" dirty="0"/>
          </a:p>
        </p:txBody>
      </p:sp>
      <p:pic>
        <p:nvPicPr>
          <p:cNvPr id="14339" name="Picture 2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071688"/>
            <a:ext cx="3838575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8 CuadroTexto"/>
          <p:cNvSpPr txBox="1">
            <a:spLocks noChangeArrowheads="1"/>
          </p:cNvSpPr>
          <p:nvPr/>
        </p:nvSpPr>
        <p:spPr bwMode="auto">
          <a:xfrm>
            <a:off x="1214438" y="1928813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/>
              <a:t>a) 1986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339752" y="6175375"/>
            <a:ext cx="66613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50" dirty="0" smtClean="0"/>
              <a:t>Fuente: Elaboración a partir de Trullén and Boix (2000), Boix and Galletto (2004), y Boix and </a:t>
            </a:r>
            <a:r>
              <a:rPr lang="es-ES" sz="1050" dirty="0" err="1" smtClean="0"/>
              <a:t>Veneri</a:t>
            </a:r>
            <a:r>
              <a:rPr lang="es-ES" sz="1050" dirty="0" smtClean="0"/>
              <a:t> (2008).</a:t>
            </a:r>
            <a:endParaRPr lang="es-ES" sz="1050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14343" name="Picture 8" descr="logo IERMB pàg i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434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6FB805B-F6A1-430C-9D59-71A1ED2CE2A3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10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1986-2015: la Metrópolis Global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038350"/>
            <a:ext cx="3857625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10 CuadroTexto"/>
          <p:cNvSpPr txBox="1">
            <a:spLocks noChangeArrowheads="1"/>
          </p:cNvSpPr>
          <p:nvPr/>
        </p:nvSpPr>
        <p:spPr bwMode="auto">
          <a:xfrm>
            <a:off x="1214438" y="1928813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/>
              <a:t>b) 1991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15367" name="Picture 8" descr="logo IERMB pàg i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5370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105167-F9DE-4DA6-826E-31AC0195252A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11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1986-2015: la Metrópolis Global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500063" y="857250"/>
            <a:ext cx="7643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400" i="1" dirty="0" smtClean="0"/>
              <a:t>El proceso de expansión territorial de las áreas metropolitanas de Cataluña. 1986-2001.</a:t>
            </a:r>
            <a:endParaRPr lang="es-ES" altLang="es-ES" sz="2400" i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339752" y="6175375"/>
            <a:ext cx="66613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50" dirty="0" smtClean="0"/>
              <a:t>Fuente: Elaboración a partir de Trullén and Boix (2000), Boix and Galletto (2004), y Boix and </a:t>
            </a:r>
            <a:r>
              <a:rPr lang="es-ES" sz="1050" dirty="0" err="1" smtClean="0"/>
              <a:t>Veneri</a:t>
            </a:r>
            <a:r>
              <a:rPr lang="es-ES" sz="1050" dirty="0" smtClean="0"/>
              <a:t> (2008).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071688"/>
            <a:ext cx="3786188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13 CuadroTexto"/>
          <p:cNvSpPr txBox="1">
            <a:spLocks noChangeArrowheads="1"/>
          </p:cNvSpPr>
          <p:nvPr/>
        </p:nvSpPr>
        <p:spPr bwMode="auto">
          <a:xfrm>
            <a:off x="1214438" y="1928813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/>
              <a:t>c) 1996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16391" name="Picture 8" descr="logo IERMB pàg i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6394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002594-B78E-47F7-B24F-BD7A82B410E0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12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1986-2015: la Metrópolis Global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500063" y="857250"/>
            <a:ext cx="7643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400" i="1" dirty="0" smtClean="0"/>
              <a:t>El proceso de expansión territorial de las áreas metropolitanas de Cataluña. 1986-2001.</a:t>
            </a:r>
            <a:endParaRPr lang="es-ES" altLang="es-ES" sz="2400" i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339752" y="6175375"/>
            <a:ext cx="66613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50" dirty="0" smtClean="0"/>
              <a:t>Fuente: Elaboración a partir de Trullén and Boix (2000), Boix and Galletto (2004), y Boix and </a:t>
            </a:r>
            <a:r>
              <a:rPr lang="es-ES" sz="1050" dirty="0" err="1" smtClean="0"/>
              <a:t>Veneri</a:t>
            </a:r>
            <a:r>
              <a:rPr lang="es-ES" sz="1050" dirty="0" smtClean="0"/>
              <a:t> (2008).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13 CuadroTexto"/>
          <p:cNvSpPr txBox="1">
            <a:spLocks noChangeArrowheads="1"/>
          </p:cNvSpPr>
          <p:nvPr/>
        </p:nvSpPr>
        <p:spPr bwMode="auto">
          <a:xfrm>
            <a:off x="1214438" y="1928813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/>
              <a:t>d) 2001</a:t>
            </a:r>
          </a:p>
        </p:txBody>
      </p:sp>
      <p:pic>
        <p:nvPicPr>
          <p:cNvPr id="17413" name="Picture 2" descr="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47875"/>
            <a:ext cx="3862388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17415" name="Picture 8" descr="logo IERMB pàg i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7418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298A1F-2206-4DFD-A538-76EA1D11DADE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13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1986-2015: la Metrópolis Global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339752" y="6175375"/>
            <a:ext cx="66613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50" dirty="0" smtClean="0"/>
              <a:t>Fuente: Elaboración a partir de Trullén and Boix (2000), Boix and Galletto (2004), y Boix and </a:t>
            </a:r>
            <a:r>
              <a:rPr lang="es-ES" sz="1050" dirty="0" err="1" smtClean="0"/>
              <a:t>Veneri</a:t>
            </a:r>
            <a:r>
              <a:rPr lang="es-ES" sz="1050" dirty="0" smtClean="0"/>
              <a:t> (2008).</a:t>
            </a:r>
            <a:endParaRPr lang="es-ES" sz="1050" dirty="0"/>
          </a:p>
        </p:txBody>
      </p:sp>
      <p:sp>
        <p:nvSpPr>
          <p:cNvPr id="16" name="5 CuadroTexto"/>
          <p:cNvSpPr txBox="1">
            <a:spLocks noChangeArrowheads="1"/>
          </p:cNvSpPr>
          <p:nvPr/>
        </p:nvSpPr>
        <p:spPr bwMode="auto">
          <a:xfrm>
            <a:off x="500063" y="857250"/>
            <a:ext cx="7643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400" i="1" dirty="0" smtClean="0"/>
              <a:t>El proceso de expansión territorial de las áreas metropolitanas de Cataluña. 1986-2001.</a:t>
            </a:r>
            <a:endParaRPr lang="es-ES" altLang="es-E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5750" y="811213"/>
            <a:ext cx="850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altLang="es-ES" sz="2400" dirty="0" err="1" smtClean="0"/>
              <a:t>Megaregión</a:t>
            </a:r>
            <a:r>
              <a:rPr lang="ca-ES" altLang="es-ES" sz="2400" dirty="0" smtClean="0"/>
              <a:t> </a:t>
            </a:r>
            <a:r>
              <a:rPr lang="ca-ES" altLang="es-ES" sz="2400" dirty="0" err="1"/>
              <a:t>Barce-Lyon</a:t>
            </a:r>
            <a:endParaRPr lang="es-ES" altLang="es-ES" sz="24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56388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5235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8438" name="12 CuadroTexto"/>
          <p:cNvSpPr txBox="1">
            <a:spLocks noChangeArrowheads="1"/>
          </p:cNvSpPr>
          <p:nvPr/>
        </p:nvSpPr>
        <p:spPr bwMode="auto">
          <a:xfrm>
            <a:off x="346075" y="6294438"/>
            <a:ext cx="16335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altLang="es-ES" sz="900" dirty="0" smtClean="0">
                <a:solidFill>
                  <a:srgbClr val="000000"/>
                </a:solidFill>
              </a:rPr>
              <a:t>Fuente: </a:t>
            </a:r>
            <a:r>
              <a:rPr lang="ca-ES" altLang="es-ES" sz="900" dirty="0">
                <a:solidFill>
                  <a:srgbClr val="000000"/>
                </a:solidFill>
              </a:rPr>
              <a:t>IERMB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altLang="es-ES">
                <a:solidFill>
                  <a:srgbClr val="FFFFFF"/>
                </a:solidFill>
              </a:rPr>
              <a:t>1.2 Tendències territorials i econòmiques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18441" name="Picture 8" descr="logo IERMB pàg in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8444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AE8267-2502-4A60-9C83-D032CDCA928C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14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4112" y="247948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1986-2015: la Metrópolis Global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6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6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38263"/>
            <a:ext cx="56197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69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470" name="Rectangle 6"/>
          <p:cNvSpPr>
            <a:spLocks noChangeArrowheads="1"/>
          </p:cNvSpPr>
          <p:nvPr/>
        </p:nvSpPr>
        <p:spPr bwMode="auto">
          <a:xfrm>
            <a:off x="0" y="5235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472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altLang="es-ES">
                <a:solidFill>
                  <a:srgbClr val="FFFFFF"/>
                </a:solidFill>
              </a:rPr>
              <a:t>1.2 Tendències territorials i econòmiques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19474" name="Picture 8" descr="logo IERMB pàg in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9477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BAEDB7-9503-4971-AF1A-7CC2C772066D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15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54112" y="247948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1986-2015: la Metrópolis Global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285750" y="811213"/>
            <a:ext cx="850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altLang="es-ES" sz="2400" dirty="0" err="1" smtClean="0"/>
              <a:t>Megaregión</a:t>
            </a:r>
            <a:r>
              <a:rPr lang="ca-ES" altLang="es-ES" sz="2400" dirty="0" smtClean="0"/>
              <a:t> </a:t>
            </a:r>
            <a:r>
              <a:rPr lang="ca-ES" altLang="es-ES" sz="2400" dirty="0" err="1"/>
              <a:t>Barce-Lyon</a:t>
            </a:r>
            <a:endParaRPr lang="es-ES" altLang="es-ES" sz="2400" dirty="0"/>
          </a:p>
        </p:txBody>
      </p:sp>
      <p:sp>
        <p:nvSpPr>
          <p:cNvPr id="27" name="12 CuadroTexto"/>
          <p:cNvSpPr txBox="1">
            <a:spLocks noChangeArrowheads="1"/>
          </p:cNvSpPr>
          <p:nvPr/>
        </p:nvSpPr>
        <p:spPr bwMode="auto">
          <a:xfrm>
            <a:off x="346075" y="6294438"/>
            <a:ext cx="16335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altLang="es-ES" sz="900" dirty="0" smtClean="0">
                <a:solidFill>
                  <a:srgbClr val="000000"/>
                </a:solidFill>
              </a:rPr>
              <a:t>Fuente: </a:t>
            </a:r>
            <a:r>
              <a:rPr lang="ca-ES" altLang="es-ES" sz="900" dirty="0">
                <a:solidFill>
                  <a:srgbClr val="000000"/>
                </a:solidFill>
              </a:rPr>
              <a:t>IERMB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04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564515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0492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20493" name="Rectangle 6"/>
          <p:cNvSpPr>
            <a:spLocks noChangeArrowheads="1"/>
          </p:cNvSpPr>
          <p:nvPr/>
        </p:nvSpPr>
        <p:spPr bwMode="auto">
          <a:xfrm>
            <a:off x="0" y="5235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20494" name="12 CuadroTexto"/>
          <p:cNvSpPr txBox="1">
            <a:spLocks noChangeArrowheads="1"/>
          </p:cNvSpPr>
          <p:nvPr/>
        </p:nvSpPr>
        <p:spPr bwMode="auto">
          <a:xfrm>
            <a:off x="346075" y="6294438"/>
            <a:ext cx="16335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altLang="es-ES" sz="900" dirty="0" smtClean="0">
                <a:solidFill>
                  <a:srgbClr val="000000"/>
                </a:solidFill>
              </a:rPr>
              <a:t>Fuente: </a:t>
            </a:r>
            <a:r>
              <a:rPr lang="ca-ES" altLang="es-ES" sz="900" dirty="0">
                <a:solidFill>
                  <a:srgbClr val="000000"/>
                </a:solidFill>
              </a:rPr>
              <a:t>IERMB</a:t>
            </a:r>
          </a:p>
        </p:txBody>
      </p:sp>
      <p:sp>
        <p:nvSpPr>
          <p:cNvPr id="20495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altLang="es-ES">
                <a:solidFill>
                  <a:srgbClr val="FFFFFF"/>
                </a:solidFill>
              </a:rPr>
              <a:t>1.2 Tendències territorials i econòmiques</a:t>
            </a:r>
          </a:p>
        </p:txBody>
      </p:sp>
      <p:sp>
        <p:nvSpPr>
          <p:cNvPr id="20496" name="Rectangle 2"/>
          <p:cNvSpPr>
            <a:spLocks noChangeArrowheads="1"/>
          </p:cNvSpPr>
          <p:nvPr/>
        </p:nvSpPr>
        <p:spPr bwMode="auto">
          <a:xfrm>
            <a:off x="285750" y="624315"/>
            <a:ext cx="8501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400" dirty="0" err="1" smtClean="0"/>
              <a:t>Megaregión</a:t>
            </a:r>
            <a:r>
              <a:rPr lang="es-ES" altLang="es-ES" sz="2400" dirty="0" smtClean="0"/>
              <a:t> </a:t>
            </a:r>
            <a:r>
              <a:rPr lang="es-ES" altLang="es-ES" sz="2400" dirty="0" err="1" smtClean="0"/>
              <a:t>Barce</a:t>
            </a:r>
            <a:r>
              <a:rPr lang="es-ES" altLang="es-ES" sz="2400" dirty="0" smtClean="0"/>
              <a:t>-Lyon 2009:  </a:t>
            </a:r>
          </a:p>
          <a:p>
            <a:pPr eaLnBrk="1" hangingPunct="1"/>
            <a:r>
              <a:rPr lang="es-ES" altLang="es-ES" sz="2400" dirty="0" smtClean="0"/>
              <a:t>25 millones de habitantes, 700.000 millones de euros de PIB</a:t>
            </a:r>
            <a:endParaRPr lang="es-ES" altLang="es-ES" sz="2400" dirty="0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20498" name="Picture 8" descr="logo IERMB pàg in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0501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16E934-59D2-4533-9264-6C35DFFA542D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16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54112" y="247948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1986-2015: la Metrópolis Global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5 CuadroTexto"/>
          <p:cNvSpPr txBox="1">
            <a:spLocks noChangeArrowheads="1"/>
          </p:cNvSpPr>
          <p:nvPr/>
        </p:nvSpPr>
        <p:spPr bwMode="auto">
          <a:xfrm>
            <a:off x="228600" y="1575956"/>
            <a:ext cx="7383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s-ES" sz="2800" dirty="0" smtClean="0"/>
              <a:t> </a:t>
            </a:r>
            <a:r>
              <a:rPr lang="es-ES" altLang="es-ES" sz="2800" dirty="0" smtClean="0"/>
              <a:t>Población de la provincia de Barcelona</a:t>
            </a:r>
            <a:r>
              <a:rPr lang="en-US" altLang="es-ES" sz="2800" dirty="0" smtClean="0"/>
              <a:t>:</a:t>
            </a:r>
            <a:endParaRPr lang="en-US" altLang="es-ES" sz="28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544336"/>
              </p:ext>
            </p:extLst>
          </p:nvPr>
        </p:nvGraphicFramePr>
        <p:xfrm>
          <a:off x="745815" y="2204864"/>
          <a:ext cx="3754178" cy="3014472"/>
        </p:xfrm>
        <a:graphic>
          <a:graphicData uri="http://schemas.openxmlformats.org/drawingml/2006/table">
            <a:tbl>
              <a:tblPr/>
              <a:tblGrid>
                <a:gridCol w="662502"/>
                <a:gridCol w="1325004"/>
                <a:gridCol w="1325004"/>
                <a:gridCol w="441668"/>
              </a:tblGrid>
              <a:tr h="518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Año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Población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Población</a:t>
                      </a:r>
                      <a:endParaRPr lang="es-ES" sz="2000" noProof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(1991=100)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1991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4.654.407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1995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4.713.494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101,27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2001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4.804.606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103,23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2005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5.226.354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112,29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5.511.147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118,41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5.523.784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118,69</a:t>
                      </a:r>
                      <a:endParaRPr lang="es-ES" sz="20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5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noProof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Fuente:</a:t>
                      </a:r>
                      <a:r>
                        <a:rPr lang="es-ES" sz="1200" baseline="0" noProof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s-ES" sz="1200" baseline="0" noProof="0" dirty="0" err="1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Idescat</a:t>
                      </a:r>
                      <a:endParaRPr lang="es-ES" sz="1200" noProof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4" marR="444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25680" name="Picture 8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5683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95499C-7046-43D4-82AE-B924A57C4E35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17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4112" y="247948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1986-2015: la Metrópolis Global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sp>
        <p:nvSpPr>
          <p:cNvPr id="11" name="5 CuadroTexto"/>
          <p:cNvSpPr txBox="1">
            <a:spLocks noChangeArrowheads="1"/>
          </p:cNvSpPr>
          <p:nvPr/>
        </p:nvSpPr>
        <p:spPr bwMode="auto">
          <a:xfrm>
            <a:off x="107504" y="620688"/>
            <a:ext cx="8501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/>
              <a:t>Formación de la Metrópolis Global 1991 – 2011</a:t>
            </a:r>
            <a:endParaRPr lang="es-ES" alt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25680" name="Picture 8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5683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95499C-7046-43D4-82AE-B924A57C4E35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18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4112" y="247948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1986-2015: la Metrópolis Global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107504" y="620688"/>
            <a:ext cx="8501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/>
              <a:t>Formación de la Metrópolis Global 1991 – 2011</a:t>
            </a:r>
            <a:endParaRPr lang="es-ES" altLang="es-ES" sz="2800" b="1" dirty="0"/>
          </a:p>
        </p:txBody>
      </p:sp>
      <p:sp>
        <p:nvSpPr>
          <p:cNvPr id="2" name="1 Rectángulo"/>
          <p:cNvSpPr/>
          <p:nvPr/>
        </p:nvSpPr>
        <p:spPr>
          <a:xfrm>
            <a:off x="1064145" y="1504528"/>
            <a:ext cx="71802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Peso </a:t>
            </a:r>
            <a:r>
              <a:rPr lang="es-ES" sz="1700" dirty="0"/>
              <a:t>de </a:t>
            </a:r>
            <a:r>
              <a:rPr lang="es-ES" sz="1700" dirty="0" smtClean="0"/>
              <a:t>las exportaciones de Cataluña sobre </a:t>
            </a:r>
            <a:r>
              <a:rPr lang="es-ES" sz="1700" dirty="0"/>
              <a:t>el total </a:t>
            </a:r>
            <a:r>
              <a:rPr lang="es-ES" sz="1700" dirty="0" smtClean="0"/>
              <a:t>de exportaciones de la UE-15, </a:t>
            </a:r>
            <a:r>
              <a:rPr lang="es-ES" sz="1700" dirty="0"/>
              <a:t>en %, </a:t>
            </a:r>
            <a:r>
              <a:rPr lang="es-ES" sz="1700" dirty="0" smtClean="0"/>
              <a:t>1995-2014</a:t>
            </a:r>
            <a:endParaRPr lang="es-ES" sz="1700" dirty="0"/>
          </a:p>
        </p:txBody>
      </p:sp>
      <p:sp>
        <p:nvSpPr>
          <p:cNvPr id="21" name="12 CuadroTexto"/>
          <p:cNvSpPr txBox="1">
            <a:spLocks noChangeArrowheads="1"/>
          </p:cNvSpPr>
          <p:nvPr/>
        </p:nvSpPr>
        <p:spPr bwMode="auto">
          <a:xfrm>
            <a:off x="3131840" y="6406728"/>
            <a:ext cx="4968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ca-ES" altLang="es-ES" sz="900" dirty="0" smtClean="0">
                <a:solidFill>
                  <a:srgbClr val="000000"/>
                </a:solidFill>
              </a:rPr>
              <a:t>Fuente: </a:t>
            </a:r>
            <a:r>
              <a:rPr lang="ca-ES" altLang="es-ES" sz="900" dirty="0">
                <a:solidFill>
                  <a:srgbClr val="000000"/>
                </a:solidFill>
              </a:rPr>
              <a:t>IERMB a partir de OMC, </a:t>
            </a:r>
            <a:r>
              <a:rPr lang="ca-ES" altLang="es-ES" sz="900" dirty="0" err="1">
                <a:solidFill>
                  <a:srgbClr val="000000"/>
                </a:solidFill>
              </a:rPr>
              <a:t>Statistics</a:t>
            </a:r>
            <a:r>
              <a:rPr lang="ca-ES" altLang="es-ES" sz="900" dirty="0">
                <a:solidFill>
                  <a:srgbClr val="000000"/>
                </a:solidFill>
              </a:rPr>
              <a:t> </a:t>
            </a:r>
            <a:r>
              <a:rPr lang="ca-ES" altLang="es-ES" sz="900" dirty="0" err="1">
                <a:solidFill>
                  <a:srgbClr val="000000"/>
                </a:solidFill>
              </a:rPr>
              <a:t>database</a:t>
            </a:r>
            <a:r>
              <a:rPr lang="ca-ES" altLang="es-ES" sz="900" dirty="0">
                <a:solidFill>
                  <a:srgbClr val="000000"/>
                </a:solidFill>
              </a:rPr>
              <a:t>, AEAT </a:t>
            </a:r>
            <a:r>
              <a:rPr lang="ca-ES" altLang="es-ES" sz="900" dirty="0" smtClean="0">
                <a:solidFill>
                  <a:srgbClr val="000000"/>
                </a:solidFill>
              </a:rPr>
              <a:t>y Eurostat</a:t>
            </a:r>
            <a:endParaRPr lang="ca-ES" altLang="es-ES" sz="900" dirty="0">
              <a:solidFill>
                <a:srgbClr val="000000"/>
              </a:solidFill>
            </a:endParaRPr>
          </a:p>
        </p:txBody>
      </p:sp>
      <p:graphicFrame>
        <p:nvGraphicFramePr>
          <p:cNvPr id="1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854854"/>
              </p:ext>
            </p:extLst>
          </p:nvPr>
        </p:nvGraphicFramePr>
        <p:xfrm>
          <a:off x="755576" y="2120082"/>
          <a:ext cx="7414614" cy="434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81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30" name="5 CuadroTexto"/>
          <p:cNvSpPr txBox="1">
            <a:spLocks noChangeArrowheads="1"/>
          </p:cNvSpPr>
          <p:nvPr/>
        </p:nvSpPr>
        <p:spPr bwMode="auto">
          <a:xfrm>
            <a:off x="107504" y="641896"/>
            <a:ext cx="8831137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>
                <a:solidFill>
                  <a:srgbClr val="000000"/>
                </a:solidFill>
              </a:rPr>
              <a:t>Sumario:</a:t>
            </a:r>
          </a:p>
          <a:p>
            <a:pPr eaLnBrk="1" hangingPunct="1"/>
            <a:endParaRPr lang="es-ES" altLang="es-ES" sz="2000" b="1" dirty="0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>
                <a:solidFill>
                  <a:srgbClr val="A6A6A6"/>
                </a:solidFill>
              </a:rPr>
              <a:t>Introducción y objetivos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>
              <a:solidFill>
                <a:srgbClr val="A6A6A6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>
                <a:solidFill>
                  <a:srgbClr val="A6A6A6"/>
                </a:solidFill>
              </a:rPr>
              <a:t>Barcelona </a:t>
            </a:r>
            <a:r>
              <a:rPr lang="es-ES" altLang="es-ES" sz="2800" b="1" dirty="0" smtClean="0">
                <a:solidFill>
                  <a:srgbClr val="A6A6A6"/>
                </a:solidFill>
              </a:rPr>
              <a:t>1986-2015: </a:t>
            </a:r>
            <a:r>
              <a:rPr lang="es-ES" altLang="es-ES" sz="2800" b="1" dirty="0">
                <a:solidFill>
                  <a:srgbClr val="A6A6A6"/>
                </a:solidFill>
              </a:rPr>
              <a:t>La formación de una metrópolis global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>
                <a:solidFill>
                  <a:srgbClr val="000000"/>
                </a:solidFill>
              </a:rPr>
              <a:t>El proyecto Barcelona Ciudad del Conocimiento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>
                <a:solidFill>
                  <a:srgbClr val="A6A6A6"/>
                </a:solidFill>
              </a:rPr>
              <a:t>La </a:t>
            </a:r>
            <a:r>
              <a:rPr lang="es-ES" altLang="es-ES" sz="2800" b="1" dirty="0" err="1">
                <a:solidFill>
                  <a:srgbClr val="A6A6A6"/>
                </a:solidFill>
              </a:rPr>
              <a:t>megaregión</a:t>
            </a:r>
            <a:r>
              <a:rPr lang="es-ES" altLang="es-ES" sz="2800" b="1" dirty="0">
                <a:solidFill>
                  <a:srgbClr val="A6A6A6"/>
                </a:solidFill>
              </a:rPr>
              <a:t> </a:t>
            </a:r>
            <a:r>
              <a:rPr lang="es-ES" altLang="es-ES" sz="2800" b="1" dirty="0" err="1">
                <a:solidFill>
                  <a:srgbClr val="A6A6A6"/>
                </a:solidFill>
              </a:rPr>
              <a:t>Barce</a:t>
            </a:r>
            <a:r>
              <a:rPr lang="es-ES" altLang="es-ES" sz="2800" b="1" dirty="0">
                <a:solidFill>
                  <a:srgbClr val="A6A6A6"/>
                </a:solidFill>
              </a:rPr>
              <a:t>-Lyon en el contexto europeo: indicadores de innovación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>
              <a:solidFill>
                <a:srgbClr val="A6A6A6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>
                <a:solidFill>
                  <a:srgbClr val="A6A6A6"/>
                </a:solidFill>
              </a:rPr>
              <a:t>Conclusiones </a:t>
            </a:r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DE7E51-A145-4E8F-8786-C3F360603DF4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19</a:t>
            </a:fld>
            <a:endParaRPr lang="es-ES" altLang="es-ES" sz="10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30" name="5 CuadroTexto"/>
          <p:cNvSpPr txBox="1">
            <a:spLocks noChangeArrowheads="1"/>
          </p:cNvSpPr>
          <p:nvPr/>
        </p:nvSpPr>
        <p:spPr bwMode="auto">
          <a:xfrm>
            <a:off x="107504" y="641896"/>
            <a:ext cx="88311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>
                <a:solidFill>
                  <a:srgbClr val="000000"/>
                </a:solidFill>
              </a:rPr>
              <a:t>Sumario:</a:t>
            </a:r>
          </a:p>
          <a:p>
            <a:pPr eaLnBrk="1" hangingPunct="1"/>
            <a:endParaRPr lang="es-ES" altLang="es-ES" sz="2000" b="1" dirty="0" smtClean="0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 smtClean="0">
                <a:solidFill>
                  <a:srgbClr val="000000"/>
                </a:solidFill>
              </a:rPr>
              <a:t>Introducción y objetivos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 smtClean="0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 smtClean="0">
                <a:solidFill>
                  <a:srgbClr val="000000"/>
                </a:solidFill>
              </a:rPr>
              <a:t>Barcelona 1986-2015: La formación de una metrópolis global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 smtClean="0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 smtClean="0">
                <a:solidFill>
                  <a:srgbClr val="000000"/>
                </a:solidFill>
              </a:rPr>
              <a:t>El proyecto Barcelona Ciudad del Conocimiento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 smtClean="0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 smtClean="0">
                <a:solidFill>
                  <a:srgbClr val="000000"/>
                </a:solidFill>
              </a:rPr>
              <a:t>La </a:t>
            </a:r>
            <a:r>
              <a:rPr lang="es-ES" altLang="es-ES" sz="2800" b="1" dirty="0" err="1" smtClean="0">
                <a:solidFill>
                  <a:srgbClr val="000000"/>
                </a:solidFill>
              </a:rPr>
              <a:t>megaregión</a:t>
            </a:r>
            <a:r>
              <a:rPr lang="es-ES" altLang="es-ES" sz="2800" b="1" dirty="0" smtClean="0">
                <a:solidFill>
                  <a:srgbClr val="000000"/>
                </a:solidFill>
              </a:rPr>
              <a:t> </a:t>
            </a:r>
            <a:r>
              <a:rPr lang="es-ES" altLang="es-ES" sz="2800" b="1" dirty="0" err="1" smtClean="0">
                <a:solidFill>
                  <a:srgbClr val="000000"/>
                </a:solidFill>
              </a:rPr>
              <a:t>Barce</a:t>
            </a:r>
            <a:r>
              <a:rPr lang="es-ES" altLang="es-ES" sz="2800" b="1" dirty="0" smtClean="0">
                <a:solidFill>
                  <a:srgbClr val="000000"/>
                </a:solidFill>
              </a:rPr>
              <a:t>-Lyon en el contexto europeo: indicadores de innovación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 smtClean="0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 smtClean="0">
                <a:solidFill>
                  <a:srgbClr val="000000"/>
                </a:solidFill>
              </a:rPr>
              <a:t>Conclusiones </a:t>
            </a:r>
            <a:endParaRPr lang="es-ES" altLang="es-ES" sz="2800" b="1" dirty="0">
              <a:solidFill>
                <a:srgbClr val="000000"/>
              </a:solidFill>
            </a:endParaRPr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DE7E51-A145-4E8F-8786-C3F360603DF4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2</a:t>
            </a:fld>
            <a:endParaRPr lang="es-ES" altLang="es-ES" sz="100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2"/>
            <a:ext cx="8435975" cy="4697413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El conocimiento como factor de producción</a:t>
            </a:r>
          </a:p>
          <a:p>
            <a:pPr eaLnBrk="1" hangingPunct="1"/>
            <a:endParaRPr lang="es-ES" altLang="es-ES" sz="1800" dirty="0" smtClean="0"/>
          </a:p>
          <a:p>
            <a:pPr eaLnBrk="1" hangingPunct="1"/>
            <a:r>
              <a:rPr lang="es-ES" altLang="es-ES" dirty="0" smtClean="0"/>
              <a:t>Información y conocimiento</a:t>
            </a:r>
          </a:p>
          <a:p>
            <a:pPr eaLnBrk="1" hangingPunct="1"/>
            <a:endParaRPr lang="es-ES" altLang="es-ES" sz="1800" dirty="0" smtClean="0"/>
          </a:p>
          <a:p>
            <a:pPr eaLnBrk="1" hangingPunct="1"/>
            <a:r>
              <a:rPr lang="es-ES" altLang="es-ES" dirty="0" smtClean="0"/>
              <a:t>Mano de obra cualificada / Formación / I+D / Innovación</a:t>
            </a:r>
          </a:p>
          <a:p>
            <a:pPr eaLnBrk="1" hangingPunct="1"/>
            <a:endParaRPr lang="es-ES" altLang="es-ES" sz="1800" dirty="0" smtClean="0"/>
          </a:p>
          <a:p>
            <a:pPr eaLnBrk="1" hangingPunct="1"/>
            <a:r>
              <a:rPr lang="es-ES" altLang="es-ES" dirty="0" smtClean="0"/>
              <a:t>Identificación de la economía basada en conocimiento y elaboración de indicadores (OCDE 1996)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28676" name="Picture 8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012566-D5FC-4B21-BB66-E28ABDB3752B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20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3. El proyecto Barcelona Ciudad del Conocimiento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sp>
        <p:nvSpPr>
          <p:cNvPr id="28681" name="5 CuadroTexto"/>
          <p:cNvSpPr txBox="1">
            <a:spLocks noChangeArrowheads="1"/>
          </p:cNvSpPr>
          <p:nvPr/>
        </p:nvSpPr>
        <p:spPr bwMode="auto">
          <a:xfrm>
            <a:off x="107504" y="764704"/>
            <a:ext cx="85010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/>
              <a:t>El proyecto Barcelona Ciudad del Conocimiento (1997-2001)</a:t>
            </a:r>
            <a:endParaRPr lang="es-ES" alt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7902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28676" name="Picture 8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012566-D5FC-4B21-BB66-E28ABDB3752B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21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3. El proyecto Barcelona Ciudad del Conocimiento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sp>
        <p:nvSpPr>
          <p:cNvPr id="28681" name="5 CuadroTexto"/>
          <p:cNvSpPr txBox="1">
            <a:spLocks noChangeArrowheads="1"/>
          </p:cNvSpPr>
          <p:nvPr/>
        </p:nvSpPr>
        <p:spPr bwMode="auto">
          <a:xfrm>
            <a:off x="107504" y="764704"/>
            <a:ext cx="85010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/>
              <a:t>El proyecto Barcelona Ciudad del Conocimiento (1997-2001)</a:t>
            </a:r>
            <a:endParaRPr lang="es-ES" altLang="es-ES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93411"/>
            <a:ext cx="3423710" cy="489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31213" y="1628800"/>
            <a:ext cx="5522299" cy="491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None/>
              <a:defRPr/>
            </a:pPr>
            <a:r>
              <a:rPr lang="ca-ES" sz="1800" kern="0" dirty="0"/>
              <a:t>Joan Trullén (2001): “El projecte Barcelona, Ciutat del Coneixement des de l’economia”, en Barcelona. Metròpolis Mediterrània, Monogràfic Ciutat del Coneixement, p. 16-25</a:t>
            </a:r>
            <a:r>
              <a:rPr lang="ca-ES" sz="1800" kern="0" dirty="0" smtClean="0"/>
              <a:t>.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ca-ES" sz="1800" kern="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ca-ES" sz="1800" kern="0" dirty="0" err="1" smtClean="0"/>
              <a:t>Versión</a:t>
            </a:r>
            <a:r>
              <a:rPr lang="ca-ES" sz="1800" kern="0" dirty="0" smtClean="0"/>
              <a:t> castellana en </a:t>
            </a:r>
            <a:r>
              <a:rPr lang="ca-ES" sz="1800" kern="0" dirty="0" smtClean="0">
                <a:hlinkClick r:id="rId4"/>
              </a:rPr>
              <a:t>“</a:t>
            </a:r>
            <a:r>
              <a:rPr lang="es-ES" sz="1800" b="1" dirty="0" smtClean="0">
                <a:hlinkClick r:id="rId4"/>
              </a:rPr>
              <a:t>El </a:t>
            </a:r>
            <a:r>
              <a:rPr lang="es-ES" sz="1800" b="1" dirty="0">
                <a:hlinkClick r:id="rId4"/>
              </a:rPr>
              <a:t>proyecto Barcelona -Ciudad del conocimiento desde la </a:t>
            </a:r>
            <a:r>
              <a:rPr lang="es-ES" sz="1800" b="1" dirty="0" smtClean="0">
                <a:hlinkClick r:id="rId4"/>
              </a:rPr>
              <a:t>economía</a:t>
            </a:r>
            <a:r>
              <a:rPr lang="es-ES" sz="1800" b="1" dirty="0" smtClean="0"/>
              <a:t>”</a:t>
            </a:r>
            <a:r>
              <a:rPr lang="es-ES" sz="1800" dirty="0" smtClean="0"/>
              <a:t>, en F. </a:t>
            </a:r>
            <a:r>
              <a:rPr lang="es-ES" sz="1800" dirty="0" err="1" smtClean="0"/>
              <a:t>Mosconi</a:t>
            </a:r>
            <a:r>
              <a:rPr lang="es-ES" sz="1800" dirty="0" smtClean="0"/>
              <a:t>, F. </a:t>
            </a:r>
            <a:r>
              <a:rPr lang="es-ES" sz="1800" dirty="0" err="1" smtClean="0"/>
              <a:t>Sole</a:t>
            </a:r>
            <a:r>
              <a:rPr lang="es-ES" sz="1800" dirty="0" smtClean="0"/>
              <a:t> Parellada, A. </a:t>
            </a:r>
            <a:r>
              <a:rPr lang="es-ES" sz="1800" dirty="0" err="1" smtClean="0"/>
              <a:t>Chantiri</a:t>
            </a:r>
            <a:r>
              <a:rPr lang="es-ES" sz="1800" dirty="0" smtClean="0"/>
              <a:t> Zamudio </a:t>
            </a:r>
            <a:r>
              <a:rPr lang="es-ES" sz="1800" dirty="0"/>
              <a:t>(eds.): </a:t>
            </a:r>
            <a:r>
              <a:rPr lang="es-ES" sz="1800" i="1" dirty="0"/>
              <a:t>Política Industrial y tecnológica II</a:t>
            </a:r>
            <a:r>
              <a:rPr lang="es-ES" sz="1800" dirty="0"/>
              <a:t>, </a:t>
            </a:r>
            <a:r>
              <a:rPr lang="es-ES" sz="1800" dirty="0" err="1"/>
              <a:t>Edicions</a:t>
            </a:r>
            <a:r>
              <a:rPr lang="es-ES" sz="1800" dirty="0"/>
              <a:t> de la </a:t>
            </a:r>
            <a:r>
              <a:rPr lang="es-ES" sz="1800" dirty="0" err="1"/>
              <a:t>Universitat</a:t>
            </a:r>
            <a:r>
              <a:rPr lang="es-ES" sz="1800" dirty="0"/>
              <a:t> Politécnica de Catalunya, Barcelona. ISBN: 84-8301-507-2.</a:t>
            </a:r>
            <a:endParaRPr lang="ca-ES" sz="1800" kern="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ca-ES" sz="1800" kern="0" dirty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ca-ES" sz="1800" kern="0" dirty="0" err="1" smtClean="0"/>
              <a:t>Versión</a:t>
            </a:r>
            <a:r>
              <a:rPr lang="ca-ES" sz="1800" kern="0" dirty="0" smtClean="0"/>
              <a:t> </a:t>
            </a:r>
            <a:r>
              <a:rPr lang="ca-ES" sz="1800" kern="0" dirty="0" err="1" smtClean="0"/>
              <a:t>inglesa</a:t>
            </a:r>
            <a:r>
              <a:rPr lang="ca-ES" sz="1800" kern="0" dirty="0" smtClean="0"/>
              <a:t> en </a:t>
            </a:r>
            <a:r>
              <a:rPr lang="ca-ES" sz="1800" kern="0" dirty="0" smtClean="0">
                <a:hlinkClick r:id="rId5"/>
              </a:rPr>
              <a:t>“</a:t>
            </a:r>
            <a:r>
              <a:rPr lang="ca-ES" sz="1800" b="1" dirty="0" smtClean="0">
                <a:hlinkClick r:id="rId5"/>
              </a:rPr>
              <a:t>Project </a:t>
            </a:r>
            <a:r>
              <a:rPr lang="ca-ES" sz="1800" b="1" dirty="0">
                <a:hlinkClick r:id="rId5"/>
              </a:rPr>
              <a:t>“Barcelona, City of </a:t>
            </a:r>
            <a:r>
              <a:rPr lang="ca-ES" sz="1800" b="1" dirty="0" err="1">
                <a:hlinkClick r:id="rId5"/>
              </a:rPr>
              <a:t>Knowledge</a:t>
            </a:r>
            <a:r>
              <a:rPr lang="ca-ES" sz="1800" b="1" dirty="0">
                <a:hlinkClick r:id="rId5"/>
              </a:rPr>
              <a:t>” </a:t>
            </a:r>
            <a:r>
              <a:rPr lang="ca-ES" sz="1800" b="1" dirty="0" err="1">
                <a:hlinkClick r:id="rId5"/>
              </a:rPr>
              <a:t>from</a:t>
            </a:r>
            <a:r>
              <a:rPr lang="ca-ES" sz="1800" b="1" dirty="0">
                <a:hlinkClick r:id="rId5"/>
              </a:rPr>
              <a:t> </a:t>
            </a:r>
            <a:r>
              <a:rPr lang="ca-ES" sz="1800" b="1" dirty="0" err="1">
                <a:hlinkClick r:id="rId5"/>
              </a:rPr>
              <a:t>the</a:t>
            </a:r>
            <a:r>
              <a:rPr lang="ca-ES" sz="1800" b="1" dirty="0">
                <a:hlinkClick r:id="rId5"/>
              </a:rPr>
              <a:t> </a:t>
            </a:r>
            <a:r>
              <a:rPr lang="ca-ES" sz="1800" b="1" dirty="0" err="1" smtClean="0">
                <a:hlinkClick r:id="rId5"/>
              </a:rPr>
              <a:t>Economy</a:t>
            </a:r>
            <a:r>
              <a:rPr lang="ca-ES" sz="1800" dirty="0" smtClean="0"/>
              <a:t>” en </a:t>
            </a:r>
            <a:r>
              <a:rPr lang="ca-ES" sz="1800" dirty="0" err="1"/>
              <a:t>Xosé</a:t>
            </a:r>
            <a:r>
              <a:rPr lang="ca-ES" sz="1800" dirty="0"/>
              <a:t> Carlos Arias (director) (2001): </a:t>
            </a:r>
            <a:r>
              <a:rPr lang="ca-ES" sz="1800" i="1" dirty="0" err="1"/>
              <a:t>Information</a:t>
            </a:r>
            <a:r>
              <a:rPr lang="ca-ES" sz="1800" i="1" dirty="0"/>
              <a:t>, Technology </a:t>
            </a:r>
            <a:r>
              <a:rPr lang="ca-ES" sz="1800" i="1" dirty="0" err="1"/>
              <a:t>and</a:t>
            </a:r>
            <a:r>
              <a:rPr lang="ca-ES" sz="1800" i="1" dirty="0"/>
              <a:t> </a:t>
            </a:r>
            <a:r>
              <a:rPr lang="ca-ES" sz="1800" i="1" dirty="0" err="1"/>
              <a:t>Territory</a:t>
            </a:r>
            <a:r>
              <a:rPr lang="ca-ES" sz="1800" i="1" dirty="0" smtClean="0"/>
              <a:t>/ </a:t>
            </a:r>
            <a:r>
              <a:rPr lang="ca-ES" sz="1800" i="1" dirty="0" err="1" smtClean="0"/>
              <a:t>Información</a:t>
            </a:r>
            <a:r>
              <a:rPr lang="ca-ES" sz="1800" i="1" dirty="0"/>
              <a:t>, tecnologia e </a:t>
            </a:r>
            <a:r>
              <a:rPr lang="ca-ES" sz="1800" i="1" dirty="0" err="1"/>
              <a:t>territorio</a:t>
            </a:r>
            <a:r>
              <a:rPr lang="ca-ES" sz="1800" dirty="0"/>
              <a:t>, Consello da Cultura Galega, Santiago de Compostela, </a:t>
            </a:r>
            <a:r>
              <a:rPr lang="ca-ES" sz="1800" dirty="0" smtClean="0"/>
              <a:t>p. 417 </a:t>
            </a:r>
            <a:r>
              <a:rPr lang="ca-ES" sz="1800" dirty="0"/>
              <a:t>a </a:t>
            </a:r>
            <a:r>
              <a:rPr lang="ca-ES" sz="1800" dirty="0" smtClean="0"/>
              <a:t>433.</a:t>
            </a:r>
            <a:endParaRPr lang="ca-ES" sz="1800" kern="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s-ES" sz="1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470149"/>
            <a:ext cx="8856662" cy="505519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sz="2500" dirty="0" smtClean="0"/>
              <a:t>Reutilización  del viejo suelo industrial central de la metrópolis de Barcelona para ubicar las nuevas actividades densas en conocimiento</a:t>
            </a:r>
          </a:p>
          <a:p>
            <a:pPr eaLnBrk="1" hangingPunct="1">
              <a:lnSpc>
                <a:spcPct val="150000"/>
              </a:lnSpc>
            </a:pPr>
            <a:endParaRPr lang="es-ES" altLang="es-ES" sz="1400" dirty="0" smtClean="0"/>
          </a:p>
          <a:p>
            <a:pPr eaLnBrk="1" hangingPunct="1">
              <a:lnSpc>
                <a:spcPct val="150000"/>
              </a:lnSpc>
            </a:pPr>
            <a:r>
              <a:rPr lang="es-ES" altLang="es-ES" sz="2500" dirty="0" smtClean="0"/>
              <a:t>No substituir actividad económica por actividad residencial</a:t>
            </a:r>
          </a:p>
          <a:p>
            <a:pPr eaLnBrk="1" hangingPunct="1">
              <a:lnSpc>
                <a:spcPct val="150000"/>
              </a:lnSpc>
            </a:pPr>
            <a:endParaRPr lang="es-ES" altLang="es-ES" sz="1100" dirty="0" smtClean="0"/>
          </a:p>
          <a:p>
            <a:pPr eaLnBrk="1" hangingPunct="1">
              <a:lnSpc>
                <a:spcPct val="150000"/>
              </a:lnSpc>
            </a:pPr>
            <a:r>
              <a:rPr lang="es-ES" altLang="es-ES" sz="2500" dirty="0" smtClean="0"/>
              <a:t>Principio económico fundamental: las actividades densas en conocimiento son mucho más densas en empleo que las viejas actividades industriales</a:t>
            </a:r>
          </a:p>
        </p:txBody>
      </p:sp>
      <p:pic>
        <p:nvPicPr>
          <p:cNvPr id="29699" name="Picture 8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1D4DC0-25D9-459B-A1A7-6119BC835B98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22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29702" name="5 CuadroTexto"/>
          <p:cNvSpPr txBox="1">
            <a:spLocks noChangeArrowheads="1"/>
          </p:cNvSpPr>
          <p:nvPr/>
        </p:nvSpPr>
        <p:spPr bwMode="auto">
          <a:xfrm>
            <a:off x="107504" y="764704"/>
            <a:ext cx="8501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/>
              <a:t>Nueva estrategia económica urbana</a:t>
            </a:r>
            <a:endParaRPr lang="es-ES" altLang="es-ES" sz="28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3. El proyecto Barcelona Ciudad del Conocimiento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326133"/>
            <a:ext cx="8856662" cy="505519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sz="2500" dirty="0" smtClean="0"/>
              <a:t>Creación de la zona 22@: una nueva tipología urbanística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500" dirty="0" smtClean="0"/>
              <a:t>Creación de la zona 7@: un nuevo sistema de equipamientos públicos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500" dirty="0" smtClean="0"/>
              <a:t>Plan Especial de Infraestructuras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500" dirty="0" smtClean="0"/>
              <a:t>Red de acondicionamiento del aire frío/calor centralizada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500" dirty="0" smtClean="0"/>
              <a:t>Red de recogida de residuos neumática y selectiva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500" dirty="0" smtClean="0"/>
              <a:t>Red de telecomunicaciones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500" dirty="0" smtClean="0"/>
              <a:t>Red eléctrica</a:t>
            </a:r>
          </a:p>
        </p:txBody>
      </p:sp>
      <p:pic>
        <p:nvPicPr>
          <p:cNvPr id="29699" name="Picture 8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1D4DC0-25D9-459B-A1A7-6119BC835B98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23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29702" name="5 CuadroTexto"/>
          <p:cNvSpPr txBox="1">
            <a:spLocks noChangeArrowheads="1"/>
          </p:cNvSpPr>
          <p:nvPr/>
        </p:nvSpPr>
        <p:spPr bwMode="auto">
          <a:xfrm>
            <a:off x="107504" y="764704"/>
            <a:ext cx="8501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/>
              <a:t>Políticas urbanísticas</a:t>
            </a:r>
            <a:endParaRPr lang="es-ES" altLang="es-ES" sz="28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3. El proyecto Barcelona Ciudad del Conocimiento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2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373"/>
            <a:ext cx="8435975" cy="4525963"/>
          </a:xfrm>
        </p:spPr>
        <p:txBody>
          <a:bodyPr/>
          <a:lstStyle/>
          <a:p>
            <a:pPr eaLnBrk="1" hangingPunct="1"/>
            <a:r>
              <a:rPr lang="es-ES" altLang="es-ES" sz="2600" dirty="0" smtClean="0"/>
              <a:t>Cambios en la planificación: NUEVA ZONIFICACIÓN</a:t>
            </a:r>
          </a:p>
          <a:p>
            <a:pPr eaLnBrk="1" hangingPunct="1"/>
            <a:endParaRPr lang="es-ES" altLang="es-ES" sz="1400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s-ES" altLang="es-ES" sz="2600" dirty="0" smtClean="0">
                <a:cs typeface="Times New Roman" pitchFamily="18" charset="0"/>
              </a:rPr>
              <a:t>Planificación funcional </a:t>
            </a:r>
            <a:r>
              <a:rPr lang="es-ES" altLang="es-ES" sz="260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s-ES" altLang="es-ES" sz="2600" dirty="0" smtClean="0">
                <a:cs typeface="Times New Roman" pitchFamily="18" charset="0"/>
              </a:rPr>
              <a:t>Sector </a:t>
            </a:r>
            <a:r>
              <a:rPr lang="es-ES" altLang="es-ES" sz="26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s-ES" altLang="es-ES" sz="2600" dirty="0" smtClean="0">
                <a:cs typeface="Times New Roman" pitchFamily="18" charset="0"/>
              </a:rPr>
              <a:t> Zonificación funcionalista </a:t>
            </a:r>
            <a:r>
              <a:rPr lang="es-ES" altLang="es-ES" sz="2600" i="1" dirty="0" smtClean="0">
                <a:cs typeface="Times New Roman" pitchFamily="18" charset="0"/>
              </a:rPr>
              <a:t>a la </a:t>
            </a:r>
            <a:r>
              <a:rPr lang="es-ES" altLang="es-ES" sz="2600" dirty="0" smtClean="0">
                <a:cs typeface="Times New Roman" pitchFamily="18" charset="0"/>
              </a:rPr>
              <a:t>Le Corbusier (el “qué se produce”)  </a:t>
            </a:r>
            <a:r>
              <a:rPr lang="es-ES" altLang="es-ES" sz="2600" dirty="0" smtClean="0">
                <a:solidFill>
                  <a:schemeClr val="hlink"/>
                </a:solidFill>
                <a:cs typeface="Times New Roman" pitchFamily="18" charset="0"/>
              </a:rPr>
              <a:t>22a</a:t>
            </a:r>
            <a:r>
              <a:rPr lang="es-ES" altLang="es-ES" sz="2600" dirty="0" smtClean="0">
                <a:cs typeface="Times New Roman" pitchFamily="18" charset="0"/>
              </a:rPr>
              <a:t> (actividades industriales)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s-ES" altLang="es-ES" sz="2600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s-ES" altLang="es-ES" sz="2600" dirty="0" smtClean="0">
                <a:cs typeface="Times New Roman" pitchFamily="18" charset="0"/>
              </a:rPr>
              <a:t>Ciudad basada en el conocimiento </a:t>
            </a:r>
            <a:r>
              <a:rPr lang="es-ES" altLang="es-ES" sz="2600" dirty="0" smtClean="0">
                <a:cs typeface="Times New Roman" pitchFamily="18" charset="0"/>
                <a:sym typeface="Wingdings" pitchFamily="2" charset="2"/>
              </a:rPr>
              <a:t> Economía basada en el conocimiento  Nueva zonificación (el “cómo se produce”) </a:t>
            </a:r>
            <a:r>
              <a:rPr lang="es-ES" altLang="es-ES" sz="2600" dirty="0">
                <a:solidFill>
                  <a:schemeClr val="accent2"/>
                </a:solidFill>
                <a:cs typeface="Times New Roman" pitchFamily="18" charset="0"/>
              </a:rPr>
              <a:t>22@</a:t>
            </a:r>
            <a:endParaRPr lang="es-ES" altLang="es-ES" sz="2600" dirty="0" smtClean="0">
              <a:solidFill>
                <a:srgbClr val="FF0000"/>
              </a:solidFill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0723" name="Picture 8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625BF7-3438-42F4-8BE7-5628370659A8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24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3. El proyecto Barcelona Ciudad del Conocimiento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107504" y="764704"/>
            <a:ext cx="85010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/>
              <a:t>Nueva planificación económica del suelo industrial</a:t>
            </a:r>
            <a:endParaRPr lang="es-ES" alt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r>
              <a:rPr lang="es-ES" altLang="es-ES" sz="2600" dirty="0" smtClean="0">
                <a:cs typeface="Times New Roman" pitchFamily="18" charset="0"/>
              </a:rPr>
              <a:t>Actividades </a:t>
            </a:r>
            <a:r>
              <a:rPr lang="es-ES" altLang="es-ES" sz="2600" dirty="0" smtClean="0">
                <a:solidFill>
                  <a:schemeClr val="accent2"/>
                </a:solidFill>
                <a:cs typeface="Times New Roman" pitchFamily="18" charset="0"/>
              </a:rPr>
              <a:t>22@:</a:t>
            </a:r>
            <a:r>
              <a:rPr lang="es-ES" altLang="es-ES" sz="2600" dirty="0" smtClean="0">
                <a:cs typeface="Times New Roman" pitchFamily="18" charset="0"/>
              </a:rPr>
              <a:t> cambios en la planificación metropolitana</a:t>
            </a:r>
          </a:p>
          <a:p>
            <a:pPr eaLnBrk="1" hangingPunct="1"/>
            <a:endParaRPr lang="it-IT" altLang="es-ES" sz="2600" dirty="0" smtClean="0">
              <a:cs typeface="Times New Roman" pitchFamily="18" charset="0"/>
            </a:endParaRPr>
          </a:p>
          <a:p>
            <a:pPr lvl="1" eaLnBrk="1" hangingPunct="1"/>
            <a:r>
              <a:rPr lang="es-ES" altLang="es-ES" sz="2600" dirty="0" smtClean="0">
                <a:cs typeface="Times New Roman" pitchFamily="18" charset="0"/>
              </a:rPr>
              <a:t>Densidad de conocimiento</a:t>
            </a:r>
          </a:p>
          <a:p>
            <a:pPr lvl="1" eaLnBrk="1" hangingPunct="1"/>
            <a:r>
              <a:rPr lang="es-ES" altLang="es-ES" sz="2600" dirty="0" smtClean="0">
                <a:cs typeface="Times New Roman" pitchFamily="18" charset="0"/>
              </a:rPr>
              <a:t>Densidad de trabajadores cualificados</a:t>
            </a:r>
          </a:p>
          <a:p>
            <a:pPr lvl="1" eaLnBrk="1" hangingPunct="1"/>
            <a:r>
              <a:rPr lang="es-ES" altLang="es-ES" sz="2600" dirty="0" smtClean="0">
                <a:cs typeface="Times New Roman" pitchFamily="18" charset="0"/>
              </a:rPr>
              <a:t>Densidad en el uso de las nuevas tecnologías de la información</a:t>
            </a:r>
            <a:endParaRPr lang="es-ES" altLang="es-ES" sz="2600" dirty="0" smtClean="0">
              <a:solidFill>
                <a:schemeClr val="bg2"/>
              </a:solidFill>
              <a:cs typeface="Times New Roman" pitchFamily="18" charset="0"/>
            </a:endParaRPr>
          </a:p>
        </p:txBody>
      </p:sp>
      <p:pic>
        <p:nvPicPr>
          <p:cNvPr id="31747" name="Picture 8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00168E-69BC-48F3-A6BE-96E468D566C0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25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3. El proyecto Barcelona Ciudad del Conocimiento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107504" y="764704"/>
            <a:ext cx="8501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/>
              <a:t>Políticas</a:t>
            </a:r>
            <a:endParaRPr lang="es-ES" alt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n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31850"/>
            <a:ext cx="32273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287338" y="827088"/>
            <a:ext cx="8677275" cy="5842000"/>
            <a:chOff x="-68" y="430"/>
            <a:chExt cx="5869" cy="3890"/>
          </a:xfrm>
        </p:grpSpPr>
        <p:sp>
          <p:nvSpPr>
            <p:cNvPr id="33800" name="Rectangle 5"/>
            <p:cNvSpPr>
              <a:spLocks noChangeArrowheads="1"/>
            </p:cNvSpPr>
            <p:nvPr/>
          </p:nvSpPr>
          <p:spPr bwMode="auto">
            <a:xfrm>
              <a:off x="-68" y="439"/>
              <a:ext cx="434" cy="13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pic>
          <p:nvPicPr>
            <p:cNvPr id="33801" name="Picture 6" descr="Imagen14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635">
              <a:off x="3704" y="430"/>
              <a:ext cx="1863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7" descr="mapa engl"/>
            <p:cNvPicPr>
              <a:picLocks noChangeAspect="1" noChangeArrowheads="1"/>
            </p:cNvPicPr>
            <p:nvPr/>
          </p:nvPicPr>
          <p:blipFill>
            <a:blip r:embed="rId5">
              <a:lum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" y="437"/>
              <a:ext cx="162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3" name="Picture 8" descr="Imagen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" y="436"/>
              <a:ext cx="1791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4" name="Picture 9" descr="22@-AEROPUERTO-2m+MA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" y="1570"/>
              <a:ext cx="5869" cy="27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33797" name="Picture 8" descr="logo IERMB pàg interi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3. El proyecto Barcelona Ciudad del Conocimiento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0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11188" y="6048375"/>
            <a:ext cx="8208962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762000" y="2257425"/>
            <a:ext cx="7696200" cy="3962400"/>
          </a:xfrm>
          <a:prstGeom prst="ellipse">
            <a:avLst/>
          </a:prstGeom>
          <a:solidFill>
            <a:srgbClr val="CCECFF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 rot="-600000">
            <a:off x="5270500" y="5229225"/>
            <a:ext cx="2362200" cy="762000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609600" y="4772025"/>
            <a:ext cx="74676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5105400" y="2486025"/>
            <a:ext cx="2133600" cy="28956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3810000" y="2184400"/>
            <a:ext cx="4572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5410200" y="2184400"/>
            <a:ext cx="4572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2057400" y="2562225"/>
            <a:ext cx="1143000" cy="1143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133600" y="3248025"/>
            <a:ext cx="762000" cy="376238"/>
          </a:xfrm>
          <a:prstGeom prst="rect">
            <a:avLst/>
          </a:prstGeom>
          <a:solidFill>
            <a:srgbClr val="00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b="1">
                <a:solidFill>
                  <a:schemeClr val="bg2"/>
                </a:solidFill>
              </a:rPr>
              <a:t>UPC</a:t>
            </a:r>
            <a:endParaRPr lang="es-ES" altLang="es-ES" b="1">
              <a:solidFill>
                <a:schemeClr val="bg2"/>
              </a:solidFill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438400" y="2638425"/>
            <a:ext cx="533400" cy="376238"/>
          </a:xfrm>
          <a:prstGeom prst="rect">
            <a:avLst/>
          </a:prstGeom>
          <a:solidFill>
            <a:srgbClr val="00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b="1">
                <a:solidFill>
                  <a:schemeClr val="bg2"/>
                </a:solidFill>
              </a:rPr>
              <a:t>UB</a:t>
            </a:r>
            <a:endParaRPr lang="es-ES" altLang="es-ES" b="1">
              <a:solidFill>
                <a:schemeClr val="bg2"/>
              </a:solidFill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743200" y="4167188"/>
            <a:ext cx="1143000" cy="376237"/>
          </a:xfrm>
          <a:prstGeom prst="rect">
            <a:avLst/>
          </a:prstGeom>
          <a:solidFill>
            <a:srgbClr val="FFCC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SANTS</a:t>
            </a:r>
            <a:endParaRPr lang="es-ES" b="1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6553200" y="3552825"/>
            <a:ext cx="1447800" cy="376238"/>
          </a:xfrm>
          <a:prstGeom prst="rect">
            <a:avLst/>
          </a:prstGeom>
          <a:solidFill>
            <a:srgbClr val="FFCC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SAGRERA</a:t>
            </a:r>
            <a:endParaRPr lang="es-ES" b="1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1828800" y="5610225"/>
            <a:ext cx="381000" cy="3048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5715000" y="4705350"/>
            <a:ext cx="1736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22@BCN</a:t>
            </a:r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5638800" y="5457825"/>
            <a:ext cx="762000" cy="406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UPF</a:t>
            </a:r>
            <a:endParaRPr lang="es-ES" sz="2000" b="1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6705600" y="5286375"/>
            <a:ext cx="838200" cy="406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>
                <a:solidFill>
                  <a:schemeClr val="bg2"/>
                </a:solidFill>
              </a:rPr>
              <a:t>UPC</a:t>
            </a:r>
            <a:endParaRPr lang="es-ES" sz="2000" b="1">
              <a:solidFill>
                <a:schemeClr val="bg2"/>
              </a:solidFill>
            </a:endParaRPr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 rot="1200000" flipV="1">
            <a:off x="7467600" y="4010025"/>
            <a:ext cx="533400" cy="1143000"/>
          </a:xfrm>
          <a:prstGeom prst="curvedLeftArrow">
            <a:avLst>
              <a:gd name="adj1" fmla="val 42857"/>
              <a:gd name="adj2" fmla="val 85714"/>
              <a:gd name="adj3" fmla="val 33333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9411" name="AutoShape 19"/>
          <p:cNvSpPr>
            <a:spLocks noChangeArrowheads="1"/>
          </p:cNvSpPr>
          <p:nvPr/>
        </p:nvSpPr>
        <p:spPr bwMode="auto">
          <a:xfrm rot="20400000">
            <a:off x="1981200" y="3705225"/>
            <a:ext cx="457200" cy="838200"/>
          </a:xfrm>
          <a:prstGeom prst="curvedRightArrow">
            <a:avLst>
              <a:gd name="adj1" fmla="val 36667"/>
              <a:gd name="adj2" fmla="val 73333"/>
              <a:gd name="adj3" fmla="val 33333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6477000" y="2333625"/>
            <a:ext cx="4572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762000" y="4162425"/>
            <a:ext cx="4572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4876800" y="5991225"/>
            <a:ext cx="4572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1543050" y="2428875"/>
            <a:ext cx="5105400" cy="2971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32792" name="Oval 24"/>
          <p:cNvSpPr>
            <a:spLocks noChangeArrowheads="1"/>
          </p:cNvSpPr>
          <p:nvPr/>
        </p:nvSpPr>
        <p:spPr bwMode="auto">
          <a:xfrm>
            <a:off x="3962400" y="5153025"/>
            <a:ext cx="4572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2793" name="Oval 25"/>
          <p:cNvSpPr>
            <a:spLocks noChangeArrowheads="1"/>
          </p:cNvSpPr>
          <p:nvPr/>
        </p:nvSpPr>
        <p:spPr bwMode="auto">
          <a:xfrm>
            <a:off x="3962400" y="5838825"/>
            <a:ext cx="4572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2794" name="Oval 26"/>
          <p:cNvSpPr>
            <a:spLocks noChangeArrowheads="1"/>
          </p:cNvSpPr>
          <p:nvPr/>
        </p:nvSpPr>
        <p:spPr bwMode="auto">
          <a:xfrm>
            <a:off x="6629400" y="6143625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7010400" y="6067425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b="1" dirty="0" smtClean="0">
                <a:solidFill>
                  <a:schemeClr val="bg2"/>
                </a:solidFill>
              </a:rPr>
              <a:t>Cerebros</a:t>
            </a:r>
            <a:endParaRPr lang="es-ES" altLang="es-ES" b="1" dirty="0">
              <a:solidFill>
                <a:schemeClr val="bg2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6629400" y="6461125"/>
            <a:ext cx="304800" cy="152400"/>
          </a:xfrm>
          <a:prstGeom prst="rect">
            <a:avLst/>
          </a:prstGeom>
          <a:solidFill>
            <a:srgbClr val="FF99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7010400" y="6308725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 smtClean="0">
                <a:solidFill>
                  <a:schemeClr val="bg2"/>
                </a:solidFill>
                <a:cs typeface="Times New Roman" pitchFamily="18" charset="0"/>
              </a:rPr>
              <a:t>Infraestructuras</a:t>
            </a:r>
            <a:endParaRPr lang="es-ES" altLang="es-ES" b="1" dirty="0">
              <a:solidFill>
                <a:schemeClr val="bg2"/>
              </a:solidFill>
            </a:endParaRPr>
          </a:p>
        </p:txBody>
      </p:sp>
      <p:sp>
        <p:nvSpPr>
          <p:cNvPr id="32798" name="Oval 30"/>
          <p:cNvSpPr>
            <a:spLocks noChangeArrowheads="1"/>
          </p:cNvSpPr>
          <p:nvPr/>
        </p:nvSpPr>
        <p:spPr bwMode="auto">
          <a:xfrm>
            <a:off x="4114800" y="4314825"/>
            <a:ext cx="4572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48196" y="765175"/>
            <a:ext cx="904341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3100" b="1" dirty="0" smtClean="0">
                <a:cs typeface="Times New Roman" pitchFamily="18" charset="0"/>
              </a:rPr>
              <a:t>Barcelona, ciudad basada en el conocimiento:</a:t>
            </a:r>
          </a:p>
          <a:p>
            <a:pPr eaLnBrk="1" hangingPunct="1"/>
            <a:r>
              <a:rPr lang="es-ES" altLang="es-ES" sz="3100" b="1" dirty="0" smtClean="0">
                <a:cs typeface="Times New Roman" pitchFamily="18" charset="0"/>
              </a:rPr>
              <a:t>Dos grandes polos universitarios, dos grandes estaciones de tren de alta velocidad</a:t>
            </a:r>
            <a:endParaRPr lang="es-ES" altLang="es-ES" sz="3100" b="1" dirty="0">
              <a:cs typeface="Times New Roman" pitchFamily="18" charset="0"/>
            </a:endParaRP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1371600" y="6224588"/>
            <a:ext cx="1295400" cy="376237"/>
          </a:xfrm>
          <a:prstGeom prst="rect">
            <a:avLst/>
          </a:prstGeom>
          <a:solidFill>
            <a:srgbClr val="FFCC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PUERTO</a:t>
            </a:r>
            <a:endParaRPr lang="es-ES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425" name="AutoShape 33"/>
          <p:cNvSpPr>
            <a:spLocks noChangeArrowheads="1"/>
          </p:cNvSpPr>
          <p:nvPr/>
        </p:nvSpPr>
        <p:spPr bwMode="auto">
          <a:xfrm rot="3350519">
            <a:off x="495300" y="4810125"/>
            <a:ext cx="457200" cy="838200"/>
          </a:xfrm>
          <a:prstGeom prst="curvedRightArrow">
            <a:avLst>
              <a:gd name="adj1" fmla="val 36667"/>
              <a:gd name="adj2" fmla="val 73333"/>
              <a:gd name="adj3" fmla="val 33333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9426" name="AutoShape 34"/>
          <p:cNvSpPr>
            <a:spLocks noChangeArrowheads="1"/>
          </p:cNvSpPr>
          <p:nvPr/>
        </p:nvSpPr>
        <p:spPr bwMode="auto">
          <a:xfrm rot="13846901" flipV="1">
            <a:off x="2933700" y="5876925"/>
            <a:ext cx="457200" cy="838200"/>
          </a:xfrm>
          <a:prstGeom prst="curvedRightArrow">
            <a:avLst>
              <a:gd name="adj1" fmla="val 36667"/>
              <a:gd name="adj2" fmla="val 73333"/>
              <a:gd name="adj3" fmla="val 33333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35496" y="5661248"/>
            <a:ext cx="1930400" cy="369332"/>
          </a:xfrm>
          <a:prstGeom prst="rect">
            <a:avLst/>
          </a:prstGeom>
          <a:solidFill>
            <a:srgbClr val="FFCC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AEROPUERTO</a:t>
            </a:r>
            <a:endParaRPr lang="es-ES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32805" name="Picture 8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Line 11"/>
          <p:cNvSpPr>
            <a:spLocks noChangeShapeType="1"/>
          </p:cNvSpPr>
          <p:nvPr/>
        </p:nvSpPr>
        <p:spPr bwMode="auto">
          <a:xfrm>
            <a:off x="228600" y="6657975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2808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FDD52F-FCE0-405C-AA06-4326118D1F28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27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3. El proyecto Barcelona Ciudad del Conocimiento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4" grpId="0" animBg="1" autoUpdateAnimBg="0"/>
      <p:bldP spid="59405" grpId="0" animBg="1" autoUpdateAnimBg="0"/>
      <p:bldP spid="59410" grpId="0" animBg="1"/>
      <p:bldP spid="59411" grpId="0" animBg="1"/>
      <p:bldP spid="59424" grpId="0" animBg="1" autoUpdateAnimBg="0"/>
      <p:bldP spid="59425" grpId="0" animBg="1"/>
      <p:bldP spid="59426" grpId="0" animBg="1"/>
      <p:bldP spid="59427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799263" y="6535738"/>
            <a:ext cx="2286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dirty="0"/>
              <a:t>Source: </a:t>
            </a:r>
            <a:r>
              <a:rPr lang="en-GB" sz="1050" dirty="0" err="1"/>
              <a:t>Ajuntament</a:t>
            </a:r>
            <a:r>
              <a:rPr lang="en-GB" sz="1050" dirty="0"/>
              <a:t> </a:t>
            </a:r>
            <a:r>
              <a:rPr lang="en-GB" sz="1050"/>
              <a:t>de Barcelona.</a:t>
            </a:r>
            <a:endParaRPr lang="es-ES" sz="1050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166813"/>
            <a:ext cx="8605837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37894" name="Picture 8" descr="logo IERMB pàg i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3. El proyecto Barcelona Ciudad del Conocimiento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09688"/>
            <a:ext cx="7748588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084888" y="6415088"/>
            <a:ext cx="2286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dirty="0"/>
              <a:t>Source: </a:t>
            </a:r>
            <a:r>
              <a:rPr lang="en-GB" sz="1050" dirty="0" err="1"/>
              <a:t>Ajuntament</a:t>
            </a:r>
            <a:r>
              <a:rPr lang="en-GB" sz="1050" dirty="0"/>
              <a:t> de Barcelona.</a:t>
            </a:r>
            <a:endParaRPr lang="es-ES" sz="1050" dirty="0"/>
          </a:p>
        </p:txBody>
      </p:sp>
      <p:sp>
        <p:nvSpPr>
          <p:cNvPr id="38916" name="5 CuadroTexto"/>
          <p:cNvSpPr txBox="1">
            <a:spLocks noChangeArrowheads="1"/>
          </p:cNvSpPr>
          <p:nvPr/>
        </p:nvSpPr>
        <p:spPr bwMode="auto">
          <a:xfrm>
            <a:off x="323850" y="817563"/>
            <a:ext cx="450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/>
              <a:t>Empresas</a:t>
            </a:r>
            <a:endParaRPr lang="es-ES" altLang="es-ES" sz="2800" b="1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38918" name="Picture 8" descr="logo IERMB pàg i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8921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62B558-A9AF-40C0-B1DE-03F79711BCB5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29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3. El proyecto Barcelona Ciudad del Conocimiento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17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178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AE6AC4-0449-444B-8F63-A6CA9863C80C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3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323527" y="980729"/>
            <a:ext cx="8525197" cy="5632796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s-ES" sz="2800" dirty="0" smtClean="0"/>
              <a:t>Foco en la estrategia </a:t>
            </a:r>
            <a:r>
              <a:rPr lang="es-ES" sz="2800" dirty="0"/>
              <a:t>de </a:t>
            </a:r>
            <a:r>
              <a:rPr lang="es-ES" sz="2800" dirty="0" smtClean="0"/>
              <a:t>Ciudad </a:t>
            </a:r>
            <a:r>
              <a:rPr lang="es-ES" sz="2800" dirty="0"/>
              <a:t>del </a:t>
            </a:r>
            <a:r>
              <a:rPr lang="es-ES" sz="2800" dirty="0" smtClean="0"/>
              <a:t>Conocimiento </a:t>
            </a:r>
            <a:r>
              <a:rPr lang="es-ES" sz="2800" dirty="0"/>
              <a:t>y de la relevancia de los conocimientos arraigados en la cultura y la historia local: el enfoque </a:t>
            </a:r>
            <a:r>
              <a:rPr lang="es-ES" sz="2800" dirty="0" err="1" smtClean="0"/>
              <a:t>marshalliano</a:t>
            </a:r>
            <a:r>
              <a:rPr lang="es-ES" sz="2800" dirty="0" smtClean="0"/>
              <a:t>, los </a:t>
            </a:r>
            <a:r>
              <a:rPr lang="es-ES" sz="2800" dirty="0"/>
              <a:t>Distritos Industriales</a:t>
            </a:r>
            <a:r>
              <a:rPr lang="es-ES" sz="2800" dirty="0" smtClean="0"/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s-ES" sz="280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s-ES" sz="2800" dirty="0" smtClean="0"/>
              <a:t>Cómo </a:t>
            </a:r>
            <a:r>
              <a:rPr lang="es-ES" sz="2800" dirty="0"/>
              <a:t>construir una economía basada en el conocimiento en una metrópoli: el caso de </a:t>
            </a:r>
            <a:r>
              <a:rPr lang="es-ES" sz="2800" dirty="0" smtClean="0"/>
              <a:t>Barcelona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s-ES" sz="280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s-ES" sz="2800" dirty="0" smtClean="0"/>
              <a:t>La estrategia basada </a:t>
            </a:r>
            <a:r>
              <a:rPr lang="es-ES" sz="2800" dirty="0"/>
              <a:t>en el conocimiento y la crisis: la experiencia reciente de Barcelona</a:t>
            </a:r>
            <a:endParaRPr lang="en-US" sz="2800" kern="0" dirty="0">
              <a:latin typeface="+mn-lt"/>
              <a:cs typeface="+mn-cs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1. Introducción y objetivos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5 CuadroTexto"/>
          <p:cNvSpPr txBox="1">
            <a:spLocks noChangeArrowheads="1"/>
          </p:cNvSpPr>
          <p:nvPr/>
        </p:nvSpPr>
        <p:spPr bwMode="auto">
          <a:xfrm>
            <a:off x="153988" y="765175"/>
            <a:ext cx="86947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/>
              <a:t>Infraestructuras para la innovación en Barcelona: Laboratorio de luz sincrotrón</a:t>
            </a:r>
            <a:endParaRPr lang="es-ES" altLang="es-ES" sz="2800" b="1" dirty="0"/>
          </a:p>
        </p:txBody>
      </p:sp>
      <p:pic>
        <p:nvPicPr>
          <p:cNvPr id="39939" name="Picture 2" descr="20081010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451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656388" y="6381750"/>
            <a:ext cx="11557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dirty="0" smtClean="0">
                <a:solidFill>
                  <a:schemeClr val="bg1"/>
                </a:solidFill>
              </a:rPr>
              <a:t>Fuente: </a:t>
            </a:r>
            <a:r>
              <a:rPr lang="en-GB" sz="1050" dirty="0">
                <a:solidFill>
                  <a:schemeClr val="bg1"/>
                </a:solidFill>
              </a:rPr>
              <a:t>CELLS</a:t>
            </a:r>
            <a:endParaRPr lang="es-ES" sz="1050" dirty="0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39942" name="Picture 8" descr="logo IERMB pàg i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9945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CABD1A-9579-472D-B349-B9479239B7B9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30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3. El proyecto Barcelona Ciudad del Conocimiento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5 CuadroTexto"/>
          <p:cNvSpPr txBox="1">
            <a:spLocks noChangeArrowheads="1"/>
          </p:cNvSpPr>
          <p:nvPr/>
        </p:nvSpPr>
        <p:spPr bwMode="auto">
          <a:xfrm>
            <a:off x="88900" y="785813"/>
            <a:ext cx="88407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/>
              <a:t>Infraestructuras de transporte en Barcelona: </a:t>
            </a:r>
          </a:p>
          <a:p>
            <a:pPr eaLnBrk="1" hangingPunct="1"/>
            <a:r>
              <a:rPr lang="es-ES" altLang="es-ES" sz="2800" b="1" dirty="0" smtClean="0"/>
              <a:t>Tren de alta velocidad – Estación Intermodal de La </a:t>
            </a:r>
            <a:r>
              <a:rPr lang="es-ES" altLang="es-ES" sz="2800" b="1" dirty="0" err="1" smtClean="0"/>
              <a:t>Sagrera</a:t>
            </a:r>
            <a:endParaRPr lang="es-ES" altLang="es-ES" sz="2800" b="1" dirty="0"/>
          </a:p>
        </p:txBody>
      </p:sp>
      <p:pic>
        <p:nvPicPr>
          <p:cNvPr id="40963" name="4 Imagen" descr="sagr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2205038"/>
            <a:ext cx="88582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588224" y="5368925"/>
            <a:ext cx="25018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50" dirty="0" smtClean="0"/>
              <a:t>Fuente: Ayuntamiento de Barcelona.</a:t>
            </a:r>
            <a:endParaRPr lang="es-ES" sz="1050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40966" name="Picture 8" descr="logo IERMB pàg i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0969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64EFFF-1067-477B-B189-DA07E12595DE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31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3. El proyecto Barcelona Ciudad del Conocimiento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5 CuadroTexto"/>
          <p:cNvSpPr txBox="1">
            <a:spLocks noChangeArrowheads="1"/>
          </p:cNvSpPr>
          <p:nvPr/>
        </p:nvSpPr>
        <p:spPr bwMode="auto">
          <a:xfrm>
            <a:off x="344488" y="811213"/>
            <a:ext cx="8175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/>
              <a:t>Infraestructuras de transporte en Barcelona</a:t>
            </a:r>
            <a:r>
              <a:rPr lang="en-US" altLang="es-ES" sz="2800" b="1" dirty="0" smtClean="0"/>
              <a:t>: </a:t>
            </a:r>
            <a:r>
              <a:rPr lang="es-ES" altLang="es-ES" sz="2800" b="1" dirty="0" smtClean="0"/>
              <a:t>Aeropuerto</a:t>
            </a:r>
            <a:r>
              <a:rPr lang="en-US" altLang="es-ES" sz="2800" b="1" dirty="0" smtClean="0"/>
              <a:t> de Barcelona, Nueva terminal</a:t>
            </a:r>
            <a:endParaRPr lang="en-US" altLang="es-ES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667625" y="6415088"/>
            <a:ext cx="13446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dirty="0" smtClean="0"/>
              <a:t>Fuente: </a:t>
            </a:r>
            <a:r>
              <a:rPr lang="en-GB" sz="1050" dirty="0"/>
              <a:t>AENA.</a:t>
            </a:r>
            <a:endParaRPr lang="es-ES" sz="1050" dirty="0"/>
          </a:p>
        </p:txBody>
      </p:sp>
      <p:pic>
        <p:nvPicPr>
          <p:cNvPr id="41988" name="Picture 2" descr="Imatge aèria presa el maig de 2009 de tot el recinte aeroportuari de Barcelon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65325"/>
            <a:ext cx="85280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41990" name="Picture 8" descr="logo IERMB pàg i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1993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0840F7-E62B-4921-938F-F71D04D33431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32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3. El proyecto Barcelona Ciudad del Conocimiento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45059" name="Picture 8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5062" name="5 CuadroTexto"/>
          <p:cNvSpPr txBox="1">
            <a:spLocks noChangeArrowheads="1"/>
          </p:cNvSpPr>
          <p:nvPr/>
        </p:nvSpPr>
        <p:spPr bwMode="auto">
          <a:xfrm>
            <a:off x="250825" y="765175"/>
            <a:ext cx="8569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/>
              <a:t>Empleo según intensidad de conocimiento, </a:t>
            </a:r>
          </a:p>
          <a:p>
            <a:pPr eaLnBrk="1" hangingPunct="1"/>
            <a:r>
              <a:rPr lang="es-ES" altLang="es-ES" sz="2800" b="1" dirty="0" smtClean="0"/>
              <a:t>Barcelona municipio, 1998</a:t>
            </a:r>
            <a:r>
              <a:rPr lang="en-US" altLang="es-ES" sz="2800" b="1" dirty="0" smtClean="0"/>
              <a:t>-2010</a:t>
            </a:r>
            <a:r>
              <a:rPr lang="it-IT" altLang="es-ES" sz="2800" b="1" dirty="0"/>
              <a:t>. </a:t>
            </a:r>
          </a:p>
        </p:txBody>
      </p:sp>
      <p:sp>
        <p:nvSpPr>
          <p:cNvPr id="45065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8BE0E0-5BE2-4019-9215-56F7D8D3A31A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33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3. El proyecto Barcelona Ciudad del Conocimiento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graphicFrame>
        <p:nvGraphicFramePr>
          <p:cNvPr id="14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781876"/>
              </p:ext>
            </p:extLst>
          </p:nvPr>
        </p:nvGraphicFramePr>
        <p:xfrm>
          <a:off x="467543" y="1844824"/>
          <a:ext cx="7938415" cy="4621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45059" name="Picture 8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5062" name="5 CuadroTexto"/>
          <p:cNvSpPr txBox="1">
            <a:spLocks noChangeArrowheads="1"/>
          </p:cNvSpPr>
          <p:nvPr/>
        </p:nvSpPr>
        <p:spPr bwMode="auto">
          <a:xfrm>
            <a:off x="250825" y="765175"/>
            <a:ext cx="8569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/>
              <a:t>Empleo según intensidad de conocimiento, </a:t>
            </a:r>
          </a:p>
          <a:p>
            <a:pPr eaLnBrk="1" hangingPunct="1"/>
            <a:r>
              <a:rPr lang="es-ES" altLang="es-ES" sz="2800" b="1" dirty="0" smtClean="0"/>
              <a:t>Barcelona provincia, 1998</a:t>
            </a:r>
            <a:r>
              <a:rPr lang="en-US" altLang="es-ES" sz="2800" b="1" dirty="0" smtClean="0"/>
              <a:t>-2010</a:t>
            </a:r>
            <a:r>
              <a:rPr lang="it-IT" altLang="es-ES" sz="2800" b="1" dirty="0"/>
              <a:t>. </a:t>
            </a:r>
          </a:p>
        </p:txBody>
      </p:sp>
      <p:sp>
        <p:nvSpPr>
          <p:cNvPr id="45065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8BE0E0-5BE2-4019-9215-56F7D8D3A31A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34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3. El proyecto Barcelona Ciudad del Conocimiento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graphicFrame>
        <p:nvGraphicFramePr>
          <p:cNvPr id="11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92476"/>
              </p:ext>
            </p:extLst>
          </p:nvPr>
        </p:nvGraphicFramePr>
        <p:xfrm>
          <a:off x="395536" y="1844824"/>
          <a:ext cx="801372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14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45059" name="Picture 8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5062" name="5 CuadroTexto"/>
          <p:cNvSpPr txBox="1">
            <a:spLocks noChangeArrowheads="1"/>
          </p:cNvSpPr>
          <p:nvPr/>
        </p:nvSpPr>
        <p:spPr bwMode="auto">
          <a:xfrm>
            <a:off x="250825" y="765175"/>
            <a:ext cx="8569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/>
              <a:t>Crecimiento en el número de empresas, comparación con el distrito 22@,</a:t>
            </a:r>
            <a:r>
              <a:rPr lang="en-US" altLang="es-ES" sz="2800" b="1" dirty="0" smtClean="0"/>
              <a:t> </a:t>
            </a:r>
            <a:r>
              <a:rPr lang="en-US" altLang="es-ES" sz="2800" b="1" dirty="0"/>
              <a:t>2000-2010</a:t>
            </a:r>
            <a:r>
              <a:rPr lang="it-IT" altLang="es-ES" sz="2800" b="1" dirty="0"/>
              <a:t>. </a:t>
            </a:r>
          </a:p>
        </p:txBody>
      </p:sp>
      <p:graphicFrame>
        <p:nvGraphicFramePr>
          <p:cNvPr id="11" name="1 Gráfico"/>
          <p:cNvGraphicFramePr/>
          <p:nvPr/>
        </p:nvGraphicFramePr>
        <p:xfrm>
          <a:off x="467544" y="1772816"/>
          <a:ext cx="748883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4" name="Rectangle 2"/>
          <p:cNvSpPr>
            <a:spLocks noChangeArrowheads="1"/>
          </p:cNvSpPr>
          <p:nvPr/>
        </p:nvSpPr>
        <p:spPr bwMode="auto">
          <a:xfrm>
            <a:off x="827088" y="6135688"/>
            <a:ext cx="698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GB" altLang="es-ES" sz="1200" dirty="0" smtClean="0">
                <a:latin typeface="Times New Roman" pitchFamily="18" charset="0"/>
                <a:cs typeface="Times New Roman" pitchFamily="18" charset="0"/>
              </a:rPr>
              <a:t>Fuente: </a:t>
            </a:r>
            <a:r>
              <a:rPr lang="en-GB" altLang="es-ES" sz="1200" dirty="0" err="1">
                <a:latin typeface="Times New Roman" pitchFamily="18" charset="0"/>
                <a:cs typeface="Times New Roman" pitchFamily="18" charset="0"/>
              </a:rPr>
              <a:t>Molas</a:t>
            </a:r>
            <a:r>
              <a:rPr lang="en-GB" altLang="es-ES" sz="1200" dirty="0">
                <a:latin typeface="Times New Roman" pitchFamily="18" charset="0"/>
                <a:cs typeface="Times New Roman" pitchFamily="18" charset="0"/>
              </a:rPr>
              <a:t>, O. i M. </a:t>
            </a:r>
            <a:r>
              <a:rPr lang="en-GB" altLang="es-ES" sz="1200" dirty="0" err="1">
                <a:latin typeface="Times New Roman" pitchFamily="18" charset="0"/>
                <a:cs typeface="Times New Roman" pitchFamily="18" charset="0"/>
              </a:rPr>
              <a:t>Parellada</a:t>
            </a:r>
            <a:r>
              <a:rPr lang="en-GB" altLang="es-ES" sz="1200" dirty="0">
                <a:latin typeface="Times New Roman" pitchFamily="18" charset="0"/>
                <a:cs typeface="Times New Roman" pitchFamily="18" charset="0"/>
              </a:rPr>
              <a:t> (2011): "22@: 10 </a:t>
            </a:r>
            <a:r>
              <a:rPr lang="en-GB" altLang="es-ES" sz="1200" dirty="0" err="1">
                <a:latin typeface="Times New Roman" pitchFamily="18" charset="0"/>
                <a:cs typeface="Times New Roman" pitchFamily="18" charset="0"/>
              </a:rPr>
              <a:t>anys</a:t>
            </a:r>
            <a:r>
              <a:rPr lang="en-GB" altLang="es-ES" sz="12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altLang="es-ES" sz="1200" dirty="0" err="1">
                <a:latin typeface="Times New Roman" pitchFamily="18" charset="0"/>
                <a:cs typeface="Times New Roman" pitchFamily="18" charset="0"/>
              </a:rPr>
              <a:t>transformació</a:t>
            </a:r>
            <a:r>
              <a:rPr lang="en-GB" altLang="es-E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s-ES" sz="1200" dirty="0" err="1">
                <a:latin typeface="Times New Roman" pitchFamily="18" charset="0"/>
                <a:cs typeface="Times New Roman" pitchFamily="18" charset="0"/>
              </a:rPr>
              <a:t>econòmica</a:t>
            </a:r>
            <a:r>
              <a:rPr lang="en-GB" altLang="es-ES" sz="1200" dirty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en-GB" altLang="es-ES" sz="1200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GB" altLang="es-E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s-ES" sz="1200" dirty="0" err="1">
                <a:latin typeface="Times New Roman" pitchFamily="18" charset="0"/>
                <a:cs typeface="Times New Roman" pitchFamily="18" charset="0"/>
              </a:rPr>
              <a:t>Revista</a:t>
            </a:r>
            <a:r>
              <a:rPr lang="en-GB" altLang="es-E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s-ES" sz="1200" dirty="0" err="1">
                <a:latin typeface="Times New Roman" pitchFamily="18" charset="0"/>
                <a:cs typeface="Times New Roman" pitchFamily="18" charset="0"/>
              </a:rPr>
              <a:t>Econòmica</a:t>
            </a:r>
            <a:r>
              <a:rPr lang="en-GB" altLang="es-ES" sz="12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altLang="es-ES" sz="1200" dirty="0" err="1">
                <a:latin typeface="Times New Roman" pitchFamily="18" charset="0"/>
                <a:cs typeface="Times New Roman" pitchFamily="18" charset="0"/>
              </a:rPr>
              <a:t>Catalunya</a:t>
            </a:r>
            <a:r>
              <a:rPr lang="en-GB" altLang="es-E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s-ES" sz="1200" dirty="0" err="1">
                <a:latin typeface="Times New Roman" pitchFamily="18" charset="0"/>
                <a:cs typeface="Times New Roman" pitchFamily="18" charset="0"/>
              </a:rPr>
              <a:t>núm</a:t>
            </a:r>
            <a:r>
              <a:rPr lang="en-GB" altLang="es-ES" sz="1200" dirty="0">
                <a:latin typeface="Times New Roman" pitchFamily="18" charset="0"/>
                <a:cs typeface="Times New Roman" pitchFamily="18" charset="0"/>
              </a:rPr>
              <a:t>. 54, </a:t>
            </a:r>
            <a:r>
              <a:rPr lang="en-GB" altLang="es-ES" sz="1200" dirty="0" err="1">
                <a:latin typeface="Times New Roman" pitchFamily="18" charset="0"/>
                <a:cs typeface="Times New Roman" pitchFamily="18" charset="0"/>
              </a:rPr>
              <a:t>Monografic</a:t>
            </a:r>
            <a:r>
              <a:rPr lang="en-GB" altLang="es-ES" sz="1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GB" altLang="es-ES" sz="1200" dirty="0" err="1">
                <a:latin typeface="Times New Roman" pitchFamily="18" charset="0"/>
                <a:cs typeface="Times New Roman" pitchFamily="18" charset="0"/>
              </a:rPr>
              <a:t>Economia</a:t>
            </a:r>
            <a:r>
              <a:rPr lang="en-GB" altLang="es-ES" sz="1200" dirty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GB" altLang="es-ES" sz="1200" dirty="0" err="1">
                <a:latin typeface="Times New Roman" pitchFamily="18" charset="0"/>
                <a:cs typeface="Times New Roman" pitchFamily="18" charset="0"/>
              </a:rPr>
              <a:t>Coneixement</a:t>
            </a:r>
            <a:r>
              <a:rPr lang="en-GB" altLang="es-ES" sz="12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GB" altLang="es-ES" sz="1200" dirty="0" err="1">
                <a:latin typeface="Times New Roman" pitchFamily="18" charset="0"/>
                <a:cs typeface="Times New Roman" pitchFamily="18" charset="0"/>
              </a:rPr>
              <a:t>Territori</a:t>
            </a:r>
            <a:r>
              <a:rPr lang="en-GB" altLang="es-ES" sz="12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GB" altLang="es-ES" dirty="0"/>
          </a:p>
        </p:txBody>
      </p:sp>
      <p:sp>
        <p:nvSpPr>
          <p:cNvPr id="45065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8BE0E0-5BE2-4019-9215-56F7D8D3A31A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35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395580"/>
              </p:ext>
            </p:extLst>
          </p:nvPr>
        </p:nvGraphicFramePr>
        <p:xfrm>
          <a:off x="971550" y="4437063"/>
          <a:ext cx="6911976" cy="14827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3992"/>
                <a:gridCol w="2303992"/>
                <a:gridCol w="2303992"/>
              </a:tblGrid>
              <a:tr h="370681">
                <a:tc>
                  <a:txBody>
                    <a:bodyPr/>
                    <a:lstStyle/>
                    <a:p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Empresas</a:t>
                      </a:r>
                      <a:r>
                        <a:rPr lang="es-ES" sz="1400" b="0" baseline="0" noProof="0" dirty="0" smtClean="0">
                          <a:solidFill>
                            <a:schemeClr val="tx1"/>
                          </a:solidFill>
                        </a:rPr>
                        <a:t> en</a:t>
                      </a:r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 2010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marL="0" indent="622300"/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7.064 empresas</a:t>
                      </a:r>
                      <a:endParaRPr lang="es-E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533400"/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225.652 empresas</a:t>
                      </a:r>
                      <a:endParaRPr lang="es-E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622300"/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299.989 empresas</a:t>
                      </a:r>
                      <a:endParaRPr lang="es-E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Empresas en 2000</a:t>
                      </a:r>
                    </a:p>
                  </a:txBody>
                  <a:tcPr marL="91430" marR="91430" marT="45700" marB="457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marL="0" indent="622300"/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3.437 empresas</a:t>
                      </a:r>
                      <a:endParaRPr lang="es-E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533400"/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143.411 empresas</a:t>
                      </a:r>
                      <a:endParaRPr lang="es-E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622300"/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187.445 empresas</a:t>
                      </a:r>
                      <a:endParaRPr lang="es-E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3. El proyecto Barcelona Ciudad del Conocimiento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8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30" name="5 CuadroTexto"/>
          <p:cNvSpPr txBox="1">
            <a:spLocks noChangeArrowheads="1"/>
          </p:cNvSpPr>
          <p:nvPr/>
        </p:nvSpPr>
        <p:spPr bwMode="auto">
          <a:xfrm>
            <a:off x="107504" y="641896"/>
            <a:ext cx="8831137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>
                <a:solidFill>
                  <a:srgbClr val="000000"/>
                </a:solidFill>
              </a:rPr>
              <a:t>Sumario:</a:t>
            </a:r>
          </a:p>
          <a:p>
            <a:pPr eaLnBrk="1" hangingPunct="1"/>
            <a:endParaRPr lang="es-ES" altLang="es-ES" sz="2000" b="1" dirty="0" smtClean="0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>
                <a:solidFill>
                  <a:srgbClr val="A6A6A6"/>
                </a:solidFill>
              </a:rPr>
              <a:t>Introducción y objetivos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>
              <a:solidFill>
                <a:srgbClr val="A6A6A6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>
                <a:solidFill>
                  <a:srgbClr val="A6A6A6"/>
                </a:solidFill>
              </a:rPr>
              <a:t>Barcelona </a:t>
            </a:r>
            <a:r>
              <a:rPr lang="es-ES" altLang="es-ES" sz="2800" b="1" dirty="0" smtClean="0">
                <a:solidFill>
                  <a:srgbClr val="A6A6A6"/>
                </a:solidFill>
              </a:rPr>
              <a:t>1986-2015: </a:t>
            </a:r>
            <a:r>
              <a:rPr lang="es-ES" altLang="es-ES" sz="2800" b="1" dirty="0">
                <a:solidFill>
                  <a:srgbClr val="A6A6A6"/>
                </a:solidFill>
              </a:rPr>
              <a:t>La formación de una metrópolis global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>
              <a:solidFill>
                <a:srgbClr val="A6A6A6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>
                <a:solidFill>
                  <a:srgbClr val="A6A6A6"/>
                </a:solidFill>
              </a:rPr>
              <a:t>El proyecto Barcelona Ciudad del Conocimiento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 smtClean="0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 smtClean="0">
                <a:solidFill>
                  <a:srgbClr val="000000"/>
                </a:solidFill>
              </a:rPr>
              <a:t>La </a:t>
            </a:r>
            <a:r>
              <a:rPr lang="es-ES" altLang="es-ES" sz="2800" b="1" dirty="0" err="1" smtClean="0">
                <a:solidFill>
                  <a:srgbClr val="000000"/>
                </a:solidFill>
              </a:rPr>
              <a:t>megaregión</a:t>
            </a:r>
            <a:r>
              <a:rPr lang="es-ES" altLang="es-ES" sz="2800" b="1" dirty="0" smtClean="0">
                <a:solidFill>
                  <a:srgbClr val="000000"/>
                </a:solidFill>
              </a:rPr>
              <a:t> </a:t>
            </a:r>
            <a:r>
              <a:rPr lang="es-ES" altLang="es-ES" sz="2800" b="1" dirty="0" err="1" smtClean="0">
                <a:solidFill>
                  <a:srgbClr val="000000"/>
                </a:solidFill>
              </a:rPr>
              <a:t>Barce</a:t>
            </a:r>
            <a:r>
              <a:rPr lang="es-ES" altLang="es-ES" sz="2800" b="1" dirty="0" smtClean="0">
                <a:solidFill>
                  <a:srgbClr val="000000"/>
                </a:solidFill>
              </a:rPr>
              <a:t>-Lyon </a:t>
            </a:r>
            <a:r>
              <a:rPr lang="es-ES" altLang="es-ES" sz="2800" b="1" dirty="0">
                <a:solidFill>
                  <a:srgbClr val="000000"/>
                </a:solidFill>
              </a:rPr>
              <a:t>en el contexto europeo: indicadores de innovación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 smtClean="0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>
                <a:solidFill>
                  <a:srgbClr val="A6A6A6"/>
                </a:solidFill>
              </a:rPr>
              <a:t>Conclusiones </a:t>
            </a:r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DE7E51-A145-4E8F-8786-C3F360603DF4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36</a:t>
            </a:fld>
            <a:endParaRPr lang="es-ES" altLang="es-ES" sz="10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265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2E8E5A-A369-4D38-AC2D-1F4D3937EF6A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37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28928"/>
              </p:ext>
            </p:extLst>
          </p:nvPr>
        </p:nvGraphicFramePr>
        <p:xfrm>
          <a:off x="5791200" y="2447925"/>
          <a:ext cx="3200401" cy="280987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59189"/>
                <a:gridCol w="818407"/>
                <a:gridCol w="682725"/>
                <a:gridCol w="640080"/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Mega-region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err="1" smtClean="0"/>
                        <a:t>Población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km</a:t>
                      </a:r>
                      <a:r>
                        <a:rPr lang="en-US" sz="900" u="none" strike="noStrike" baseline="30000" noProof="0" dirty="0" smtClean="0"/>
                        <a:t>2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err="1" smtClean="0"/>
                        <a:t>hab</a:t>
                      </a:r>
                      <a:r>
                        <a:rPr lang="en-US" sz="900" u="none" strike="noStrike" noProof="0" dirty="0" smtClean="0"/>
                        <a:t>/km</a:t>
                      </a:r>
                      <a:r>
                        <a:rPr lang="en-US" sz="900" u="none" strike="noStrike" baseline="30000" noProof="0" dirty="0" smtClean="0"/>
                        <a:t>2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Am-</a:t>
                      </a:r>
                      <a:r>
                        <a:rPr lang="en-US" sz="900" u="none" strike="noStrike" noProof="0" dirty="0" err="1" smtClean="0"/>
                        <a:t>Brus</a:t>
                      </a:r>
                      <a:r>
                        <a:rPr lang="en-US" sz="900" u="none" strike="noStrike" noProof="0" dirty="0" smtClean="0"/>
                        <a:t>-Twerp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62.331.069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166.218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375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err="1" smtClean="0"/>
                        <a:t>Barce</a:t>
                      </a:r>
                      <a:r>
                        <a:rPr lang="en-US" sz="900" u="none" strike="noStrike" noProof="0" dirty="0" smtClean="0"/>
                        <a:t>-Lyon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29.067.891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111.816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260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Berlin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4.540.513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5.566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816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Frank-</a:t>
                      </a:r>
                      <a:r>
                        <a:rPr lang="en-US" sz="900" u="none" strike="noStrike" noProof="0" dirty="0" err="1" smtClean="0"/>
                        <a:t>Gart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34.753.485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114.870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303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Glas-burgh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3.863.299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11.852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326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Lisbon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10.459.976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40.974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255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London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51.846.094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111.972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463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Madrid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6.904.141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14.340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481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Paris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24.204.737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97.080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249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Prague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17.778.045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92.606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192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Rom-Mil-Tur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55.614.000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199.791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278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Vienna-Budapest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46.574.691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217.372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214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Total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347.937.941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1.184.456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294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3075" name="Picture 3" descr="C:\Documents and Settings\jmarull\Escritorio\IRBC Conference\Presentació\0_AM_Sost_EvolucioMegReg_Eng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7150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Documents and Settings\jmarull\Escritorio\IRBC Conference\Presentació\0_AM_Sost_EvolucioMegReg_Eng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7150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Documents and Settings\jmarull\Escritorio\IRBC Conference\Presentació\0_AM_Sost_EvolucioMegReg_Eng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7150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71" name="11 Rectángulo"/>
          <p:cNvSpPr>
            <a:spLocks noChangeArrowheads="1"/>
          </p:cNvSpPr>
          <p:nvPr/>
        </p:nvSpPr>
        <p:spPr bwMode="auto">
          <a:xfrm>
            <a:off x="179388" y="908050"/>
            <a:ext cx="8640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/>
              <a:t>Evolución de 12 </a:t>
            </a:r>
            <a:r>
              <a:rPr lang="es-ES" altLang="es-ES" sz="2800" b="1" dirty="0" err="1" smtClean="0"/>
              <a:t>megaregiones</a:t>
            </a:r>
            <a:r>
              <a:rPr lang="es-ES" altLang="es-ES" sz="2800" b="1" dirty="0" smtClean="0"/>
              <a:t> europeas (1992-2009)</a:t>
            </a:r>
            <a:endParaRPr lang="es-ES" altLang="es-ES" sz="2800" b="1" dirty="0"/>
          </a:p>
        </p:txBody>
      </p:sp>
      <p:sp>
        <p:nvSpPr>
          <p:cNvPr id="47172" name="12 CuadroTexto"/>
          <p:cNvSpPr txBox="1">
            <a:spLocks noChangeArrowheads="1"/>
          </p:cNvSpPr>
          <p:nvPr/>
        </p:nvSpPr>
        <p:spPr bwMode="auto">
          <a:xfrm>
            <a:off x="8101013" y="5229225"/>
            <a:ext cx="935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ES" sz="800"/>
              <a:t>Source: IERMB</a:t>
            </a:r>
          </a:p>
        </p:txBody>
      </p:sp>
      <p:sp>
        <p:nvSpPr>
          <p:cNvPr id="47173" name="15 Rectángulo"/>
          <p:cNvSpPr>
            <a:spLocks noChangeArrowheads="1"/>
          </p:cNvSpPr>
          <p:nvPr/>
        </p:nvSpPr>
        <p:spPr bwMode="auto">
          <a:xfrm>
            <a:off x="5508625" y="2219325"/>
            <a:ext cx="36353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1000" dirty="0" smtClean="0"/>
              <a:t>Principales características de las </a:t>
            </a:r>
            <a:r>
              <a:rPr lang="es-ES" altLang="es-ES" sz="1000" dirty="0" err="1" smtClean="0"/>
              <a:t>megaregiones</a:t>
            </a:r>
            <a:r>
              <a:rPr lang="es-ES" altLang="es-ES" sz="1000" dirty="0" smtClean="0"/>
              <a:t> (2009)</a:t>
            </a:r>
            <a:endParaRPr lang="es-ES" altLang="es-ES" sz="1000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73271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4. La </a:t>
            </a:r>
            <a:r>
              <a:rPr lang="es-ES" dirty="0" err="1" smtClean="0">
                <a:solidFill>
                  <a:srgbClr val="FFFFFF"/>
                </a:solidFill>
                <a:latin typeface="Verdana" charset="0"/>
                <a:cs typeface="+mn-cs"/>
              </a:rPr>
              <a:t>megaregión</a:t>
            </a: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 </a:t>
            </a:r>
            <a:r>
              <a:rPr lang="es-ES" dirty="0" err="1" smtClean="0">
                <a:solidFill>
                  <a:srgbClr val="FFFFFF"/>
                </a:solidFill>
                <a:latin typeface="Verdana" charset="0"/>
                <a:cs typeface="+mn-cs"/>
              </a:rPr>
              <a:t>Barce</a:t>
            </a: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-Lyon en el contexto europeo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sp>
        <p:nvSpPr>
          <p:cNvPr id="47175" name="18 CuadroTexto"/>
          <p:cNvSpPr txBox="1">
            <a:spLocks noChangeArrowheads="1"/>
          </p:cNvSpPr>
          <p:nvPr/>
        </p:nvSpPr>
        <p:spPr bwMode="auto">
          <a:xfrm>
            <a:off x="4643438" y="5518150"/>
            <a:ext cx="12239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ES" sz="800" dirty="0" smtClean="0"/>
              <a:t>Fuente: </a:t>
            </a:r>
            <a:r>
              <a:rPr lang="en-US" altLang="es-ES" sz="800" dirty="0"/>
              <a:t>IERMB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265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C25487-C2F1-40A5-A25C-B8AF3E5EA671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38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graphicFrame>
        <p:nvGraphicFramePr>
          <p:cNvPr id="5" name="1 Gráfico"/>
          <p:cNvGraphicFramePr/>
          <p:nvPr/>
        </p:nvGraphicFramePr>
        <p:xfrm>
          <a:off x="251520" y="1412776"/>
          <a:ext cx="3962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2 Gráfico"/>
          <p:cNvGraphicFramePr/>
          <p:nvPr/>
        </p:nvGraphicFramePr>
        <p:xfrm>
          <a:off x="323528" y="4149080"/>
          <a:ext cx="3962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133" name="13 Rectángulo"/>
          <p:cNvSpPr>
            <a:spLocks noChangeArrowheads="1"/>
          </p:cNvSpPr>
          <p:nvPr/>
        </p:nvSpPr>
        <p:spPr bwMode="auto">
          <a:xfrm>
            <a:off x="179388" y="981075"/>
            <a:ext cx="4248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1200" dirty="0" smtClean="0"/>
              <a:t>Evolución de la </a:t>
            </a:r>
            <a:r>
              <a:rPr lang="es-ES" altLang="es-ES" sz="1200" b="1" dirty="0" smtClean="0"/>
              <a:t>actividad económica </a:t>
            </a:r>
            <a:r>
              <a:rPr lang="es-ES" altLang="es-ES" sz="1200" dirty="0" smtClean="0"/>
              <a:t>en las </a:t>
            </a:r>
            <a:r>
              <a:rPr lang="es-ES" altLang="es-ES" sz="1200" dirty="0" err="1" smtClean="0"/>
              <a:t>megaregiones</a:t>
            </a:r>
            <a:r>
              <a:rPr lang="es-ES" altLang="es-ES" sz="1200" dirty="0" smtClean="0"/>
              <a:t>  europeas (PIB per cápita)</a:t>
            </a:r>
            <a:endParaRPr lang="es-ES" altLang="es-ES" sz="1200" dirty="0"/>
          </a:p>
        </p:txBody>
      </p:sp>
      <p:sp>
        <p:nvSpPr>
          <p:cNvPr id="48134" name="14 Rectángulo"/>
          <p:cNvSpPr>
            <a:spLocks noChangeArrowheads="1"/>
          </p:cNvSpPr>
          <p:nvPr/>
        </p:nvSpPr>
        <p:spPr bwMode="auto">
          <a:xfrm>
            <a:off x="323850" y="6165850"/>
            <a:ext cx="1600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ES" sz="800" dirty="0" smtClean="0"/>
              <a:t>Fuente: </a:t>
            </a:r>
            <a:r>
              <a:rPr lang="en-US" altLang="es-ES" sz="800" dirty="0"/>
              <a:t>IERMB</a:t>
            </a:r>
            <a:endParaRPr lang="es-ES" altLang="es-ES" sz="800" dirty="0"/>
          </a:p>
        </p:txBody>
      </p:sp>
      <p:sp>
        <p:nvSpPr>
          <p:cNvPr id="48135" name="15 Rectángulo"/>
          <p:cNvSpPr>
            <a:spLocks noChangeArrowheads="1"/>
          </p:cNvSpPr>
          <p:nvPr/>
        </p:nvSpPr>
        <p:spPr bwMode="auto">
          <a:xfrm>
            <a:off x="179388" y="3716338"/>
            <a:ext cx="4392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1200" dirty="0" smtClean="0"/>
              <a:t>Evolución de la </a:t>
            </a:r>
            <a:r>
              <a:rPr lang="es-ES" altLang="es-ES" sz="1200" b="1" dirty="0" smtClean="0"/>
              <a:t>actividad innovadora </a:t>
            </a:r>
            <a:r>
              <a:rPr lang="es-ES" altLang="es-ES" sz="1200" dirty="0" smtClean="0"/>
              <a:t>en las </a:t>
            </a:r>
            <a:r>
              <a:rPr lang="es-ES" altLang="es-ES" sz="1200" dirty="0" err="1" smtClean="0"/>
              <a:t>megaregiones</a:t>
            </a:r>
            <a:r>
              <a:rPr lang="es-ES" altLang="es-ES" sz="1200" dirty="0" smtClean="0"/>
              <a:t> europeas (patentes por millón de habitantes)</a:t>
            </a:r>
            <a:endParaRPr lang="es-ES" altLang="es-ES" sz="1200" dirty="0"/>
          </a:p>
        </p:txBody>
      </p:sp>
      <p:sp>
        <p:nvSpPr>
          <p:cNvPr id="48137" name="18 Rectángulo"/>
          <p:cNvSpPr>
            <a:spLocks noChangeArrowheads="1"/>
          </p:cNvSpPr>
          <p:nvPr/>
        </p:nvSpPr>
        <p:spPr bwMode="auto">
          <a:xfrm>
            <a:off x="4608388" y="981075"/>
            <a:ext cx="4356100" cy="35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GB" altLang="es-ES" dirty="0"/>
              <a:t> </a:t>
            </a:r>
            <a:r>
              <a:rPr lang="es-ES" dirty="0"/>
              <a:t>Todas las </a:t>
            </a:r>
            <a:r>
              <a:rPr lang="es-ES" dirty="0" err="1" smtClean="0"/>
              <a:t>megaregiones</a:t>
            </a:r>
            <a:r>
              <a:rPr lang="es-ES" dirty="0" smtClean="0"/>
              <a:t> han </a:t>
            </a:r>
            <a:r>
              <a:rPr lang="es-ES" dirty="0"/>
              <a:t>experimentado un incremento en el </a:t>
            </a:r>
            <a:r>
              <a:rPr lang="es-ES" b="1" dirty="0"/>
              <a:t>PIB per cápita</a:t>
            </a:r>
            <a:r>
              <a:rPr lang="es-ES" dirty="0"/>
              <a:t> en el período de 1995-2007. </a:t>
            </a:r>
            <a:r>
              <a:rPr lang="es-ES" dirty="0" smtClean="0"/>
              <a:t>Aparecen signos </a:t>
            </a:r>
            <a:r>
              <a:rPr lang="es-ES" dirty="0"/>
              <a:t>de estancamiento </a:t>
            </a:r>
            <a:r>
              <a:rPr lang="es-ES" dirty="0" smtClean="0"/>
              <a:t>a </a:t>
            </a:r>
            <a:r>
              <a:rPr lang="es-ES" dirty="0"/>
              <a:t>partir de 2008 debido a la crisis </a:t>
            </a:r>
            <a:r>
              <a:rPr lang="es-ES" dirty="0" smtClean="0"/>
              <a:t>económica.</a:t>
            </a:r>
          </a:p>
          <a:p>
            <a:pPr eaLnBrk="1" hangingPunct="1">
              <a:buFont typeface="Wingdings" pitchFamily="2" charset="2"/>
              <a:buChar char="§"/>
            </a:pPr>
            <a:endParaRPr lang="en-GB" altLang="es-ES" dirty="0"/>
          </a:p>
          <a:p>
            <a:pPr>
              <a:spcBef>
                <a:spcPct val="30000"/>
              </a:spcBef>
              <a:buFont typeface="Wingdings" pitchFamily="2" charset="2"/>
              <a:buChar char="§"/>
            </a:pPr>
            <a:r>
              <a:rPr lang="en-GB" altLang="es-ES" dirty="0"/>
              <a:t> </a:t>
            </a:r>
            <a:r>
              <a:rPr lang="es-ES" dirty="0"/>
              <a:t>En cuanto al indicador de </a:t>
            </a:r>
            <a:r>
              <a:rPr lang="es-ES" b="1" dirty="0" smtClean="0"/>
              <a:t>innovación </a:t>
            </a:r>
            <a:r>
              <a:rPr lang="es-ES" dirty="0" smtClean="0"/>
              <a:t>utilizado, número </a:t>
            </a:r>
            <a:r>
              <a:rPr lang="es-ES" dirty="0"/>
              <a:t>de patentes por millón de </a:t>
            </a:r>
            <a:r>
              <a:rPr lang="es-ES" dirty="0" smtClean="0"/>
              <a:t>habitantes, </a:t>
            </a:r>
            <a:r>
              <a:rPr lang="es-ES" dirty="0"/>
              <a:t>hay una ligera tendencia al alza</a:t>
            </a:r>
            <a:r>
              <a:rPr lang="es-ES" dirty="0" smtClean="0"/>
              <a:t>.</a:t>
            </a:r>
          </a:p>
          <a:p>
            <a:pPr>
              <a:spcBef>
                <a:spcPct val="30000"/>
              </a:spcBef>
            </a:pPr>
            <a:endParaRPr lang="en-GB" altLang="es-ES" dirty="0"/>
          </a:p>
        </p:txBody>
      </p:sp>
      <p:sp>
        <p:nvSpPr>
          <p:cNvPr id="48138" name="19 Rectángulo"/>
          <p:cNvSpPr>
            <a:spLocks noChangeArrowheads="1"/>
          </p:cNvSpPr>
          <p:nvPr/>
        </p:nvSpPr>
        <p:spPr bwMode="auto">
          <a:xfrm>
            <a:off x="250825" y="3429000"/>
            <a:ext cx="160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ES" sz="800" dirty="0" smtClean="0"/>
              <a:t>Fuente: </a:t>
            </a:r>
            <a:r>
              <a:rPr lang="en-US" altLang="es-ES" sz="800" dirty="0"/>
              <a:t>IERMB</a:t>
            </a:r>
            <a:endParaRPr lang="es-ES" altLang="es-ES" sz="80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73271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4. </a:t>
            </a: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La </a:t>
            </a:r>
            <a:r>
              <a:rPr lang="en-US" dirty="0" err="1" smtClean="0">
                <a:solidFill>
                  <a:srgbClr val="FFFFFF"/>
                </a:solidFill>
                <a:latin typeface="Verdana" charset="0"/>
                <a:cs typeface="+mn-cs"/>
              </a:rPr>
              <a:t>megaregión</a:t>
            </a: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Verdana" charset="0"/>
                <a:cs typeface="+mn-cs"/>
              </a:rPr>
              <a:t>Barce</a:t>
            </a: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-Lyon </a:t>
            </a:r>
            <a:r>
              <a:rPr lang="es-ES" dirty="0">
                <a:solidFill>
                  <a:srgbClr val="FFFFFF"/>
                </a:solidFill>
                <a:latin typeface="Verdana" charset="0"/>
              </a:rPr>
              <a:t>en el contexto europeo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30" name="5 CuadroTexto"/>
          <p:cNvSpPr txBox="1">
            <a:spLocks noChangeArrowheads="1"/>
          </p:cNvSpPr>
          <p:nvPr/>
        </p:nvSpPr>
        <p:spPr bwMode="auto">
          <a:xfrm>
            <a:off x="107504" y="641896"/>
            <a:ext cx="88311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>
                <a:solidFill>
                  <a:srgbClr val="000000"/>
                </a:solidFill>
              </a:rPr>
              <a:t>Sumario:</a:t>
            </a:r>
          </a:p>
          <a:p>
            <a:pPr eaLnBrk="1" hangingPunct="1"/>
            <a:endParaRPr lang="es-ES" altLang="es-ES" sz="2000" b="1" dirty="0" smtClean="0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>
                <a:solidFill>
                  <a:srgbClr val="A6A6A6"/>
                </a:solidFill>
              </a:rPr>
              <a:t>Introducción y objetivos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>
              <a:solidFill>
                <a:srgbClr val="A6A6A6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>
                <a:solidFill>
                  <a:srgbClr val="A6A6A6"/>
                </a:solidFill>
              </a:rPr>
              <a:t>Barcelona </a:t>
            </a:r>
            <a:r>
              <a:rPr lang="es-ES" altLang="es-ES" sz="2800" b="1" dirty="0" smtClean="0">
                <a:solidFill>
                  <a:srgbClr val="A6A6A6"/>
                </a:solidFill>
              </a:rPr>
              <a:t>1986-2015: </a:t>
            </a:r>
            <a:r>
              <a:rPr lang="es-ES" altLang="es-ES" sz="2800" b="1" dirty="0">
                <a:solidFill>
                  <a:srgbClr val="A6A6A6"/>
                </a:solidFill>
              </a:rPr>
              <a:t>La formación de una metrópolis global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>
              <a:solidFill>
                <a:srgbClr val="A6A6A6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>
                <a:solidFill>
                  <a:srgbClr val="A6A6A6"/>
                </a:solidFill>
              </a:rPr>
              <a:t>El proyecto Barcelona Ciudad del Conocimiento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>
              <a:solidFill>
                <a:srgbClr val="A6A6A6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>
                <a:solidFill>
                  <a:srgbClr val="A6A6A6"/>
                </a:solidFill>
              </a:rPr>
              <a:t>La </a:t>
            </a:r>
            <a:r>
              <a:rPr lang="es-ES" altLang="es-ES" sz="2800" b="1" dirty="0" err="1">
                <a:solidFill>
                  <a:srgbClr val="A6A6A6"/>
                </a:solidFill>
              </a:rPr>
              <a:t>megaregión</a:t>
            </a:r>
            <a:r>
              <a:rPr lang="es-ES" altLang="es-ES" sz="2800" b="1" dirty="0">
                <a:solidFill>
                  <a:srgbClr val="A6A6A6"/>
                </a:solidFill>
              </a:rPr>
              <a:t> </a:t>
            </a:r>
            <a:r>
              <a:rPr lang="es-ES" altLang="es-ES" sz="2800" b="1" dirty="0" err="1">
                <a:solidFill>
                  <a:srgbClr val="A6A6A6"/>
                </a:solidFill>
              </a:rPr>
              <a:t>Barce</a:t>
            </a:r>
            <a:r>
              <a:rPr lang="es-ES" altLang="es-ES" sz="2800" b="1" dirty="0">
                <a:solidFill>
                  <a:srgbClr val="A6A6A6"/>
                </a:solidFill>
              </a:rPr>
              <a:t>-Lyon en el contexto europeo: indicadores de </a:t>
            </a:r>
            <a:r>
              <a:rPr lang="es-ES" altLang="es-ES" sz="2800" b="1" dirty="0" smtClean="0">
                <a:solidFill>
                  <a:srgbClr val="A6A6A6"/>
                </a:solidFill>
              </a:rPr>
              <a:t>innovación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 smtClean="0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 smtClean="0">
                <a:solidFill>
                  <a:srgbClr val="000000"/>
                </a:solidFill>
              </a:rPr>
              <a:t>Conclusiones </a:t>
            </a:r>
            <a:endParaRPr lang="es-ES" altLang="es-ES" sz="2800" b="1" dirty="0">
              <a:solidFill>
                <a:srgbClr val="000000"/>
              </a:solidFill>
            </a:endParaRPr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DE7E51-A145-4E8F-8786-C3F360603DF4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39</a:t>
            </a:fld>
            <a:endParaRPr lang="es-ES" altLang="es-ES" sz="10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CuadroTexto"/>
          <p:cNvSpPr txBox="1">
            <a:spLocks noChangeArrowheads="1"/>
          </p:cNvSpPr>
          <p:nvPr/>
        </p:nvSpPr>
        <p:spPr bwMode="auto">
          <a:xfrm>
            <a:off x="395288" y="1916113"/>
            <a:ext cx="828675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es-ES" sz="2800"/>
          </a:p>
          <a:p>
            <a:pPr eaLnBrk="1" hangingPunct="1"/>
            <a:endParaRPr lang="it-IT" altLang="es-ES" sz="2800"/>
          </a:p>
          <a:p>
            <a:pPr eaLnBrk="1" hangingPunct="1"/>
            <a:endParaRPr lang="it-IT" altLang="es-ES" sz="2800"/>
          </a:p>
          <a:p>
            <a:pPr eaLnBrk="1" hangingPunct="1"/>
            <a:endParaRPr lang="it-IT" altLang="es-ES" sz="2800"/>
          </a:p>
          <a:p>
            <a:pPr eaLnBrk="1" hangingPunct="1"/>
            <a:endParaRPr lang="it-IT" altLang="es-ES" sz="2800"/>
          </a:p>
          <a:p>
            <a:pPr eaLnBrk="1" hangingPunct="1"/>
            <a:endParaRPr lang="it-IT" altLang="es-ES" sz="2800"/>
          </a:p>
          <a:p>
            <a:pPr eaLnBrk="1" hangingPunct="1"/>
            <a:endParaRPr lang="it-IT" altLang="es-ES" sz="280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908721"/>
            <a:ext cx="8435280" cy="532856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altLang="es-ES" b="1" dirty="0" smtClean="0"/>
              <a:t>Estrategia de economía basada en el conocimiento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altLang="es-ES" sz="2800" dirty="0" smtClean="0"/>
          </a:p>
          <a:p>
            <a:pPr>
              <a:lnSpc>
                <a:spcPct val="90000"/>
              </a:lnSpc>
            </a:pPr>
            <a:r>
              <a:rPr lang="es-ES" altLang="es-ES" sz="2800" dirty="0" smtClean="0"/>
              <a:t>Economías externas a las empresas pero internas al sector</a:t>
            </a:r>
          </a:p>
          <a:p>
            <a:pPr>
              <a:lnSpc>
                <a:spcPct val="90000"/>
              </a:lnSpc>
            </a:pPr>
            <a:r>
              <a:rPr lang="es-ES" altLang="es-ES" sz="2800" dirty="0" smtClean="0"/>
              <a:t>Estrategia: impulsar las economías externas tanto a nivel local como nacional</a:t>
            </a:r>
          </a:p>
          <a:p>
            <a:pPr>
              <a:lnSpc>
                <a:spcPct val="90000"/>
              </a:lnSpc>
            </a:pPr>
            <a:r>
              <a:rPr lang="es-ES" altLang="es-ES" sz="2800" dirty="0" smtClean="0"/>
              <a:t>Promover la cooperación entre empresas: I+D, Innovación, Centros tecnológicos,…</a:t>
            </a:r>
          </a:p>
          <a:p>
            <a:pPr>
              <a:lnSpc>
                <a:spcPct val="90000"/>
              </a:lnSpc>
            </a:pPr>
            <a:r>
              <a:rPr lang="es-ES" altLang="es-ES" sz="2800" dirty="0" smtClean="0"/>
              <a:t>Adaptar el urbanismo a la estrategia de economía del conocimiento.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711C67-BB56-4593-B313-6B0860459CE2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4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pic>
        <p:nvPicPr>
          <p:cNvPr id="8198" name="Picture 8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1. Introducción y objetivos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3 CuadroTexto"/>
          <p:cNvSpPr txBox="1">
            <a:spLocks noChangeArrowheads="1"/>
          </p:cNvSpPr>
          <p:nvPr/>
        </p:nvSpPr>
        <p:spPr bwMode="auto">
          <a:xfrm>
            <a:off x="241300" y="815508"/>
            <a:ext cx="8712200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ES" altLang="es-ES" sz="2700" b="1" dirty="0" smtClean="0"/>
              <a:t> La Economía basada en el Conocimiento y el Nuevo Urbanismo</a:t>
            </a:r>
          </a:p>
          <a:p>
            <a:pPr eaLnBrk="1" hangingPunct="1">
              <a:buFont typeface="Wingdings" pitchFamily="2" charset="2"/>
              <a:buChar char="Ø"/>
            </a:pPr>
            <a:endParaRPr lang="es-ES" altLang="es-ES" sz="27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sz="2700" b="1" dirty="0" smtClean="0"/>
              <a:t> Reutilización del viejo suelo industrial central para la nueva actividad de conocimiento alto</a:t>
            </a:r>
          </a:p>
          <a:p>
            <a:pPr eaLnBrk="1" hangingPunct="1"/>
            <a:r>
              <a:rPr lang="es-ES" altLang="es-ES" sz="2700" b="1" dirty="0" smtClean="0"/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sz="2700" b="1" dirty="0" smtClean="0"/>
              <a:t> Nueva zonificación: del </a:t>
            </a:r>
            <a:r>
              <a:rPr lang="es-ES" altLang="es-ES" sz="2700" b="1" i="1" dirty="0" smtClean="0"/>
              <a:t>22a</a:t>
            </a:r>
            <a:r>
              <a:rPr lang="es-ES" altLang="es-ES" sz="2700" b="1" dirty="0" smtClean="0"/>
              <a:t> al </a:t>
            </a:r>
            <a:r>
              <a:rPr lang="es-ES" altLang="es-ES" sz="2700" b="1" i="1" dirty="0" smtClean="0"/>
              <a:t>22@</a:t>
            </a:r>
          </a:p>
          <a:p>
            <a:pPr eaLnBrk="1" hangingPunct="1">
              <a:buFont typeface="Wingdings" pitchFamily="2" charset="2"/>
              <a:buChar char="Ø"/>
            </a:pPr>
            <a:endParaRPr lang="es-ES" altLang="es-ES" sz="27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sz="2700" b="1" dirty="0" smtClean="0"/>
              <a:t> Cerebros e Infraestructuras</a:t>
            </a:r>
          </a:p>
          <a:p>
            <a:pPr eaLnBrk="1" hangingPunct="1">
              <a:buFont typeface="Wingdings" pitchFamily="2" charset="2"/>
              <a:buChar char="Ø"/>
            </a:pPr>
            <a:endParaRPr lang="es-ES" altLang="es-ES" sz="27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sz="2700" b="1" dirty="0" smtClean="0"/>
              <a:t> La estrategia basada en el conocimiento puede constituir una pieza fundamental en el actual diseño de un nuevo modelo de “crecimiento inclusivo”.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51204" name="Picture 8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51207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C94060-6761-4EF2-8221-AB29667D11A3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40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5. Conclusiones 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1" y="764704"/>
            <a:ext cx="8669213" cy="350703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a-ES" sz="1800" dirty="0" smtClean="0"/>
              <a:t>Joan </a:t>
            </a:r>
            <a:r>
              <a:rPr lang="ca-ES" sz="1800" dirty="0"/>
              <a:t>Trullén, 2011: “</a:t>
            </a:r>
            <a:r>
              <a:rPr lang="ca-ES" sz="1800" dirty="0" err="1"/>
              <a:t>The</a:t>
            </a:r>
            <a:r>
              <a:rPr lang="ca-ES" sz="1800" dirty="0"/>
              <a:t> ‘Barcelona, City of </a:t>
            </a:r>
            <a:r>
              <a:rPr lang="ca-ES" sz="1800" dirty="0" err="1"/>
              <a:t>Knowledge</a:t>
            </a:r>
            <a:r>
              <a:rPr lang="ca-ES" sz="1800" dirty="0"/>
              <a:t>’ </a:t>
            </a:r>
            <a:r>
              <a:rPr lang="ca-ES" sz="1800" dirty="0" err="1"/>
              <a:t>project</a:t>
            </a:r>
            <a:r>
              <a:rPr lang="ca-ES" sz="1800" dirty="0"/>
              <a:t> </a:t>
            </a:r>
            <a:r>
              <a:rPr lang="ca-ES" sz="1800" dirty="0" err="1"/>
              <a:t>and</a:t>
            </a:r>
            <a:r>
              <a:rPr lang="ca-ES" sz="1800" dirty="0"/>
              <a:t> </a:t>
            </a:r>
            <a:r>
              <a:rPr lang="ca-ES" sz="1800" dirty="0" err="1"/>
              <a:t>the</a:t>
            </a:r>
            <a:r>
              <a:rPr lang="ca-ES" sz="1800" dirty="0"/>
              <a:t> 22@ Barcelona”, </a:t>
            </a:r>
            <a:r>
              <a:rPr lang="ca-ES" sz="1800" dirty="0" smtClean="0"/>
              <a:t>en </a:t>
            </a:r>
            <a:r>
              <a:rPr lang="ca-ES" sz="1800" i="1" dirty="0"/>
              <a:t>Revista Econòmica de Catalunya</a:t>
            </a:r>
            <a:r>
              <a:rPr lang="ca-ES" sz="1800" dirty="0"/>
              <a:t>, núm. 64, 2011, Dossier: “</a:t>
            </a:r>
            <a:r>
              <a:rPr lang="ca-ES" sz="1800" dirty="0" err="1"/>
              <a:t>Knowledge</a:t>
            </a:r>
            <a:r>
              <a:rPr lang="ca-ES" sz="1800" dirty="0"/>
              <a:t> </a:t>
            </a:r>
            <a:r>
              <a:rPr lang="ca-ES" sz="1800" dirty="0" err="1"/>
              <a:t>Economy</a:t>
            </a:r>
            <a:r>
              <a:rPr lang="ca-ES" sz="1800" dirty="0"/>
              <a:t> </a:t>
            </a:r>
            <a:r>
              <a:rPr lang="ca-ES" sz="1800" dirty="0" err="1"/>
              <a:t>and</a:t>
            </a:r>
            <a:r>
              <a:rPr lang="ca-ES" sz="1800" dirty="0"/>
              <a:t> </a:t>
            </a:r>
            <a:r>
              <a:rPr lang="ca-ES" sz="1800" dirty="0" err="1"/>
              <a:t>Territory</a:t>
            </a:r>
            <a:r>
              <a:rPr lang="ca-ES" sz="1800" dirty="0"/>
              <a:t>”. </a:t>
            </a:r>
            <a:r>
              <a:rPr lang="ca-ES" sz="1800" dirty="0" err="1">
                <a:hlinkClick r:id="rId2"/>
              </a:rPr>
              <a:t>English</a:t>
            </a:r>
            <a:r>
              <a:rPr lang="ca-ES" sz="1800" dirty="0">
                <a:hlinkClick r:id="rId2"/>
              </a:rPr>
              <a:t> </a:t>
            </a:r>
            <a:r>
              <a:rPr lang="ca-ES" sz="1800" dirty="0" err="1">
                <a:hlinkClick r:id="rId2"/>
              </a:rPr>
              <a:t>version</a:t>
            </a:r>
            <a:r>
              <a:rPr lang="ca-ES" sz="1800" dirty="0">
                <a:hlinkClick r:id="rId2"/>
              </a:rPr>
              <a:t> </a:t>
            </a:r>
            <a:r>
              <a:rPr lang="ca-ES" sz="1800" dirty="0" err="1">
                <a:hlinkClick r:id="rId2"/>
              </a:rPr>
              <a:t>July</a:t>
            </a:r>
            <a:r>
              <a:rPr lang="ca-ES" sz="1800" dirty="0">
                <a:hlinkClick r:id="rId2"/>
              </a:rPr>
              <a:t> 2014</a:t>
            </a:r>
            <a:r>
              <a:rPr lang="ca-ES" sz="1800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a-ES" sz="1800" dirty="0" smtClean="0"/>
          </a:p>
          <a:p>
            <a:pPr>
              <a:buFontTx/>
              <a:buNone/>
              <a:defRPr/>
            </a:pPr>
            <a:r>
              <a:rPr lang="es-ES" sz="1800" dirty="0" smtClean="0"/>
              <a:t>Joan Trullén: “</a:t>
            </a:r>
            <a:r>
              <a:rPr lang="es-ES" sz="1800" dirty="0" err="1" smtClean="0"/>
              <a:t>An</a:t>
            </a:r>
            <a:r>
              <a:rPr lang="es-ES" sz="1800" dirty="0" smtClean="0"/>
              <a:t> </a:t>
            </a:r>
            <a:r>
              <a:rPr lang="es-ES" sz="1800" dirty="0" err="1" smtClean="0"/>
              <a:t>insight</a:t>
            </a:r>
            <a:r>
              <a:rPr lang="es-ES" sz="1800" dirty="0" smtClean="0"/>
              <a:t> </a:t>
            </a:r>
            <a:r>
              <a:rPr lang="es-ES" sz="1800" dirty="0" err="1" smtClean="0"/>
              <a:t>on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unit</a:t>
            </a:r>
            <a:r>
              <a:rPr lang="es-ES" sz="1800" dirty="0" smtClean="0"/>
              <a:t> of </a:t>
            </a:r>
            <a:r>
              <a:rPr lang="es-ES" sz="1800" dirty="0" err="1" smtClean="0"/>
              <a:t>analysis</a:t>
            </a:r>
            <a:r>
              <a:rPr lang="es-ES" sz="1800" dirty="0" smtClean="0"/>
              <a:t> in </a:t>
            </a:r>
            <a:r>
              <a:rPr lang="es-ES" sz="1800" dirty="0" err="1" smtClean="0"/>
              <a:t>urban</a:t>
            </a:r>
            <a:r>
              <a:rPr lang="es-ES" sz="1800" dirty="0" smtClean="0"/>
              <a:t> </a:t>
            </a:r>
            <a:r>
              <a:rPr lang="es-ES" sz="1800" dirty="0" err="1" smtClean="0"/>
              <a:t>research</a:t>
            </a:r>
            <a:r>
              <a:rPr lang="es-ES" sz="1800" dirty="0" smtClean="0"/>
              <a:t>”, en </a:t>
            </a:r>
            <a:r>
              <a:rPr lang="es-ES" sz="1800" dirty="0"/>
              <a:t>Peter </a:t>
            </a:r>
            <a:r>
              <a:rPr lang="es-ES" sz="1800" dirty="0" smtClean="0"/>
              <a:t>K. </a:t>
            </a:r>
            <a:r>
              <a:rPr lang="es-ES" sz="1800" dirty="0" err="1" smtClean="0"/>
              <a:t>Kresl</a:t>
            </a:r>
            <a:r>
              <a:rPr lang="es-ES" sz="1800" dirty="0" smtClean="0"/>
              <a:t> </a:t>
            </a:r>
            <a:r>
              <a:rPr lang="es-ES" sz="1800" dirty="0"/>
              <a:t>and Jaime Sobrino (eds.) (2013), </a:t>
            </a:r>
            <a:r>
              <a:rPr lang="es-ES" sz="1800" i="1" dirty="0" err="1">
                <a:hlinkClick r:id="rId3"/>
              </a:rPr>
              <a:t>Handbook</a:t>
            </a:r>
            <a:r>
              <a:rPr lang="es-ES" sz="1800" i="1" dirty="0">
                <a:hlinkClick r:id="rId3"/>
              </a:rPr>
              <a:t> of </a:t>
            </a:r>
            <a:r>
              <a:rPr lang="es-ES" sz="1800" i="1" dirty="0" err="1">
                <a:hlinkClick r:id="rId3"/>
              </a:rPr>
              <a:t>Research</a:t>
            </a:r>
            <a:r>
              <a:rPr lang="es-ES" sz="1800" i="1" dirty="0">
                <a:hlinkClick r:id="rId3"/>
              </a:rPr>
              <a:t> </a:t>
            </a:r>
            <a:r>
              <a:rPr lang="es-ES" sz="1800" i="1" dirty="0" err="1">
                <a:hlinkClick r:id="rId3"/>
              </a:rPr>
              <a:t>Methods</a:t>
            </a:r>
            <a:r>
              <a:rPr lang="es-ES" sz="1800" i="1" dirty="0">
                <a:hlinkClick r:id="rId3"/>
              </a:rPr>
              <a:t> and </a:t>
            </a:r>
            <a:r>
              <a:rPr lang="es-ES" sz="1800" i="1" dirty="0" err="1">
                <a:hlinkClick r:id="rId3"/>
              </a:rPr>
              <a:t>Applications</a:t>
            </a:r>
            <a:r>
              <a:rPr lang="es-ES" sz="1800" i="1" dirty="0">
                <a:hlinkClick r:id="rId3"/>
              </a:rPr>
              <a:t> in </a:t>
            </a:r>
            <a:r>
              <a:rPr lang="es-ES" sz="1800" i="1" dirty="0" err="1">
                <a:hlinkClick r:id="rId3"/>
              </a:rPr>
              <a:t>Urban</a:t>
            </a:r>
            <a:r>
              <a:rPr lang="es-ES" sz="1800" i="1" dirty="0">
                <a:hlinkClick r:id="rId3"/>
              </a:rPr>
              <a:t> </a:t>
            </a:r>
            <a:r>
              <a:rPr lang="es-ES" sz="1800" i="1" dirty="0" err="1">
                <a:hlinkClick r:id="rId3"/>
              </a:rPr>
              <a:t>Economics</a:t>
            </a:r>
            <a:r>
              <a:rPr lang="es-ES" sz="1800" dirty="0"/>
              <a:t>, Edward </a:t>
            </a:r>
            <a:r>
              <a:rPr lang="es-ES" sz="1800" dirty="0" err="1"/>
              <a:t>Elgar</a:t>
            </a:r>
            <a:r>
              <a:rPr lang="es-ES" sz="1800" dirty="0"/>
              <a:t> (</a:t>
            </a:r>
            <a:r>
              <a:rPr lang="es-ES" sz="1800" dirty="0" err="1"/>
              <a:t>joint</a:t>
            </a:r>
            <a:r>
              <a:rPr lang="es-ES" sz="1800" dirty="0"/>
              <a:t> </a:t>
            </a:r>
            <a:r>
              <a:rPr lang="es-ES" sz="1800" dirty="0" err="1"/>
              <a:t>with</a:t>
            </a:r>
            <a:r>
              <a:rPr lang="es-ES" sz="1800" dirty="0"/>
              <a:t> Rafael Boix and Vittorio Galletto</a:t>
            </a:r>
            <a:r>
              <a:rPr lang="es-ES" sz="1800" dirty="0" smtClean="0"/>
              <a:t>).</a:t>
            </a:r>
          </a:p>
          <a:p>
            <a:pPr>
              <a:buFontTx/>
              <a:buNone/>
              <a:defRPr/>
            </a:pPr>
            <a:endParaRPr lang="es-ES" sz="1800" dirty="0" smtClean="0"/>
          </a:p>
          <a:p>
            <a:pPr>
              <a:buFontTx/>
              <a:buNone/>
              <a:defRPr/>
            </a:pPr>
            <a:r>
              <a:rPr lang="es-ES" sz="1800" dirty="0" smtClean="0"/>
              <a:t>Joan Trullén: “</a:t>
            </a:r>
            <a:r>
              <a:rPr lang="en-US" sz="1800" dirty="0"/>
              <a:t>Inclusive growth and urban strategies: the case of Barcelona</a:t>
            </a:r>
            <a:r>
              <a:rPr lang="es-ES" sz="1800" dirty="0" smtClean="0"/>
              <a:t>” en Peter K. </a:t>
            </a:r>
            <a:r>
              <a:rPr lang="es-ES" sz="1800" dirty="0" err="1" smtClean="0"/>
              <a:t>Kresl</a:t>
            </a:r>
            <a:r>
              <a:rPr lang="es-ES" sz="1800" dirty="0" smtClean="0"/>
              <a:t> (2015), </a:t>
            </a:r>
            <a:r>
              <a:rPr lang="en-US" sz="1800" i="1" dirty="0">
                <a:hlinkClick r:id="rId4" tooltip="Cities and Partnerships for Sustainable Urban Development"/>
              </a:rPr>
              <a:t>Cities and Partnerships for Sustainable Urban Development</a:t>
            </a:r>
            <a:r>
              <a:rPr lang="en-US" sz="1800" i="1" dirty="0"/>
              <a:t>, </a:t>
            </a:r>
            <a:r>
              <a:rPr lang="es-ES" sz="1800" dirty="0"/>
              <a:t>Edward </a:t>
            </a:r>
            <a:r>
              <a:rPr lang="es-ES" sz="1800" dirty="0" err="1" smtClean="0"/>
              <a:t>Elgar</a:t>
            </a:r>
            <a:r>
              <a:rPr lang="es-ES" sz="1800" dirty="0" smtClean="0"/>
              <a:t>.</a:t>
            </a:r>
            <a:endParaRPr lang="ca-ES" sz="2000" dirty="0" smtClean="0"/>
          </a:p>
        </p:txBody>
      </p:sp>
      <p:pic>
        <p:nvPicPr>
          <p:cNvPr id="6147" name="Picture 8" descr="logo IERMB pàg interi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E072D3-CA6F-4DE2-AA16-0E615DD0278E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41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03700"/>
            <a:ext cx="1800200" cy="23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apítol de Joan Trullén en una publicació d’Edward Elg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01061"/>
            <a:ext cx="1594520" cy="240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ndbook of Research Methods and Applications in Urban Economi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45080"/>
            <a:ext cx="1656184" cy="236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3988" y="247650"/>
            <a:ext cx="7239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i="1" dirty="0" smtClean="0">
                <a:solidFill>
                  <a:srgbClr val="FFFFFF"/>
                </a:solidFill>
                <a:latin typeface="Verdana" charset="0"/>
                <a:cs typeface="+mn-cs"/>
              </a:rPr>
              <a:t>Referencias</a:t>
            </a:r>
            <a:endParaRPr lang="es-ES" i="1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3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5 CuadroTexto"/>
          <p:cNvSpPr txBox="1">
            <a:spLocks noChangeArrowheads="1"/>
          </p:cNvSpPr>
          <p:nvPr/>
        </p:nvSpPr>
        <p:spPr bwMode="auto">
          <a:xfrm>
            <a:off x="250825" y="1125538"/>
            <a:ext cx="86423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s-ES" sz="2400" dirty="0"/>
          </a:p>
          <a:p>
            <a:pPr lvl="1" eaLnBrk="1" hangingPunct="1"/>
            <a:r>
              <a:rPr lang="es-ES" altLang="es-ES" sz="2400" i="1" dirty="0" smtClean="0"/>
              <a:t>Muchas gracias</a:t>
            </a:r>
          </a:p>
          <a:p>
            <a:pPr lvl="1" eaLnBrk="1" hangingPunct="1"/>
            <a:r>
              <a:rPr lang="en-US" altLang="es-ES" sz="2400" dirty="0"/>
              <a:t/>
            </a:r>
            <a:br>
              <a:rPr lang="en-US" altLang="es-ES" sz="2400" dirty="0"/>
            </a:br>
            <a:r>
              <a:rPr lang="en-US" altLang="es-ES" sz="2000" dirty="0"/>
              <a:t>Joan Trullén </a:t>
            </a:r>
          </a:p>
          <a:p>
            <a:pPr lvl="1" eaLnBrk="1" hangingPunct="1"/>
            <a:r>
              <a:rPr lang="en-US" altLang="es-ES" sz="2000" dirty="0" smtClean="0"/>
              <a:t>Director del IERMB – </a:t>
            </a:r>
            <a:r>
              <a:rPr lang="en-US" altLang="es-ES" sz="2000" dirty="0" err="1" smtClean="0"/>
              <a:t>Universitat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Autònoma</a:t>
            </a:r>
            <a:r>
              <a:rPr lang="en-US" altLang="es-ES" sz="2000" dirty="0" smtClean="0"/>
              <a:t> de Barcelona</a:t>
            </a:r>
            <a:endParaRPr lang="en-US" altLang="es-ES" sz="2000" dirty="0"/>
          </a:p>
          <a:p>
            <a:pPr lvl="1" eaLnBrk="1" hangingPunct="1"/>
            <a:endParaRPr lang="en-US" altLang="es-ES" sz="2000" dirty="0"/>
          </a:p>
          <a:p>
            <a:pPr lvl="1" eaLnBrk="1" hangingPunct="1"/>
            <a:r>
              <a:rPr lang="es-ES" altLang="es-ES" sz="2000" dirty="0" smtClean="0"/>
              <a:t>Contacto</a:t>
            </a:r>
            <a:r>
              <a:rPr lang="en-US" altLang="es-ES" sz="2000" dirty="0" smtClean="0"/>
              <a:t>:</a:t>
            </a:r>
            <a:r>
              <a:rPr lang="en-US" altLang="es-ES" sz="2000" dirty="0"/>
              <a:t>	tel. 00 34 93 586 88 80</a:t>
            </a:r>
          </a:p>
          <a:p>
            <a:pPr lvl="1" eaLnBrk="1" hangingPunct="1"/>
            <a:r>
              <a:rPr lang="en-US" altLang="es-ES" sz="2000" dirty="0"/>
              <a:t>		</a:t>
            </a:r>
            <a:r>
              <a:rPr lang="en-US" altLang="es-ES" sz="2000" dirty="0" smtClean="0">
                <a:hlinkClick r:id="rId2"/>
              </a:rPr>
              <a:t>iermb@uab.cat</a:t>
            </a:r>
            <a:endParaRPr lang="en-US" altLang="es-ES" sz="2000" dirty="0" smtClean="0"/>
          </a:p>
          <a:p>
            <a:pPr lvl="1" eaLnBrk="1" hangingPunct="1"/>
            <a:r>
              <a:rPr lang="en-US" altLang="es-ES" sz="2000" dirty="0"/>
              <a:t>	</a:t>
            </a:r>
            <a:r>
              <a:rPr lang="en-US" altLang="es-ES" sz="2000" dirty="0" smtClean="0"/>
              <a:t>	</a:t>
            </a:r>
            <a:r>
              <a:rPr lang="en-US" altLang="es-ES" sz="2000" dirty="0" smtClean="0">
                <a:hlinkClick r:id="rId3"/>
              </a:rPr>
              <a:t>www.iermb.uab.cat</a:t>
            </a:r>
            <a:endParaRPr lang="en-US" altLang="es-ES" sz="2000" dirty="0" smtClean="0"/>
          </a:p>
          <a:p>
            <a:pPr eaLnBrk="1" hangingPunct="1"/>
            <a:endParaRPr lang="en-US" altLang="es-ES" sz="2000" b="1" dirty="0"/>
          </a:p>
          <a:p>
            <a:pPr eaLnBrk="1" hangingPunct="1"/>
            <a:endParaRPr lang="en-US" altLang="es-ES" sz="2000" b="1" dirty="0"/>
          </a:p>
          <a:p>
            <a:pPr eaLnBrk="1" hangingPunct="1"/>
            <a:endParaRPr lang="en-US" altLang="es-ES" sz="2000" b="1" dirty="0"/>
          </a:p>
          <a:p>
            <a:pPr eaLnBrk="1" hangingPunct="1"/>
            <a:endParaRPr lang="en-US" altLang="es-ES" sz="2000" b="1" dirty="0"/>
          </a:p>
          <a:p>
            <a:pPr eaLnBrk="1" hangingPunct="1"/>
            <a:endParaRPr lang="en-US" altLang="es-ES" sz="2000" b="1" dirty="0"/>
          </a:p>
          <a:p>
            <a:pPr algn="ctr" eaLnBrk="1" hangingPunct="1"/>
            <a:r>
              <a:rPr lang="ca-ES" altLang="es-ES" sz="2000" dirty="0">
                <a:solidFill>
                  <a:srgbClr val="595959"/>
                </a:solidFill>
                <a:latin typeface="Calibri" pitchFamily="34" charset="0"/>
                <a:cs typeface="Times New Roman" pitchFamily="18" charset="0"/>
              </a:rPr>
              <a:t>Institut d'Estudis Regionals i Metropolitans de Barcelona</a:t>
            </a:r>
            <a:endParaRPr lang="ca-ES" altLang="es-ES" sz="2000" dirty="0"/>
          </a:p>
          <a:p>
            <a:pPr algn="ctr"/>
            <a:r>
              <a:rPr lang="ca-ES" altLang="es-ES" sz="2000" dirty="0">
                <a:solidFill>
                  <a:srgbClr val="595959"/>
                </a:solidFill>
                <a:latin typeface="Calibri" pitchFamily="34" charset="0"/>
                <a:cs typeface="Times New Roman" pitchFamily="18" charset="0"/>
              </a:rPr>
              <a:t>Campus de la UAB, Edifici MRA planta 2</a:t>
            </a:r>
            <a:endParaRPr lang="ca-ES" altLang="es-ES" sz="2000" dirty="0"/>
          </a:p>
          <a:p>
            <a:pPr algn="ctr"/>
            <a:r>
              <a:rPr lang="ca-ES" altLang="es-ES" sz="2000" dirty="0">
                <a:solidFill>
                  <a:srgbClr val="595959"/>
                </a:solidFill>
                <a:latin typeface="Calibri" pitchFamily="34" charset="0"/>
                <a:cs typeface="Times New Roman" pitchFamily="18" charset="0"/>
              </a:rPr>
              <a:t>08193 Bellaterra (Cerdanyola del Vallès)</a:t>
            </a:r>
          </a:p>
        </p:txBody>
      </p:sp>
      <p:pic>
        <p:nvPicPr>
          <p:cNvPr id="52227" name="Picture 8" descr="logo IERMB pàg in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30" name="5 CuadroTexto"/>
          <p:cNvSpPr txBox="1">
            <a:spLocks noChangeArrowheads="1"/>
          </p:cNvSpPr>
          <p:nvPr/>
        </p:nvSpPr>
        <p:spPr bwMode="auto">
          <a:xfrm>
            <a:off x="107504" y="641896"/>
            <a:ext cx="8831137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>
                <a:solidFill>
                  <a:srgbClr val="000000"/>
                </a:solidFill>
              </a:rPr>
              <a:t>Sumario:</a:t>
            </a:r>
          </a:p>
          <a:p>
            <a:pPr eaLnBrk="1" hangingPunct="1"/>
            <a:endParaRPr lang="es-ES" altLang="es-ES" sz="2000" b="1" dirty="0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>
                <a:solidFill>
                  <a:schemeClr val="bg1">
                    <a:lumMod val="65000"/>
                  </a:schemeClr>
                </a:solidFill>
              </a:rPr>
              <a:t>Introducción y objetivos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>
                <a:solidFill>
                  <a:srgbClr val="000000"/>
                </a:solidFill>
              </a:rPr>
              <a:t>Barcelona </a:t>
            </a:r>
            <a:r>
              <a:rPr lang="es-ES" altLang="es-ES" sz="2800" b="1" dirty="0" smtClean="0">
                <a:solidFill>
                  <a:srgbClr val="000000"/>
                </a:solidFill>
              </a:rPr>
              <a:t>1986-2015: </a:t>
            </a:r>
            <a:r>
              <a:rPr lang="es-ES" altLang="es-ES" sz="2800" b="1" dirty="0">
                <a:solidFill>
                  <a:srgbClr val="000000"/>
                </a:solidFill>
              </a:rPr>
              <a:t>La formación de una metrópolis global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>
              <a:solidFill>
                <a:srgbClr val="00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 smtClean="0">
                <a:solidFill>
                  <a:schemeClr val="bg1">
                    <a:lumMod val="65000"/>
                  </a:schemeClr>
                </a:solidFill>
              </a:rPr>
              <a:t>El proyecto </a:t>
            </a:r>
            <a:r>
              <a:rPr lang="es-ES" altLang="es-ES" sz="2800" b="1" dirty="0">
                <a:solidFill>
                  <a:schemeClr val="bg1">
                    <a:lumMod val="65000"/>
                  </a:schemeClr>
                </a:solidFill>
              </a:rPr>
              <a:t>Barcelona Ciudad del Conocimiento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>
                <a:solidFill>
                  <a:schemeClr val="bg1">
                    <a:lumMod val="65000"/>
                  </a:schemeClr>
                </a:solidFill>
              </a:rPr>
              <a:t>La </a:t>
            </a:r>
            <a:r>
              <a:rPr lang="es-ES" altLang="es-ES" sz="2800" b="1" dirty="0" err="1">
                <a:solidFill>
                  <a:schemeClr val="bg1">
                    <a:lumMod val="65000"/>
                  </a:schemeClr>
                </a:solidFill>
              </a:rPr>
              <a:t>megaregión</a:t>
            </a:r>
            <a:r>
              <a:rPr lang="es-ES" altLang="es-ES" sz="28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altLang="es-ES" sz="2800" b="1" dirty="0" err="1">
                <a:solidFill>
                  <a:schemeClr val="bg1">
                    <a:lumMod val="65000"/>
                  </a:schemeClr>
                </a:solidFill>
              </a:rPr>
              <a:t>Barce</a:t>
            </a:r>
            <a:r>
              <a:rPr lang="es-ES" altLang="es-ES" sz="2800" b="1" dirty="0">
                <a:solidFill>
                  <a:schemeClr val="bg1">
                    <a:lumMod val="65000"/>
                  </a:schemeClr>
                </a:solidFill>
              </a:rPr>
              <a:t>-Lyon en el contexto europeo: indicadores de innovación</a:t>
            </a:r>
          </a:p>
          <a:p>
            <a:pPr lvl="1" eaLnBrk="1" hangingPunct="1">
              <a:buFontTx/>
              <a:buAutoNum type="arabicPeriod"/>
            </a:pPr>
            <a:endParaRPr lang="es-ES" altLang="es-ES" sz="2800" b="1" dirty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ES" altLang="es-ES" sz="2800" b="1" dirty="0">
                <a:solidFill>
                  <a:schemeClr val="bg1">
                    <a:lumMod val="65000"/>
                  </a:schemeClr>
                </a:solidFill>
              </a:rPr>
              <a:t>Conclusiones </a:t>
            </a:r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DE7E51-A145-4E8F-8786-C3F360603DF4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5</a:t>
            </a:fld>
            <a:endParaRPr lang="es-ES" altLang="es-ES" sz="10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11267" name="Picture 8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02C744-F6BB-4383-A8CD-19D399FA2972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6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1986-2015: la Metrópolis Global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pic>
        <p:nvPicPr>
          <p:cNvPr id="11272" name="Picture 8" descr="Imagen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47529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7" descr="mapa engl"/>
          <p:cNvPicPr>
            <a:picLocks noChangeAspect="1" noChangeArrowheads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13100"/>
            <a:ext cx="44640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CuadroTexto"/>
          <p:cNvSpPr txBox="1">
            <a:spLocks noChangeArrowheads="1"/>
          </p:cNvSpPr>
          <p:nvPr/>
        </p:nvSpPr>
        <p:spPr bwMode="auto">
          <a:xfrm>
            <a:off x="428625" y="1143000"/>
            <a:ext cx="821531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3200" b="1" dirty="0" smtClean="0"/>
              <a:t>Nueva política económica local desde 1986:</a:t>
            </a:r>
          </a:p>
          <a:p>
            <a:pPr eaLnBrk="1" hangingPunct="1"/>
            <a:endParaRPr lang="es-ES" altLang="es-ES" sz="2800" dirty="0" smtClean="0"/>
          </a:p>
          <a:p>
            <a:pPr lvl="1" eaLnBrk="1" hangingPunct="1">
              <a:buFont typeface="Arial" charset="0"/>
              <a:buChar char="•"/>
            </a:pPr>
            <a:r>
              <a:rPr lang="es-ES" altLang="es-ES" sz="2800" dirty="0" smtClean="0"/>
              <a:t> 1986, nominación de Barcelona para los Juegos Olímpicos de 1992 </a:t>
            </a:r>
          </a:p>
          <a:p>
            <a:pPr lvl="1" eaLnBrk="1" hangingPunct="1">
              <a:buFont typeface="Arial" charset="0"/>
              <a:buChar char="•"/>
            </a:pPr>
            <a:endParaRPr lang="es-ES" altLang="es-ES" sz="2800" dirty="0" smtClean="0"/>
          </a:p>
          <a:p>
            <a:pPr lvl="1" eaLnBrk="1" hangingPunct="1">
              <a:buFont typeface="Arial" charset="0"/>
              <a:buChar char="•"/>
            </a:pPr>
            <a:r>
              <a:rPr lang="es-ES" altLang="es-ES" sz="2800" dirty="0" smtClean="0"/>
              <a:t> 1986, España entra en las Comunidades Europeas (Unión Europea)</a:t>
            </a:r>
          </a:p>
          <a:p>
            <a:pPr lvl="1" eaLnBrk="1" hangingPunct="1">
              <a:buFont typeface="Arial" charset="0"/>
              <a:buNone/>
            </a:pPr>
            <a:endParaRPr lang="es-ES" altLang="es-ES" sz="2800" dirty="0" smtClean="0"/>
          </a:p>
          <a:p>
            <a:pPr lvl="1" eaLnBrk="1" hangingPunct="1">
              <a:buFont typeface="Arial" charset="0"/>
              <a:buChar char="•"/>
            </a:pPr>
            <a:r>
              <a:rPr lang="es-ES" altLang="es-ES" sz="2800" dirty="0" smtClean="0"/>
              <a:t> Urbanismo de proyectos de pequeña escala orientado a objetivos de equidad (red de equipamientos sociales, transporte,…)</a:t>
            </a:r>
            <a:endParaRPr lang="es-ES" altLang="es-ES" sz="2800" i="1" dirty="0" smtClean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13316" name="Picture 8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7713E3-27CD-498F-B2F7-DD4E7491EB31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7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1986-2015: la Metrópolis Global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301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301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30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3018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6B4300-9B2E-4DCA-B916-FAE2084A34E7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8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pic>
        <p:nvPicPr>
          <p:cNvPr id="43020" name="Picture 8" descr="logo IERMB pàg i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5 CuadroTexto"/>
          <p:cNvSpPr txBox="1">
            <a:spLocks noChangeArrowheads="1"/>
          </p:cNvSpPr>
          <p:nvPr/>
        </p:nvSpPr>
        <p:spPr bwMode="auto">
          <a:xfrm>
            <a:off x="250825" y="908050"/>
            <a:ext cx="85010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>
                <a:cs typeface="Times New Roman" pitchFamily="18" charset="0"/>
              </a:rPr>
              <a:t>Evolución del empleo en Barcelona (provincia)</a:t>
            </a:r>
          </a:p>
          <a:p>
            <a:pPr eaLnBrk="1" hangingPunct="1"/>
            <a:r>
              <a:rPr lang="es-ES" altLang="es-ES" sz="2800" b="1" dirty="0" smtClean="0">
                <a:cs typeface="Times New Roman" pitchFamily="18" charset="0"/>
              </a:rPr>
              <a:t>1977-2014 y tendencia 2024 (miles de empleos)</a:t>
            </a:r>
            <a:endParaRPr lang="es-ES" altLang="es-ES" sz="2800" b="1" dirty="0"/>
          </a:p>
        </p:txBody>
      </p:sp>
      <p:grpSp>
        <p:nvGrpSpPr>
          <p:cNvPr id="20" name="6 Grupo"/>
          <p:cNvGrpSpPr/>
          <p:nvPr/>
        </p:nvGrpSpPr>
        <p:grpSpPr>
          <a:xfrm>
            <a:off x="827584" y="1862157"/>
            <a:ext cx="7416824" cy="4735195"/>
            <a:chOff x="0" y="0"/>
            <a:chExt cx="5353200" cy="5522400"/>
          </a:xfrm>
        </p:grpSpPr>
        <p:graphicFrame>
          <p:nvGraphicFramePr>
            <p:cNvPr id="21" name="3 Gráfico"/>
            <p:cNvGraphicFramePr/>
            <p:nvPr>
              <p:extLst>
                <p:ext uri="{D42A27DB-BD31-4B8C-83A1-F6EECF244321}">
                  <p14:modId xmlns:p14="http://schemas.microsoft.com/office/powerpoint/2010/main" val="3702076030"/>
                </p:ext>
              </p:extLst>
            </p:nvPr>
          </p:nvGraphicFramePr>
          <p:xfrm>
            <a:off x="0" y="0"/>
            <a:ext cx="5353200" cy="5522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2" name="1 CuadroTexto"/>
            <p:cNvSpPr txBox="1"/>
            <p:nvPr/>
          </p:nvSpPr>
          <p:spPr>
            <a:xfrm>
              <a:off x="3744457" y="4714875"/>
              <a:ext cx="1477442" cy="20955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Fuente: </a:t>
              </a:r>
              <a:r>
                <a:rPr kumimoji="0" lang="es-E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INE, IERMB </a:t>
              </a:r>
              <a:r>
                <a:rPr kumimoji="0" lang="es-E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elaboración  propia</a:t>
              </a:r>
              <a:endPara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1986-2015: la Metrópolis Global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sp>
        <p:nvSpPr>
          <p:cNvPr id="17" name="1 CuadroTexto"/>
          <p:cNvSpPr txBox="1"/>
          <p:nvPr/>
        </p:nvSpPr>
        <p:spPr>
          <a:xfrm>
            <a:off x="5076056" y="3333809"/>
            <a:ext cx="756062" cy="3176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/>
              <a:t>+1.047</a:t>
            </a:r>
            <a:endParaRPr lang="es-ES" sz="1200" dirty="0"/>
          </a:p>
        </p:txBody>
      </p:sp>
      <p:sp>
        <p:nvSpPr>
          <p:cNvPr id="18" name="1 CuadroTexto"/>
          <p:cNvSpPr txBox="1"/>
          <p:nvPr/>
        </p:nvSpPr>
        <p:spPr>
          <a:xfrm>
            <a:off x="6660967" y="3480040"/>
            <a:ext cx="756062" cy="3176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/>
              <a:t>+629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4995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25680" name="Picture 8" descr="logo IERMB pàg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65100"/>
            <a:ext cx="884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5683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95499C-7046-43D4-82AE-B924A57C4E35}" type="slidenum">
              <a:rPr lang="es-ES" altLang="es-ES" sz="1000">
                <a:solidFill>
                  <a:srgbClr val="333333"/>
                </a:solidFill>
              </a:rPr>
              <a:pPr eaLnBrk="1" hangingPunct="1"/>
              <a:t>9</a:t>
            </a:fld>
            <a:endParaRPr lang="es-ES" altLang="es-ES" sz="1000">
              <a:solidFill>
                <a:srgbClr val="333333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4112" y="247948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1986-2015: la Metrópolis Global</a:t>
            </a:r>
            <a:endParaRPr lang="es-E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sp>
        <p:nvSpPr>
          <p:cNvPr id="11" name="5 CuadroTexto"/>
          <p:cNvSpPr txBox="1">
            <a:spLocks noChangeArrowheads="1"/>
          </p:cNvSpPr>
          <p:nvPr/>
        </p:nvSpPr>
        <p:spPr bwMode="auto">
          <a:xfrm>
            <a:off x="107504" y="620688"/>
            <a:ext cx="8501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 smtClean="0"/>
              <a:t>Formación de la Metrópolis Global 1991 – 2011</a:t>
            </a:r>
            <a:endParaRPr lang="es-ES" altLang="es-ES" sz="2800" b="1" dirty="0"/>
          </a:p>
        </p:txBody>
      </p:sp>
      <p:graphicFrame>
        <p:nvGraphicFramePr>
          <p:cNvPr id="1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570676"/>
              </p:ext>
            </p:extLst>
          </p:nvPr>
        </p:nvGraphicFramePr>
        <p:xfrm>
          <a:off x="1744662" y="2028329"/>
          <a:ext cx="5734050" cy="428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1547664" y="1412776"/>
            <a:ext cx="652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/>
              <a:t>PIB per cápita de Barcelona, Cataluña, España, la UE-15 y la UE-28, euros PPS, 2000-2013</a:t>
            </a:r>
          </a:p>
        </p:txBody>
      </p:sp>
      <p:sp>
        <p:nvSpPr>
          <p:cNvPr id="18" name="12 CuadroTexto"/>
          <p:cNvSpPr txBox="1">
            <a:spLocks noChangeArrowheads="1"/>
          </p:cNvSpPr>
          <p:nvPr/>
        </p:nvSpPr>
        <p:spPr bwMode="auto">
          <a:xfrm>
            <a:off x="2447628" y="6262821"/>
            <a:ext cx="4968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S" altLang="es-ES" sz="800" dirty="0" smtClean="0">
                <a:solidFill>
                  <a:srgbClr val="000000"/>
                </a:solidFill>
              </a:rPr>
              <a:t>*</a:t>
            </a:r>
            <a:r>
              <a:rPr lang="es-ES" altLang="es-ES" sz="800" dirty="0">
                <a:solidFill>
                  <a:srgbClr val="000000"/>
                </a:solidFill>
              </a:rPr>
              <a:t>De 2000 a 2009 datos estimados a partir del PIB calculado según SEC-95</a:t>
            </a:r>
            <a:endParaRPr lang="ca-ES" altLang="es-ES" sz="800" dirty="0" smtClean="0">
              <a:solidFill>
                <a:srgbClr val="000000"/>
              </a:solidFill>
            </a:endParaRPr>
          </a:p>
          <a:p>
            <a:pPr algn="r" eaLnBrk="1" hangingPunct="1"/>
            <a:r>
              <a:rPr lang="ca-ES" altLang="es-ES" sz="800" dirty="0" smtClean="0">
                <a:solidFill>
                  <a:srgbClr val="000000"/>
                </a:solidFill>
              </a:rPr>
              <a:t>Fuente: </a:t>
            </a:r>
            <a:r>
              <a:rPr lang="ca-ES" altLang="es-ES" sz="800" dirty="0">
                <a:solidFill>
                  <a:srgbClr val="000000"/>
                </a:solidFill>
              </a:rPr>
              <a:t>IERMB a partir de </a:t>
            </a:r>
            <a:r>
              <a:rPr lang="ca-ES" altLang="es-ES" sz="800" dirty="0" smtClean="0">
                <a:solidFill>
                  <a:srgbClr val="000000"/>
                </a:solidFill>
              </a:rPr>
              <a:t>Eurostat</a:t>
            </a:r>
            <a:endParaRPr lang="ca-ES" altLang="es-E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2520</Words>
  <Application>Microsoft Office PowerPoint</Application>
  <PresentationFormat>Presentació en pantalla (4:3)</PresentationFormat>
  <Paragraphs>421</Paragraphs>
  <Slides>42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Títols de les diapositives</vt:lpstr>
      </vt:variant>
      <vt:variant>
        <vt:i4>42</vt:i4>
      </vt:variant>
    </vt:vector>
  </HeadingPairs>
  <TitlesOfParts>
    <vt:vector size="44" baseType="lpstr">
      <vt:lpstr>Diseño predeterminado</vt:lpstr>
      <vt:lpstr>1_Diseño predeterminado</vt:lpstr>
      <vt:lpstr>  I Conferencia Iberoamericana de Ciudades del Conocimiento, Innovadoras y Emprendedoras     Una estrategia de Ciudad del Conocimiento:  La transformación de Barcelona desde los Juegos Olímpicos de 1992   Tuzo Forum, Pachuca, México, 20-21 de Octubre de 2015   Joan Trullén Director del IERMB Profesor de Economía Regional y Urbana   Institut d’Estudis Regionals i Metropolitans de Barcelona  -  Universitat Autònoma de Barcelona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transformation of Barcelona since the Olympic Games. Knowledge-City Strategy and the 22@ district.</dc:title>
  <dc:creator>Vittorio Galletto</dc:creator>
  <cp:lastModifiedBy>user</cp:lastModifiedBy>
  <cp:revision>263</cp:revision>
  <dcterms:created xsi:type="dcterms:W3CDTF">2008-10-22T15:50:02Z</dcterms:created>
  <dcterms:modified xsi:type="dcterms:W3CDTF">2015-10-18T21:12:23Z</dcterms:modified>
</cp:coreProperties>
</file>