
<file path=[Content_Types].xml><?xml version="1.0" encoding="utf-8"?>
<Types xmlns="http://schemas.openxmlformats.org/package/2006/content-types">
  <Default Extension="png" ContentType="image/png"/>
  <Default Extension="bin" ContentType="application/vnd.openxmlformats-officedocument.oleObject"/>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64" r:id="rId4"/>
    <p:sldId id="262" r:id="rId5"/>
    <p:sldId id="261" r:id="rId6"/>
    <p:sldId id="258" r:id="rId7"/>
    <p:sldId id="260" r:id="rId8"/>
    <p:sldId id="265" r:id="rId9"/>
    <p:sldId id="282" r:id="rId10"/>
    <p:sldId id="280" r:id="rId11"/>
    <p:sldId id="281" r:id="rId12"/>
    <p:sldId id="266" r:id="rId13"/>
    <p:sldId id="268" r:id="rId14"/>
    <p:sldId id="269" r:id="rId15"/>
    <p:sldId id="270" r:id="rId16"/>
    <p:sldId id="271" r:id="rId17"/>
    <p:sldId id="272" r:id="rId18"/>
    <p:sldId id="285" r:id="rId19"/>
    <p:sldId id="283" r:id="rId20"/>
    <p:sldId id="284" r:id="rId21"/>
    <p:sldId id="273" r:id="rId22"/>
    <p:sldId id="274" r:id="rId23"/>
    <p:sldId id="275" r:id="rId24"/>
    <p:sldId id="263" r:id="rId25"/>
    <p:sldId id="279" r:id="rId26"/>
    <p:sldId id="277" r:id="rId27"/>
    <p:sldId id="278" r:id="rId28"/>
    <p:sldId id="276" r:id="rId29"/>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18" d="100"/>
          <a:sy n="118" d="100"/>
        </p:scale>
        <p:origin x="-1434" y="-2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3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ebastiansarasaurdiola:Dropbox:BBDD%20CARITAS:Descripci&#243;%20variables%20BBDD%20Carita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ebastiansarasaurdiola:Documents:Recerca:Caritas:Problemes%20municipis.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sebastiansarasaurdiola:Documents:Recerca:Caritas:Problemes%20municipis.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sebastiansarasaurdiola:Dropbox:BBDD%20CARITAS:Descripci&#243;%20variables%20BBDD%20Carita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sebastiansarasaurdiola:Documents:Recerca:Caritas:Problemes%20municipi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Procedència de la primera atenció</a:t>
            </a:r>
          </a:p>
          <a:p>
            <a:pPr>
              <a:defRPr/>
            </a:pPr>
            <a:r>
              <a:rPr lang="es-ES" sz="1200"/>
              <a:t>Percentatges</a:t>
            </a:r>
          </a:p>
        </c:rich>
      </c:tx>
      <c:layout/>
      <c:overlay val="0"/>
    </c:title>
    <c:autoTitleDeleted val="0"/>
    <c:plotArea>
      <c:layout/>
      <c:barChart>
        <c:barDir val="col"/>
        <c:grouping val="stacked"/>
        <c:varyColors val="0"/>
        <c:ser>
          <c:idx val="1"/>
          <c:order val="0"/>
          <c:invertIfNegative val="0"/>
          <c:cat>
            <c:strRef>
              <c:f>Freqüències!$B$176:$B$185</c:f>
              <c:strCache>
                <c:ptCount val="10"/>
                <c:pt idx="0">
                  <c:v>Salut</c:v>
                </c:pt>
                <c:pt idx="1">
                  <c:v>Educació</c:v>
                </c:pt>
                <c:pt idx="2">
                  <c:v>Serveis Socials especialitzats</c:v>
                </c:pt>
                <c:pt idx="3">
                  <c:v>Entitat privada</c:v>
                </c:pt>
                <c:pt idx="4">
                  <c:v>Familiars</c:v>
                </c:pt>
                <c:pt idx="5">
                  <c:v>Altres Càritas</c:v>
                </c:pt>
                <c:pt idx="6">
                  <c:v>Veïns/amics</c:v>
                </c:pt>
                <c:pt idx="7">
                  <c:v> </c:v>
                </c:pt>
                <c:pt idx="8">
                  <c:v>Serveis Socials bàsics</c:v>
                </c:pt>
                <c:pt idx="9">
                  <c:v>Iniciativa pròpia</c:v>
                </c:pt>
              </c:strCache>
            </c:strRef>
          </c:cat>
          <c:val>
            <c:numRef>
              <c:f>Freqüències!$D$176:$D$185</c:f>
              <c:numCache>
                <c:formatCode>General</c:formatCode>
                <c:ptCount val="10"/>
                <c:pt idx="0">
                  <c:v>0.50170176453856197</c:v>
                </c:pt>
                <c:pt idx="1">
                  <c:v>0.56643747609192496</c:v>
                </c:pt>
                <c:pt idx="2">
                  <c:v>0.82783243259148798</c:v>
                </c:pt>
                <c:pt idx="3">
                  <c:v>1.022039567251577</c:v>
                </c:pt>
                <c:pt idx="4">
                  <c:v>1.2324306298000061</c:v>
                </c:pt>
                <c:pt idx="5">
                  <c:v>2.8674977685796401</c:v>
                </c:pt>
                <c:pt idx="6">
                  <c:v>6.3597932380606741</c:v>
                </c:pt>
                <c:pt idx="7">
                  <c:v>18.293233156454441</c:v>
                </c:pt>
                <c:pt idx="8">
                  <c:v>26.755956175884972</c:v>
                </c:pt>
                <c:pt idx="9">
                  <c:v>41.573077790746723</c:v>
                </c:pt>
              </c:numCache>
            </c:numRef>
          </c:val>
        </c:ser>
        <c:dLbls>
          <c:showLegendKey val="0"/>
          <c:showVal val="0"/>
          <c:showCatName val="0"/>
          <c:showSerName val="0"/>
          <c:showPercent val="0"/>
          <c:showBubbleSize val="0"/>
        </c:dLbls>
        <c:gapWidth val="75"/>
        <c:overlap val="100"/>
        <c:axId val="36089344"/>
        <c:axId val="45783808"/>
      </c:barChart>
      <c:catAx>
        <c:axId val="36089344"/>
        <c:scaling>
          <c:orientation val="minMax"/>
        </c:scaling>
        <c:delete val="0"/>
        <c:axPos val="b"/>
        <c:majorTickMark val="none"/>
        <c:minorTickMark val="none"/>
        <c:tickLblPos val="nextTo"/>
        <c:crossAx val="45783808"/>
        <c:crosses val="autoZero"/>
        <c:auto val="1"/>
        <c:lblAlgn val="ctr"/>
        <c:lblOffset val="100"/>
        <c:noMultiLvlLbl val="0"/>
      </c:catAx>
      <c:valAx>
        <c:axId val="45783808"/>
        <c:scaling>
          <c:orientation val="minMax"/>
        </c:scaling>
        <c:delete val="0"/>
        <c:axPos val="l"/>
        <c:majorGridlines/>
        <c:numFmt formatCode="General" sourceLinked="1"/>
        <c:majorTickMark val="none"/>
        <c:minorTickMark val="none"/>
        <c:tickLblPos val="nextTo"/>
        <c:spPr>
          <a:ln w="9525">
            <a:noFill/>
          </a:ln>
        </c:spPr>
        <c:crossAx val="3608934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sz="1600"/>
              <a:t>Percentatge</a:t>
            </a:r>
            <a:r>
              <a:rPr lang="es-ES" sz="1600" baseline="0"/>
              <a:t> de crònics</a:t>
            </a:r>
            <a:endParaRPr lang="es-ES" sz="1600"/>
          </a:p>
        </c:rich>
      </c:tx>
      <c:layout/>
      <c:overlay val="0"/>
    </c:title>
    <c:autoTitleDeleted val="0"/>
    <c:plotArea>
      <c:layout/>
      <c:lineChart>
        <c:grouping val="standard"/>
        <c:varyColors val="0"/>
        <c:ser>
          <c:idx val="0"/>
          <c:order val="0"/>
          <c:marker>
            <c:symbol val="none"/>
          </c:marker>
          <c:cat>
            <c:numRef>
              <c:f>Cronicitat!$B$2:$J$2</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Cronicitat!$B$6:$J$6</c:f>
              <c:numCache>
                <c:formatCode>General</c:formatCode>
                <c:ptCount val="9"/>
                <c:pt idx="0">
                  <c:v>53.69</c:v>
                </c:pt>
                <c:pt idx="1">
                  <c:v>46.82</c:v>
                </c:pt>
                <c:pt idx="2">
                  <c:v>47.74</c:v>
                </c:pt>
                <c:pt idx="3">
                  <c:v>44.92</c:v>
                </c:pt>
                <c:pt idx="4">
                  <c:v>58.72</c:v>
                </c:pt>
                <c:pt idx="5">
                  <c:v>65.25</c:v>
                </c:pt>
                <c:pt idx="6">
                  <c:v>68.31</c:v>
                </c:pt>
                <c:pt idx="7">
                  <c:v>68.56</c:v>
                </c:pt>
                <c:pt idx="8">
                  <c:v>73.819999999999993</c:v>
                </c:pt>
              </c:numCache>
            </c:numRef>
          </c:val>
          <c:smooth val="0"/>
        </c:ser>
        <c:dLbls>
          <c:showLegendKey val="0"/>
          <c:showVal val="0"/>
          <c:showCatName val="0"/>
          <c:showSerName val="0"/>
          <c:showPercent val="0"/>
          <c:showBubbleSize val="0"/>
        </c:dLbls>
        <c:marker val="1"/>
        <c:smooth val="0"/>
        <c:axId val="44631040"/>
        <c:axId val="32277632"/>
      </c:lineChart>
      <c:catAx>
        <c:axId val="44631040"/>
        <c:scaling>
          <c:orientation val="minMax"/>
        </c:scaling>
        <c:delete val="0"/>
        <c:axPos val="b"/>
        <c:numFmt formatCode="General" sourceLinked="1"/>
        <c:majorTickMark val="none"/>
        <c:minorTickMark val="none"/>
        <c:tickLblPos val="nextTo"/>
        <c:txPr>
          <a:bodyPr/>
          <a:lstStyle/>
          <a:p>
            <a:pPr>
              <a:defRPr sz="1400"/>
            </a:pPr>
            <a:endParaRPr lang="es-ES"/>
          </a:p>
        </c:txPr>
        <c:crossAx val="32277632"/>
        <c:crosses val="autoZero"/>
        <c:auto val="1"/>
        <c:lblAlgn val="ctr"/>
        <c:lblOffset val="100"/>
        <c:noMultiLvlLbl val="0"/>
      </c:catAx>
      <c:valAx>
        <c:axId val="32277632"/>
        <c:scaling>
          <c:orientation val="minMax"/>
        </c:scaling>
        <c:delete val="0"/>
        <c:axPos val="l"/>
        <c:majorGridlines/>
        <c:numFmt formatCode="General" sourceLinked="1"/>
        <c:majorTickMark val="none"/>
        <c:minorTickMark val="none"/>
        <c:tickLblPos val="nextTo"/>
        <c:crossAx val="44631040"/>
        <c:crosses val="autoZero"/>
        <c:crossBetween val="between"/>
      </c:valAx>
    </c:plotArea>
    <c:plotVisOnly val="1"/>
    <c:dispBlanksAs val="gap"/>
    <c:showDLblsOverMax val="0"/>
  </c:chart>
  <c:spPr>
    <a:solidFill>
      <a:schemeClr val="bg2"/>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25" b="1" i="0" u="none" strike="noStrike" baseline="0">
                <a:solidFill>
                  <a:srgbClr val="000000"/>
                </a:solidFill>
                <a:latin typeface="Arial"/>
                <a:ea typeface="Arial"/>
                <a:cs typeface="Arial"/>
              </a:defRPr>
            </a:pPr>
            <a:r>
              <a:rPr lang="es-ES"/>
              <a:t>Composició de les persones ateses per nacionalitat</a:t>
            </a:r>
          </a:p>
        </c:rich>
      </c:tx>
      <c:layout>
        <c:manualLayout>
          <c:xMode val="edge"/>
          <c:yMode val="edge"/>
          <c:x val="0.207089699142085"/>
          <c:y val="3.8461538461538498E-2"/>
        </c:manualLayout>
      </c:layout>
      <c:overlay val="0"/>
      <c:spPr>
        <a:noFill/>
        <a:ln w="25400">
          <a:noFill/>
        </a:ln>
      </c:spPr>
    </c:title>
    <c:autoTitleDeleted val="0"/>
    <c:plotArea>
      <c:layout>
        <c:manualLayout>
          <c:layoutTarget val="inner"/>
          <c:xMode val="edge"/>
          <c:yMode val="edge"/>
          <c:x val="0.10261201040604601"/>
          <c:y val="0.211538958127437"/>
          <c:w val="0.72014974575879398"/>
          <c:h val="0.56730902406903605"/>
        </c:manualLayout>
      </c:layout>
      <c:barChart>
        <c:barDir val="col"/>
        <c:grouping val="percentStacked"/>
        <c:varyColors val="0"/>
        <c:ser>
          <c:idx val="1"/>
          <c:order val="0"/>
          <c:tx>
            <c:strRef>
              <c:f>Nacionalitat!$A$11</c:f>
              <c:strCache>
                <c:ptCount val="1"/>
                <c:pt idx="0">
                  <c:v>España</c:v>
                </c:pt>
              </c:strCache>
            </c:strRef>
          </c:tx>
          <c:spPr>
            <a:solidFill>
              <a:srgbClr val="993366"/>
            </a:solidFill>
            <a:ln w="12700">
              <a:solidFill>
                <a:srgbClr val="000000"/>
              </a:solidFill>
              <a:prstDash val="solid"/>
            </a:ln>
          </c:spPr>
          <c:invertIfNegative val="0"/>
          <c:cat>
            <c:numRef>
              <c:f>Nacionalitat!$B$10:$K$10</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Nacionalitat!$B$11:$K$11</c:f>
              <c:numCache>
                <c:formatCode>General</c:formatCode>
                <c:ptCount val="10"/>
                <c:pt idx="0">
                  <c:v>24.09</c:v>
                </c:pt>
                <c:pt idx="1">
                  <c:v>22.34</c:v>
                </c:pt>
                <c:pt idx="2">
                  <c:v>21.02</c:v>
                </c:pt>
                <c:pt idx="3">
                  <c:v>28.29</c:v>
                </c:pt>
                <c:pt idx="4">
                  <c:v>27.69</c:v>
                </c:pt>
                <c:pt idx="5">
                  <c:v>33.840000000000003</c:v>
                </c:pt>
                <c:pt idx="6">
                  <c:v>33.54</c:v>
                </c:pt>
                <c:pt idx="7">
                  <c:v>36.89</c:v>
                </c:pt>
                <c:pt idx="8">
                  <c:v>44.22</c:v>
                </c:pt>
                <c:pt idx="9">
                  <c:v>43.19</c:v>
                </c:pt>
              </c:numCache>
            </c:numRef>
          </c:val>
        </c:ser>
        <c:ser>
          <c:idx val="2"/>
          <c:order val="1"/>
          <c:tx>
            <c:strRef>
              <c:f>Nacionalitat!$A$12</c:f>
              <c:strCache>
                <c:ptCount val="1"/>
                <c:pt idx="0">
                  <c:v>Comunitari</c:v>
                </c:pt>
              </c:strCache>
            </c:strRef>
          </c:tx>
          <c:spPr>
            <a:solidFill>
              <a:srgbClr val="FFFFCC"/>
            </a:solidFill>
            <a:ln w="12700">
              <a:solidFill>
                <a:srgbClr val="000000"/>
              </a:solidFill>
              <a:prstDash val="solid"/>
            </a:ln>
          </c:spPr>
          <c:invertIfNegative val="0"/>
          <c:cat>
            <c:numRef>
              <c:f>Nacionalitat!$B$10:$K$10</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Nacionalitat!$B$12:$K$12</c:f>
              <c:numCache>
                <c:formatCode>General</c:formatCode>
                <c:ptCount val="10"/>
                <c:pt idx="0">
                  <c:v>2.89</c:v>
                </c:pt>
                <c:pt idx="1">
                  <c:v>3</c:v>
                </c:pt>
                <c:pt idx="2">
                  <c:v>3</c:v>
                </c:pt>
                <c:pt idx="3">
                  <c:v>2.13</c:v>
                </c:pt>
                <c:pt idx="4">
                  <c:v>2.7</c:v>
                </c:pt>
                <c:pt idx="5">
                  <c:v>2.66</c:v>
                </c:pt>
                <c:pt idx="6">
                  <c:v>3</c:v>
                </c:pt>
                <c:pt idx="7">
                  <c:v>2.67</c:v>
                </c:pt>
                <c:pt idx="8">
                  <c:v>2.3199999999999998</c:v>
                </c:pt>
                <c:pt idx="9">
                  <c:v>1.93</c:v>
                </c:pt>
              </c:numCache>
            </c:numRef>
          </c:val>
        </c:ser>
        <c:ser>
          <c:idx val="3"/>
          <c:order val="2"/>
          <c:tx>
            <c:strRef>
              <c:f>Nacionalitat!$A$13</c:f>
              <c:strCache>
                <c:ptCount val="1"/>
                <c:pt idx="0">
                  <c:v>Extracomunitari</c:v>
                </c:pt>
              </c:strCache>
            </c:strRef>
          </c:tx>
          <c:spPr>
            <a:solidFill>
              <a:srgbClr val="CCFFFF"/>
            </a:solidFill>
            <a:ln w="12700">
              <a:solidFill>
                <a:srgbClr val="000000"/>
              </a:solidFill>
              <a:prstDash val="solid"/>
            </a:ln>
          </c:spPr>
          <c:invertIfNegative val="0"/>
          <c:cat>
            <c:numRef>
              <c:f>Nacionalitat!$B$10:$K$10</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Nacionalitat!$B$13:$K$13</c:f>
              <c:numCache>
                <c:formatCode>General</c:formatCode>
                <c:ptCount val="10"/>
                <c:pt idx="0">
                  <c:v>73.02</c:v>
                </c:pt>
                <c:pt idx="1">
                  <c:v>74.66</c:v>
                </c:pt>
                <c:pt idx="2">
                  <c:v>75.98</c:v>
                </c:pt>
                <c:pt idx="3">
                  <c:v>69.58</c:v>
                </c:pt>
                <c:pt idx="4">
                  <c:v>69.61</c:v>
                </c:pt>
                <c:pt idx="5">
                  <c:v>63.5</c:v>
                </c:pt>
                <c:pt idx="6">
                  <c:v>63.46</c:v>
                </c:pt>
                <c:pt idx="7">
                  <c:v>60.44</c:v>
                </c:pt>
                <c:pt idx="8">
                  <c:v>53.46</c:v>
                </c:pt>
                <c:pt idx="9">
                  <c:v>54.87</c:v>
                </c:pt>
              </c:numCache>
            </c:numRef>
          </c:val>
        </c:ser>
        <c:dLbls>
          <c:showLegendKey val="0"/>
          <c:showVal val="0"/>
          <c:showCatName val="0"/>
          <c:showSerName val="0"/>
          <c:showPercent val="0"/>
          <c:showBubbleSize val="0"/>
        </c:dLbls>
        <c:gapWidth val="150"/>
        <c:overlap val="100"/>
        <c:axId val="44676096"/>
        <c:axId val="32279936"/>
      </c:barChart>
      <c:catAx>
        <c:axId val="44676096"/>
        <c:scaling>
          <c:orientation val="minMax"/>
        </c:scaling>
        <c:delete val="0"/>
        <c:axPos val="b"/>
        <c:title>
          <c:tx>
            <c:rich>
              <a:bodyPr/>
              <a:lstStyle/>
              <a:p>
                <a:pPr>
                  <a:defRPr sz="925" b="1" i="0" u="none" strike="noStrike" baseline="0">
                    <a:solidFill>
                      <a:srgbClr val="000000"/>
                    </a:solidFill>
                    <a:latin typeface="Arial"/>
                    <a:ea typeface="Arial"/>
                    <a:cs typeface="Arial"/>
                  </a:defRPr>
                </a:pPr>
                <a:r>
                  <a:rPr lang="es-ES"/>
                  <a:t>Any</a:t>
                </a:r>
                <a:r>
                  <a:rPr lang="es-ES" baseline="0"/>
                  <a:t> </a:t>
                </a:r>
                <a:r>
                  <a:rPr lang="es-ES"/>
                  <a:t>de la última activació</a:t>
                </a:r>
              </a:p>
            </c:rich>
          </c:tx>
          <c:layout>
            <c:manualLayout>
              <c:xMode val="edge"/>
              <c:yMode val="edge"/>
              <c:x val="0.34701521917969202"/>
              <c:y val="0.8701942004845549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925" b="0" i="0" u="none" strike="noStrike" baseline="0">
                <a:solidFill>
                  <a:srgbClr val="000000"/>
                </a:solidFill>
                <a:latin typeface="Arial"/>
                <a:ea typeface="Arial"/>
                <a:cs typeface="Arial"/>
              </a:defRPr>
            </a:pPr>
            <a:endParaRPr lang="es-ES"/>
          </a:p>
        </c:txPr>
        <c:crossAx val="32279936"/>
        <c:crosses val="autoZero"/>
        <c:auto val="1"/>
        <c:lblAlgn val="ctr"/>
        <c:lblOffset val="100"/>
        <c:tickLblSkip val="1"/>
        <c:tickMarkSkip val="1"/>
        <c:noMultiLvlLbl val="0"/>
      </c:catAx>
      <c:valAx>
        <c:axId val="32279936"/>
        <c:scaling>
          <c:orientation val="minMax"/>
        </c:scaling>
        <c:delete val="0"/>
        <c:axPos val="l"/>
        <c:majorGridlines>
          <c:spPr>
            <a:ln w="3175">
              <a:solidFill>
                <a:srgbClr val="C0C0C0"/>
              </a:solidFill>
              <a:prstDash val="solid"/>
            </a:ln>
          </c:spPr>
        </c:majorGridlines>
        <c:numFmt formatCode="0%" sourceLinked="1"/>
        <c:majorTickMark val="out"/>
        <c:minorTickMark val="none"/>
        <c:tickLblPos val="nextTo"/>
        <c:spPr>
          <a:ln w="3175">
            <a:solidFill>
              <a:srgbClr val="000000"/>
            </a:solidFill>
            <a:prstDash val="solid"/>
          </a:ln>
        </c:spPr>
        <c:txPr>
          <a:bodyPr rot="0" vert="horz"/>
          <a:lstStyle/>
          <a:p>
            <a:pPr>
              <a:defRPr sz="925" b="0" i="0" u="none" strike="noStrike" baseline="0">
                <a:solidFill>
                  <a:srgbClr val="000000"/>
                </a:solidFill>
                <a:latin typeface="Arial"/>
                <a:ea typeface="Arial"/>
                <a:cs typeface="Arial"/>
              </a:defRPr>
            </a:pPr>
            <a:endParaRPr lang="es-ES"/>
          </a:p>
        </c:txPr>
        <c:crossAx val="44676096"/>
        <c:crosses val="autoZero"/>
        <c:crossBetween val="between"/>
      </c:valAx>
      <c:spPr>
        <a:solidFill>
          <a:srgbClr val="FFFFFF"/>
        </a:solidFill>
        <a:ln w="12700">
          <a:solidFill>
            <a:srgbClr val="808080"/>
          </a:solidFill>
          <a:prstDash val="solid"/>
        </a:ln>
      </c:spPr>
    </c:plotArea>
    <c:legend>
      <c:legendPos val="r"/>
      <c:layout>
        <c:manualLayout>
          <c:xMode val="edge"/>
          <c:yMode val="edge"/>
          <c:x val="0.83768715477729505"/>
          <c:y val="0.40865498182919402"/>
          <c:w val="0.149253878246562"/>
          <c:h val="0.17788499394306501"/>
        </c:manualLayout>
      </c:layout>
      <c:overlay val="0"/>
      <c:spPr>
        <a:solidFill>
          <a:srgbClr val="FFFFFF"/>
        </a:solidFill>
        <a:ln w="3175">
          <a:solidFill>
            <a:srgbClr val="000000"/>
          </a:solidFill>
          <a:prstDash val="solid"/>
        </a:ln>
      </c:spPr>
      <c:txPr>
        <a:bodyPr/>
        <a:lstStyle/>
        <a:p>
          <a:pPr>
            <a:defRPr sz="850" b="0" i="0" u="none" strike="noStrike" baseline="0">
              <a:solidFill>
                <a:srgbClr val="000000"/>
              </a:solidFill>
              <a:latin typeface="Arial"/>
              <a:ea typeface="Arial"/>
              <a:cs typeface="Arial"/>
            </a:defRPr>
          </a:pPr>
          <a:endParaRPr lang="es-ES"/>
        </a:p>
      </c:txPr>
    </c:legend>
    <c:plotVisOnly val="1"/>
    <c:dispBlanksAs val="gap"/>
    <c:showDLblsOverMax val="0"/>
  </c:chart>
  <c:spPr>
    <a:solidFill>
      <a:srgbClr val="CCFFCC"/>
    </a:solidFill>
    <a:ln w="3175">
      <a:solidFill>
        <a:srgbClr val="000000"/>
      </a:solidFill>
      <a:prstDash val="solid"/>
    </a:ln>
  </c:spPr>
  <c:txPr>
    <a:bodyPr/>
    <a:lstStyle/>
    <a:p>
      <a:pPr>
        <a:defRPr sz="925" b="0" i="0" u="none" strike="noStrike" baseline="0">
          <a:solidFill>
            <a:srgbClr val="000000"/>
          </a:solidFill>
          <a:latin typeface="Arial"/>
          <a:ea typeface="Arial"/>
          <a:cs typeface="Arial"/>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sz="1400"/>
              <a:t>Tipologia de problemes diagnosticats</a:t>
            </a:r>
          </a:p>
          <a:p>
            <a:pPr>
              <a:defRPr/>
            </a:pPr>
            <a:r>
              <a:rPr lang="es-ES" sz="1400"/>
              <a:t>Caritas</a:t>
            </a:r>
            <a:r>
              <a:rPr lang="es-ES" sz="1400" baseline="0"/>
              <a:t> 2005-2014</a:t>
            </a:r>
          </a:p>
          <a:p>
            <a:pPr>
              <a:defRPr/>
            </a:pPr>
            <a:r>
              <a:rPr lang="es-ES" sz="1400" baseline="0"/>
              <a:t>Percentatges</a:t>
            </a:r>
            <a:endParaRPr lang="es-ES" sz="1400"/>
          </a:p>
        </c:rich>
      </c:tx>
      <c:layout/>
      <c:overlay val="0"/>
    </c:title>
    <c:autoTitleDeleted val="0"/>
    <c:plotArea>
      <c:layout/>
      <c:barChart>
        <c:barDir val="col"/>
        <c:grouping val="stacked"/>
        <c:varyColors val="0"/>
        <c:ser>
          <c:idx val="1"/>
          <c:order val="0"/>
          <c:invertIfNegative val="0"/>
          <c:cat>
            <c:strRef>
              <c:f>Freqüències_II!$B$6:$B$14</c:f>
              <c:strCache>
                <c:ptCount val="9"/>
                <c:pt idx="0">
                  <c:v>Vellesa</c:v>
                </c:pt>
                <c:pt idx="1">
                  <c:v>Relacionals / Entorn</c:v>
                </c:pt>
                <c:pt idx="2">
                  <c:v>Habitatge</c:v>
                </c:pt>
                <c:pt idx="3">
                  <c:v>Infància i família</c:v>
                </c:pt>
                <c:pt idx="4">
                  <c:v>Migració</c:v>
                </c:pt>
                <c:pt idx="5">
                  <c:v>Salut</c:v>
                </c:pt>
                <c:pt idx="6">
                  <c:v>Altres</c:v>
                </c:pt>
                <c:pt idx="7">
                  <c:v>Treball / Formació</c:v>
                </c:pt>
                <c:pt idx="8">
                  <c:v>Econòmics</c:v>
                </c:pt>
              </c:strCache>
            </c:strRef>
          </c:cat>
          <c:val>
            <c:numRef>
              <c:f>Freqüències_II!$D$6:$D$14</c:f>
              <c:numCache>
                <c:formatCode>General</c:formatCode>
                <c:ptCount val="9"/>
                <c:pt idx="0">
                  <c:v>0.44909515314499698</c:v>
                </c:pt>
                <c:pt idx="1">
                  <c:v>3.1205900364778869</c:v>
                </c:pt>
                <c:pt idx="2">
                  <c:v>3.9730720416078671</c:v>
                </c:pt>
                <c:pt idx="3">
                  <c:v>5.055426862280445</c:v>
                </c:pt>
                <c:pt idx="4">
                  <c:v>6.1382254528671973</c:v>
                </c:pt>
                <c:pt idx="5">
                  <c:v>6.8739959705691787</c:v>
                </c:pt>
                <c:pt idx="6">
                  <c:v>8.4156526524127777</c:v>
                </c:pt>
                <c:pt idx="7">
                  <c:v>27.289630872185391</c:v>
                </c:pt>
                <c:pt idx="8">
                  <c:v>38.684310958454262</c:v>
                </c:pt>
              </c:numCache>
            </c:numRef>
          </c:val>
        </c:ser>
        <c:dLbls>
          <c:showLegendKey val="0"/>
          <c:showVal val="0"/>
          <c:showCatName val="0"/>
          <c:showSerName val="0"/>
          <c:showPercent val="0"/>
          <c:showBubbleSize val="0"/>
        </c:dLbls>
        <c:gapWidth val="75"/>
        <c:overlap val="100"/>
        <c:axId val="44677120"/>
        <c:axId val="32282816"/>
      </c:barChart>
      <c:catAx>
        <c:axId val="44677120"/>
        <c:scaling>
          <c:orientation val="minMax"/>
        </c:scaling>
        <c:delete val="0"/>
        <c:axPos val="b"/>
        <c:majorTickMark val="none"/>
        <c:minorTickMark val="none"/>
        <c:tickLblPos val="nextTo"/>
        <c:crossAx val="32282816"/>
        <c:crosses val="autoZero"/>
        <c:auto val="1"/>
        <c:lblAlgn val="ctr"/>
        <c:lblOffset val="100"/>
        <c:noMultiLvlLbl val="0"/>
      </c:catAx>
      <c:valAx>
        <c:axId val="32282816"/>
        <c:scaling>
          <c:orientation val="minMax"/>
        </c:scaling>
        <c:delete val="0"/>
        <c:axPos val="l"/>
        <c:majorGridlines/>
        <c:numFmt formatCode="General" sourceLinked="1"/>
        <c:majorTickMark val="none"/>
        <c:minorTickMark val="none"/>
        <c:tickLblPos val="nextTo"/>
        <c:spPr>
          <a:ln w="9525">
            <a:noFill/>
          </a:ln>
        </c:spPr>
        <c:crossAx val="4467712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25" b="1" i="0" u="none" strike="noStrike" baseline="0">
                <a:solidFill>
                  <a:srgbClr val="000000"/>
                </a:solidFill>
                <a:latin typeface="Arial"/>
                <a:ea typeface="Arial"/>
                <a:cs typeface="Arial"/>
              </a:defRPr>
            </a:pPr>
            <a:r>
              <a:rPr lang="es-ES"/>
              <a:t>Problemes per any</a:t>
            </a:r>
          </a:p>
        </c:rich>
      </c:tx>
      <c:layout>
        <c:manualLayout>
          <c:xMode val="edge"/>
          <c:yMode val="edge"/>
          <c:x val="0.404096394375284"/>
          <c:y val="3.8461538461538498E-2"/>
        </c:manualLayout>
      </c:layout>
      <c:overlay val="0"/>
      <c:spPr>
        <a:noFill/>
        <a:ln w="25400">
          <a:noFill/>
        </a:ln>
      </c:spPr>
    </c:title>
    <c:autoTitleDeleted val="0"/>
    <c:plotArea>
      <c:layout>
        <c:manualLayout>
          <c:layoutTarget val="inner"/>
          <c:xMode val="edge"/>
          <c:yMode val="edge"/>
          <c:x val="9.1247589284009403E-2"/>
          <c:y val="0.211538958127437"/>
          <c:w val="0.70577217017631699"/>
          <c:h val="0.56730902406903605"/>
        </c:manualLayout>
      </c:layout>
      <c:areaChart>
        <c:grouping val="stacked"/>
        <c:varyColors val="0"/>
        <c:ser>
          <c:idx val="0"/>
          <c:order val="0"/>
          <c:tx>
            <c:strRef>
              <c:f>'Evolución problemas'!$B$88</c:f>
              <c:strCache>
                <c:ptCount val="1"/>
                <c:pt idx="0">
                  <c:v>Econòmics</c:v>
                </c:pt>
              </c:strCache>
            </c:strRef>
          </c:tx>
          <c:spPr>
            <a:solidFill>
              <a:srgbClr val="9999FF"/>
            </a:solidFill>
            <a:ln w="12700">
              <a:solidFill>
                <a:srgbClr val="000000"/>
              </a:solidFill>
              <a:prstDash val="solid"/>
            </a:ln>
          </c:spPr>
          <c:cat>
            <c:numRef>
              <c:f>'Evolución problemas'!$C$86:$K$86</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'Evolución problemas'!$C$88:$K$88</c:f>
              <c:numCache>
                <c:formatCode>#,##0</c:formatCode>
                <c:ptCount val="9"/>
                <c:pt idx="0">
                  <c:v>4234</c:v>
                </c:pt>
                <c:pt idx="1">
                  <c:v>5059</c:v>
                </c:pt>
                <c:pt idx="2">
                  <c:v>4714</c:v>
                </c:pt>
                <c:pt idx="3">
                  <c:v>6806</c:v>
                </c:pt>
                <c:pt idx="4">
                  <c:v>11542</c:v>
                </c:pt>
                <c:pt idx="5">
                  <c:v>11299</c:v>
                </c:pt>
                <c:pt idx="6">
                  <c:v>11421</c:v>
                </c:pt>
                <c:pt idx="7">
                  <c:v>10661</c:v>
                </c:pt>
                <c:pt idx="8">
                  <c:v>9562</c:v>
                </c:pt>
              </c:numCache>
            </c:numRef>
          </c:val>
        </c:ser>
        <c:ser>
          <c:idx val="1"/>
          <c:order val="1"/>
          <c:tx>
            <c:strRef>
              <c:f>'Evolución problemas'!$B$89</c:f>
              <c:strCache>
                <c:ptCount val="1"/>
                <c:pt idx="0">
                  <c:v>Treball</c:v>
                </c:pt>
              </c:strCache>
            </c:strRef>
          </c:tx>
          <c:spPr>
            <a:solidFill>
              <a:srgbClr val="993366"/>
            </a:solidFill>
            <a:ln w="12700">
              <a:solidFill>
                <a:srgbClr val="000000"/>
              </a:solidFill>
              <a:prstDash val="solid"/>
            </a:ln>
          </c:spPr>
          <c:cat>
            <c:numRef>
              <c:f>'Evolución problemas'!$C$86:$K$86</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'Evolución problemas'!$C$89:$K$89</c:f>
              <c:numCache>
                <c:formatCode>#,##0</c:formatCode>
                <c:ptCount val="9"/>
                <c:pt idx="0">
                  <c:v>3376</c:v>
                </c:pt>
                <c:pt idx="1">
                  <c:v>3967</c:v>
                </c:pt>
                <c:pt idx="2">
                  <c:v>4091</c:v>
                </c:pt>
                <c:pt idx="3">
                  <c:v>4879</c:v>
                </c:pt>
                <c:pt idx="4">
                  <c:v>8325</c:v>
                </c:pt>
                <c:pt idx="5">
                  <c:v>8056</c:v>
                </c:pt>
                <c:pt idx="6">
                  <c:v>7006</c:v>
                </c:pt>
                <c:pt idx="7">
                  <c:v>6132</c:v>
                </c:pt>
                <c:pt idx="8">
                  <c:v>5545</c:v>
                </c:pt>
              </c:numCache>
            </c:numRef>
          </c:val>
        </c:ser>
        <c:ser>
          <c:idx val="2"/>
          <c:order val="2"/>
          <c:tx>
            <c:strRef>
              <c:f>'Evolución problemas'!$B$90</c:f>
              <c:strCache>
                <c:ptCount val="1"/>
                <c:pt idx="0">
                  <c:v>Altres</c:v>
                </c:pt>
              </c:strCache>
            </c:strRef>
          </c:tx>
          <c:spPr>
            <a:solidFill>
              <a:srgbClr val="FFFFCC"/>
            </a:solidFill>
            <a:ln w="12700">
              <a:solidFill>
                <a:srgbClr val="000000"/>
              </a:solidFill>
              <a:prstDash val="solid"/>
            </a:ln>
          </c:spPr>
          <c:cat>
            <c:numRef>
              <c:f>'Evolución problemas'!$C$86:$K$86</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'Evolución problemas'!$C$90:$K$90</c:f>
              <c:numCache>
                <c:formatCode>#,##0</c:formatCode>
                <c:ptCount val="9"/>
                <c:pt idx="0">
                  <c:v>2235</c:v>
                </c:pt>
                <c:pt idx="1">
                  <c:v>2433</c:v>
                </c:pt>
                <c:pt idx="2">
                  <c:v>2320</c:v>
                </c:pt>
                <c:pt idx="3">
                  <c:v>2187</c:v>
                </c:pt>
                <c:pt idx="4">
                  <c:v>1389</c:v>
                </c:pt>
                <c:pt idx="5">
                  <c:v>1558</c:v>
                </c:pt>
                <c:pt idx="6">
                  <c:v>1246</c:v>
                </c:pt>
                <c:pt idx="7">
                  <c:v>997</c:v>
                </c:pt>
                <c:pt idx="8">
                  <c:v>824</c:v>
                </c:pt>
              </c:numCache>
            </c:numRef>
          </c:val>
        </c:ser>
        <c:ser>
          <c:idx val="3"/>
          <c:order val="3"/>
          <c:tx>
            <c:strRef>
              <c:f>'Evolución problemas'!$B$91</c:f>
              <c:strCache>
                <c:ptCount val="1"/>
                <c:pt idx="0">
                  <c:v>Salut</c:v>
                </c:pt>
              </c:strCache>
            </c:strRef>
          </c:tx>
          <c:spPr>
            <a:solidFill>
              <a:srgbClr val="CCFFFF"/>
            </a:solidFill>
            <a:ln w="12700">
              <a:solidFill>
                <a:srgbClr val="000000"/>
              </a:solidFill>
              <a:prstDash val="solid"/>
            </a:ln>
          </c:spPr>
          <c:cat>
            <c:numRef>
              <c:f>'Evolución problemas'!$C$86:$K$86</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'Evolución problemas'!$C$91:$K$91</c:f>
              <c:numCache>
                <c:formatCode>#,##0</c:formatCode>
                <c:ptCount val="9"/>
                <c:pt idx="0">
                  <c:v>1272</c:v>
                </c:pt>
                <c:pt idx="1">
                  <c:v>1309</c:v>
                </c:pt>
                <c:pt idx="2">
                  <c:v>1069</c:v>
                </c:pt>
                <c:pt idx="3">
                  <c:v>1244</c:v>
                </c:pt>
                <c:pt idx="4">
                  <c:v>1296</c:v>
                </c:pt>
                <c:pt idx="5">
                  <c:v>1386</c:v>
                </c:pt>
                <c:pt idx="6">
                  <c:v>1242</c:v>
                </c:pt>
                <c:pt idx="7">
                  <c:v>1295</c:v>
                </c:pt>
                <c:pt idx="8">
                  <c:v>1336</c:v>
                </c:pt>
              </c:numCache>
            </c:numRef>
          </c:val>
        </c:ser>
        <c:ser>
          <c:idx val="4"/>
          <c:order val="4"/>
          <c:tx>
            <c:strRef>
              <c:f>'Evolución problemas'!$B$92</c:f>
              <c:strCache>
                <c:ptCount val="1"/>
                <c:pt idx="0">
                  <c:v>Migració</c:v>
                </c:pt>
              </c:strCache>
            </c:strRef>
          </c:tx>
          <c:spPr>
            <a:solidFill>
              <a:srgbClr val="660066"/>
            </a:solidFill>
            <a:ln w="12700">
              <a:solidFill>
                <a:srgbClr val="000000"/>
              </a:solidFill>
              <a:prstDash val="solid"/>
            </a:ln>
          </c:spPr>
          <c:cat>
            <c:numRef>
              <c:f>'Evolución problemas'!$C$86:$K$86</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'Evolución problemas'!$C$92:$K$92</c:f>
              <c:numCache>
                <c:formatCode>#,##0</c:formatCode>
                <c:ptCount val="9"/>
                <c:pt idx="0">
                  <c:v>1155</c:v>
                </c:pt>
                <c:pt idx="1">
                  <c:v>1263</c:v>
                </c:pt>
                <c:pt idx="2">
                  <c:v>1243</c:v>
                </c:pt>
                <c:pt idx="3">
                  <c:v>1462</c:v>
                </c:pt>
                <c:pt idx="4">
                  <c:v>1646</c:v>
                </c:pt>
                <c:pt idx="5">
                  <c:v>1576</c:v>
                </c:pt>
                <c:pt idx="6">
                  <c:v>1531</c:v>
                </c:pt>
                <c:pt idx="7">
                  <c:v>1083</c:v>
                </c:pt>
                <c:pt idx="8" formatCode="General">
                  <c:v>627</c:v>
                </c:pt>
              </c:numCache>
            </c:numRef>
          </c:val>
        </c:ser>
        <c:ser>
          <c:idx val="5"/>
          <c:order val="5"/>
          <c:tx>
            <c:strRef>
              <c:f>'Evolución problemas'!$B$93</c:f>
              <c:strCache>
                <c:ptCount val="1"/>
                <c:pt idx="0">
                  <c:v>Infància i família</c:v>
                </c:pt>
              </c:strCache>
            </c:strRef>
          </c:tx>
          <c:spPr>
            <a:solidFill>
              <a:srgbClr val="FF8080"/>
            </a:solidFill>
            <a:ln w="12700">
              <a:solidFill>
                <a:srgbClr val="000000"/>
              </a:solidFill>
              <a:prstDash val="solid"/>
            </a:ln>
          </c:spPr>
          <c:cat>
            <c:numRef>
              <c:f>'Evolución problemas'!$C$86:$K$86</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'Evolución problemas'!$C$93:$K$93</c:f>
              <c:numCache>
                <c:formatCode>#,##0</c:formatCode>
                <c:ptCount val="9"/>
                <c:pt idx="0">
                  <c:v>634</c:v>
                </c:pt>
                <c:pt idx="1">
                  <c:v>745</c:v>
                </c:pt>
                <c:pt idx="2">
                  <c:v>744</c:v>
                </c:pt>
                <c:pt idx="3">
                  <c:v>1142</c:v>
                </c:pt>
                <c:pt idx="4">
                  <c:v>1290</c:v>
                </c:pt>
                <c:pt idx="5">
                  <c:v>1308</c:v>
                </c:pt>
                <c:pt idx="6">
                  <c:v>1259</c:v>
                </c:pt>
                <c:pt idx="7">
                  <c:v>1146</c:v>
                </c:pt>
                <c:pt idx="8">
                  <c:v>959</c:v>
                </c:pt>
              </c:numCache>
            </c:numRef>
          </c:val>
        </c:ser>
        <c:ser>
          <c:idx val="6"/>
          <c:order val="6"/>
          <c:tx>
            <c:strRef>
              <c:f>'Evolución problemas'!$B$94</c:f>
              <c:strCache>
                <c:ptCount val="1"/>
                <c:pt idx="0">
                  <c:v>Habitatge</c:v>
                </c:pt>
              </c:strCache>
            </c:strRef>
          </c:tx>
          <c:spPr>
            <a:solidFill>
              <a:srgbClr val="0066CC"/>
            </a:solidFill>
            <a:ln w="12700">
              <a:solidFill>
                <a:srgbClr val="000000"/>
              </a:solidFill>
              <a:prstDash val="solid"/>
            </a:ln>
          </c:spPr>
          <c:cat>
            <c:numRef>
              <c:f>'Evolución problemas'!$C$86:$K$86</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'Evolución problemas'!$C$94:$K$94</c:f>
              <c:numCache>
                <c:formatCode>#,##0</c:formatCode>
                <c:ptCount val="9"/>
                <c:pt idx="0">
                  <c:v>416</c:v>
                </c:pt>
                <c:pt idx="1">
                  <c:v>505</c:v>
                </c:pt>
                <c:pt idx="2">
                  <c:v>470</c:v>
                </c:pt>
                <c:pt idx="3">
                  <c:v>550</c:v>
                </c:pt>
                <c:pt idx="4">
                  <c:v>1113</c:v>
                </c:pt>
                <c:pt idx="5">
                  <c:v>1150</c:v>
                </c:pt>
                <c:pt idx="6">
                  <c:v>1011</c:v>
                </c:pt>
                <c:pt idx="7">
                  <c:v>1101</c:v>
                </c:pt>
                <c:pt idx="8" formatCode="General">
                  <c:v>878</c:v>
                </c:pt>
              </c:numCache>
            </c:numRef>
          </c:val>
        </c:ser>
        <c:ser>
          <c:idx val="7"/>
          <c:order val="7"/>
          <c:tx>
            <c:strRef>
              <c:f>'Evolución problemas'!$B$95</c:f>
              <c:strCache>
                <c:ptCount val="1"/>
                <c:pt idx="0">
                  <c:v>Entorn</c:v>
                </c:pt>
              </c:strCache>
            </c:strRef>
          </c:tx>
          <c:spPr>
            <a:solidFill>
              <a:srgbClr val="CCCCFF"/>
            </a:solidFill>
            <a:ln w="12700">
              <a:solidFill>
                <a:srgbClr val="000000"/>
              </a:solidFill>
              <a:prstDash val="solid"/>
            </a:ln>
          </c:spPr>
          <c:cat>
            <c:numRef>
              <c:f>'Evolución problemas'!$C$86:$K$86</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'Evolución problemas'!$C$95:$K$95</c:f>
              <c:numCache>
                <c:formatCode>#,##0</c:formatCode>
                <c:ptCount val="9"/>
                <c:pt idx="0">
                  <c:v>426</c:v>
                </c:pt>
                <c:pt idx="1">
                  <c:v>427</c:v>
                </c:pt>
                <c:pt idx="2">
                  <c:v>410</c:v>
                </c:pt>
                <c:pt idx="3">
                  <c:v>636</c:v>
                </c:pt>
                <c:pt idx="4">
                  <c:v>751</c:v>
                </c:pt>
                <c:pt idx="5">
                  <c:v>1095</c:v>
                </c:pt>
                <c:pt idx="6">
                  <c:v>672</c:v>
                </c:pt>
                <c:pt idx="7">
                  <c:v>557</c:v>
                </c:pt>
                <c:pt idx="8" formatCode="General">
                  <c:v>447</c:v>
                </c:pt>
              </c:numCache>
            </c:numRef>
          </c:val>
        </c:ser>
        <c:ser>
          <c:idx val="8"/>
          <c:order val="8"/>
          <c:tx>
            <c:strRef>
              <c:f>'Evolución problemas'!$B$96</c:f>
              <c:strCache>
                <c:ptCount val="1"/>
                <c:pt idx="0">
                  <c:v>Vellesa</c:v>
                </c:pt>
              </c:strCache>
            </c:strRef>
          </c:tx>
          <c:spPr>
            <a:solidFill>
              <a:srgbClr val="00CCFF"/>
            </a:solidFill>
            <a:ln w="12700">
              <a:solidFill>
                <a:srgbClr val="000000"/>
              </a:solidFill>
              <a:prstDash val="solid"/>
            </a:ln>
          </c:spPr>
          <c:cat>
            <c:numRef>
              <c:f>'Evolución problemas'!$C$86:$K$86</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'Evolución problemas'!$C$96:$K$96</c:f>
              <c:numCache>
                <c:formatCode>General</c:formatCode>
                <c:ptCount val="9"/>
                <c:pt idx="0">
                  <c:v>46</c:v>
                </c:pt>
                <c:pt idx="1">
                  <c:v>49</c:v>
                </c:pt>
                <c:pt idx="2">
                  <c:v>52</c:v>
                </c:pt>
                <c:pt idx="3">
                  <c:v>89</c:v>
                </c:pt>
                <c:pt idx="4">
                  <c:v>111</c:v>
                </c:pt>
                <c:pt idx="5">
                  <c:v>150</c:v>
                </c:pt>
                <c:pt idx="6">
                  <c:v>98</c:v>
                </c:pt>
                <c:pt idx="7">
                  <c:v>62</c:v>
                </c:pt>
                <c:pt idx="8">
                  <c:v>55</c:v>
                </c:pt>
              </c:numCache>
            </c:numRef>
          </c:val>
        </c:ser>
        <c:dLbls>
          <c:showLegendKey val="0"/>
          <c:showVal val="0"/>
          <c:showCatName val="0"/>
          <c:showSerName val="0"/>
          <c:showPercent val="0"/>
          <c:showBubbleSize val="0"/>
        </c:dLbls>
        <c:axId val="506200576"/>
        <c:axId val="501432320"/>
      </c:areaChart>
      <c:catAx>
        <c:axId val="506200576"/>
        <c:scaling>
          <c:orientation val="minMax"/>
        </c:scaling>
        <c:delete val="0"/>
        <c:axPos val="b"/>
        <c:title>
          <c:tx>
            <c:rich>
              <a:bodyPr/>
              <a:lstStyle/>
              <a:p>
                <a:pPr>
                  <a:defRPr sz="925" b="1" i="0" u="none" strike="noStrike" baseline="0">
                    <a:solidFill>
                      <a:srgbClr val="000000"/>
                    </a:solidFill>
                    <a:latin typeface="Arial"/>
                    <a:ea typeface="Arial"/>
                    <a:cs typeface="Arial"/>
                  </a:defRPr>
                </a:pPr>
                <a:r>
                  <a:rPr lang="es-ES"/>
                  <a:t>Any alta problema</a:t>
                </a:r>
              </a:p>
            </c:rich>
          </c:tx>
          <c:layout>
            <c:manualLayout>
              <c:xMode val="edge"/>
              <c:yMode val="edge"/>
              <c:x val="0.36312819836068"/>
              <c:y val="0.8701942004845549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925" b="0" i="0" u="none" strike="noStrike" baseline="0">
                <a:solidFill>
                  <a:srgbClr val="000000"/>
                </a:solidFill>
                <a:latin typeface="Arial"/>
                <a:ea typeface="Arial"/>
                <a:cs typeface="Arial"/>
              </a:defRPr>
            </a:pPr>
            <a:endParaRPr lang="es-ES"/>
          </a:p>
        </c:txPr>
        <c:crossAx val="501432320"/>
        <c:crosses val="autoZero"/>
        <c:auto val="1"/>
        <c:lblAlgn val="ctr"/>
        <c:lblOffset val="100"/>
        <c:tickLblSkip val="1"/>
        <c:tickMarkSkip val="1"/>
        <c:noMultiLvlLbl val="0"/>
      </c:catAx>
      <c:valAx>
        <c:axId val="501432320"/>
        <c:scaling>
          <c:orientation val="minMax"/>
        </c:scaling>
        <c:delete val="0"/>
        <c:axPos val="l"/>
        <c:majorGridlines>
          <c:spPr>
            <a:ln w="3175">
              <a:solidFill>
                <a:srgbClr val="C0C0C0"/>
              </a:solidFill>
              <a:prstDash val="solid"/>
            </a:ln>
          </c:spPr>
        </c:majorGridlines>
        <c:numFmt formatCode="#,##0" sourceLinked="1"/>
        <c:majorTickMark val="out"/>
        <c:minorTickMark val="none"/>
        <c:tickLblPos val="nextTo"/>
        <c:spPr>
          <a:ln w="3175">
            <a:solidFill>
              <a:srgbClr val="000000"/>
            </a:solidFill>
            <a:prstDash val="solid"/>
          </a:ln>
        </c:spPr>
        <c:txPr>
          <a:bodyPr rot="0" vert="horz"/>
          <a:lstStyle/>
          <a:p>
            <a:pPr>
              <a:defRPr sz="925" b="0" i="0" u="none" strike="noStrike" baseline="0">
                <a:solidFill>
                  <a:srgbClr val="000000"/>
                </a:solidFill>
                <a:latin typeface="Arial"/>
                <a:ea typeface="Arial"/>
                <a:cs typeface="Arial"/>
              </a:defRPr>
            </a:pPr>
            <a:endParaRPr lang="es-ES"/>
          </a:p>
        </c:txPr>
        <c:crossAx val="506200576"/>
        <c:crosses val="autoZero"/>
        <c:crossBetween val="midCat"/>
      </c:valAx>
      <c:spPr>
        <a:solidFill>
          <a:srgbClr val="FFFFFF"/>
        </a:solidFill>
        <a:ln w="12700">
          <a:solidFill>
            <a:srgbClr val="808080"/>
          </a:solidFill>
          <a:prstDash val="solid"/>
        </a:ln>
      </c:spPr>
    </c:plotArea>
    <c:legend>
      <c:legendPos val="r"/>
      <c:layout>
        <c:manualLayout>
          <c:xMode val="edge"/>
          <c:yMode val="edge"/>
          <c:x val="0.83426369888121499"/>
          <c:y val="0.23557730163537199"/>
          <c:w val="0.15270003959002301"/>
          <c:h val="0.52403959721380999"/>
        </c:manualLayout>
      </c:layout>
      <c:overlay val="0"/>
      <c:spPr>
        <a:solidFill>
          <a:srgbClr val="FFFFFF"/>
        </a:solidFill>
        <a:ln w="3175">
          <a:solidFill>
            <a:srgbClr val="000000"/>
          </a:solidFill>
          <a:prstDash val="solid"/>
        </a:ln>
      </c:spPr>
      <c:txPr>
        <a:bodyPr/>
        <a:lstStyle/>
        <a:p>
          <a:pPr>
            <a:defRPr sz="850" b="0" i="0" u="none" strike="noStrike" baseline="0">
              <a:solidFill>
                <a:srgbClr val="000000"/>
              </a:solidFill>
              <a:latin typeface="Arial"/>
              <a:ea typeface="Arial"/>
              <a:cs typeface="Arial"/>
            </a:defRPr>
          </a:pPr>
          <a:endParaRPr lang="es-ES"/>
        </a:p>
      </c:txPr>
    </c:legend>
    <c:plotVisOnly val="1"/>
    <c:dispBlanksAs val="zero"/>
    <c:showDLblsOverMax val="0"/>
  </c:chart>
  <c:spPr>
    <a:solidFill>
      <a:srgbClr val="CCFFFF"/>
    </a:solidFill>
    <a:ln w="3175">
      <a:solidFill>
        <a:srgbClr val="000000"/>
      </a:solidFill>
      <a:prstDash val="solid"/>
    </a:ln>
  </c:spPr>
  <c:txPr>
    <a:bodyPr/>
    <a:lstStyle/>
    <a:p>
      <a:pPr>
        <a:defRPr sz="925" b="0" i="0" u="none" strike="noStrike" baseline="0">
          <a:solidFill>
            <a:srgbClr val="000000"/>
          </a:solidFill>
          <a:latin typeface="Arial"/>
          <a:ea typeface="Arial"/>
          <a:cs typeface="Arial"/>
        </a:defRPr>
      </a:pPr>
      <a:endParaRPr lang="es-E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331DE6-2DD1-8548-A020-16E5973C2D06}" type="datetimeFigureOut">
              <a:rPr lang="es-ES" smtClean="0"/>
              <a:t>09/10/2015</a:t>
            </a:fld>
            <a:endParaRPr lang="ca-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ca-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CAA961-A067-834C-871F-94AA8A53215F}" type="slidenum">
              <a:rPr lang="ca-ES" smtClean="0"/>
              <a:t>‹Nº›</a:t>
            </a:fld>
            <a:endParaRPr lang="ca-ES"/>
          </a:p>
        </p:txBody>
      </p:sp>
    </p:spTree>
    <p:extLst>
      <p:ext uri="{BB962C8B-B14F-4D97-AF65-F5344CB8AC3E}">
        <p14:creationId xmlns:p14="http://schemas.microsoft.com/office/powerpoint/2010/main" val="26191188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10"/>
          </p:nvPr>
        </p:nvSpPr>
        <p:spPr/>
        <p:txBody>
          <a:bodyPr/>
          <a:lstStyle/>
          <a:p>
            <a:fld id="{CACAA961-A067-834C-871F-94AA8A53215F}" type="slidenum">
              <a:rPr lang="ca-ES" smtClean="0"/>
              <a:t>4</a:t>
            </a:fld>
            <a:endParaRPr lang="ca-ES"/>
          </a:p>
        </p:txBody>
      </p:sp>
    </p:spTree>
    <p:extLst>
      <p:ext uri="{BB962C8B-B14F-4D97-AF65-F5344CB8AC3E}">
        <p14:creationId xmlns:p14="http://schemas.microsoft.com/office/powerpoint/2010/main" val="2073711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ca-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ca-ES"/>
          </a:p>
        </p:txBody>
      </p:sp>
      <p:sp>
        <p:nvSpPr>
          <p:cNvPr id="4" name="Marcador de fecha 3"/>
          <p:cNvSpPr>
            <a:spLocks noGrp="1"/>
          </p:cNvSpPr>
          <p:nvPr>
            <p:ph type="dt" sz="half" idx="10"/>
          </p:nvPr>
        </p:nvSpPr>
        <p:spPr/>
        <p:txBody>
          <a:bodyPr/>
          <a:lstStyle/>
          <a:p>
            <a:fld id="{FDEF1F6A-28B4-A340-BCB0-FBCE85B4CD3F}" type="datetimeFigureOut">
              <a:rPr lang="es-ES" smtClean="0"/>
              <a:t>09/10/2015</a:t>
            </a:fld>
            <a:endParaRPr lang="ca-ES"/>
          </a:p>
        </p:txBody>
      </p:sp>
      <p:sp>
        <p:nvSpPr>
          <p:cNvPr id="5" name="Marcador de pie de página 4"/>
          <p:cNvSpPr>
            <a:spLocks noGrp="1"/>
          </p:cNvSpPr>
          <p:nvPr>
            <p:ph type="ftr" sz="quarter" idx="11"/>
          </p:nvPr>
        </p:nvSpPr>
        <p:spPr/>
        <p:txBody>
          <a:bodyPr/>
          <a:lstStyle/>
          <a:p>
            <a:endParaRPr lang="ca-ES"/>
          </a:p>
        </p:txBody>
      </p:sp>
      <p:sp>
        <p:nvSpPr>
          <p:cNvPr id="6" name="Marcador de número de diapositiva 5"/>
          <p:cNvSpPr>
            <a:spLocks noGrp="1"/>
          </p:cNvSpPr>
          <p:nvPr>
            <p:ph type="sldNum" sz="quarter" idx="12"/>
          </p:nvPr>
        </p:nvSpPr>
        <p:spPr/>
        <p:txBody>
          <a:bodyPr/>
          <a:lstStyle/>
          <a:p>
            <a:fld id="{F461A174-A5F7-5F4F-A916-B4B83E357B5A}" type="slidenum">
              <a:rPr lang="ca-ES" smtClean="0"/>
              <a:t>‹Nº›</a:t>
            </a:fld>
            <a:endParaRPr lang="ca-ES"/>
          </a:p>
        </p:txBody>
      </p:sp>
    </p:spTree>
    <p:extLst>
      <p:ext uri="{BB962C8B-B14F-4D97-AF65-F5344CB8AC3E}">
        <p14:creationId xmlns:p14="http://schemas.microsoft.com/office/powerpoint/2010/main" val="3852043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ca-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ca-ES"/>
          </a:p>
        </p:txBody>
      </p:sp>
      <p:sp>
        <p:nvSpPr>
          <p:cNvPr id="4" name="Marcador de fecha 3"/>
          <p:cNvSpPr>
            <a:spLocks noGrp="1"/>
          </p:cNvSpPr>
          <p:nvPr>
            <p:ph type="dt" sz="half" idx="10"/>
          </p:nvPr>
        </p:nvSpPr>
        <p:spPr/>
        <p:txBody>
          <a:bodyPr/>
          <a:lstStyle/>
          <a:p>
            <a:fld id="{FDEF1F6A-28B4-A340-BCB0-FBCE85B4CD3F}" type="datetimeFigureOut">
              <a:rPr lang="es-ES" smtClean="0"/>
              <a:t>09/10/2015</a:t>
            </a:fld>
            <a:endParaRPr lang="ca-ES"/>
          </a:p>
        </p:txBody>
      </p:sp>
      <p:sp>
        <p:nvSpPr>
          <p:cNvPr id="5" name="Marcador de pie de página 4"/>
          <p:cNvSpPr>
            <a:spLocks noGrp="1"/>
          </p:cNvSpPr>
          <p:nvPr>
            <p:ph type="ftr" sz="quarter" idx="11"/>
          </p:nvPr>
        </p:nvSpPr>
        <p:spPr/>
        <p:txBody>
          <a:bodyPr/>
          <a:lstStyle/>
          <a:p>
            <a:endParaRPr lang="ca-ES"/>
          </a:p>
        </p:txBody>
      </p:sp>
      <p:sp>
        <p:nvSpPr>
          <p:cNvPr id="6" name="Marcador de número de diapositiva 5"/>
          <p:cNvSpPr>
            <a:spLocks noGrp="1"/>
          </p:cNvSpPr>
          <p:nvPr>
            <p:ph type="sldNum" sz="quarter" idx="12"/>
          </p:nvPr>
        </p:nvSpPr>
        <p:spPr/>
        <p:txBody>
          <a:bodyPr/>
          <a:lstStyle/>
          <a:p>
            <a:fld id="{F461A174-A5F7-5F4F-A916-B4B83E357B5A}" type="slidenum">
              <a:rPr lang="ca-ES" smtClean="0"/>
              <a:t>‹Nº›</a:t>
            </a:fld>
            <a:endParaRPr lang="ca-ES"/>
          </a:p>
        </p:txBody>
      </p:sp>
    </p:spTree>
    <p:extLst>
      <p:ext uri="{BB962C8B-B14F-4D97-AF65-F5344CB8AC3E}">
        <p14:creationId xmlns:p14="http://schemas.microsoft.com/office/powerpoint/2010/main" val="1379350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ca-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ca-ES"/>
          </a:p>
        </p:txBody>
      </p:sp>
      <p:sp>
        <p:nvSpPr>
          <p:cNvPr id="4" name="Marcador de fecha 3"/>
          <p:cNvSpPr>
            <a:spLocks noGrp="1"/>
          </p:cNvSpPr>
          <p:nvPr>
            <p:ph type="dt" sz="half" idx="10"/>
          </p:nvPr>
        </p:nvSpPr>
        <p:spPr/>
        <p:txBody>
          <a:bodyPr/>
          <a:lstStyle/>
          <a:p>
            <a:fld id="{FDEF1F6A-28B4-A340-BCB0-FBCE85B4CD3F}" type="datetimeFigureOut">
              <a:rPr lang="es-ES" smtClean="0"/>
              <a:t>09/10/2015</a:t>
            </a:fld>
            <a:endParaRPr lang="ca-ES"/>
          </a:p>
        </p:txBody>
      </p:sp>
      <p:sp>
        <p:nvSpPr>
          <p:cNvPr id="5" name="Marcador de pie de página 4"/>
          <p:cNvSpPr>
            <a:spLocks noGrp="1"/>
          </p:cNvSpPr>
          <p:nvPr>
            <p:ph type="ftr" sz="quarter" idx="11"/>
          </p:nvPr>
        </p:nvSpPr>
        <p:spPr/>
        <p:txBody>
          <a:bodyPr/>
          <a:lstStyle/>
          <a:p>
            <a:endParaRPr lang="ca-ES"/>
          </a:p>
        </p:txBody>
      </p:sp>
      <p:sp>
        <p:nvSpPr>
          <p:cNvPr id="6" name="Marcador de número de diapositiva 5"/>
          <p:cNvSpPr>
            <a:spLocks noGrp="1"/>
          </p:cNvSpPr>
          <p:nvPr>
            <p:ph type="sldNum" sz="quarter" idx="12"/>
          </p:nvPr>
        </p:nvSpPr>
        <p:spPr/>
        <p:txBody>
          <a:bodyPr/>
          <a:lstStyle/>
          <a:p>
            <a:fld id="{F461A174-A5F7-5F4F-A916-B4B83E357B5A}" type="slidenum">
              <a:rPr lang="ca-ES" smtClean="0"/>
              <a:t>‹Nº›</a:t>
            </a:fld>
            <a:endParaRPr lang="ca-ES"/>
          </a:p>
        </p:txBody>
      </p:sp>
    </p:spTree>
    <p:extLst>
      <p:ext uri="{BB962C8B-B14F-4D97-AF65-F5344CB8AC3E}">
        <p14:creationId xmlns:p14="http://schemas.microsoft.com/office/powerpoint/2010/main" val="765828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ca-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ca-ES"/>
          </a:p>
        </p:txBody>
      </p:sp>
      <p:sp>
        <p:nvSpPr>
          <p:cNvPr id="4" name="Marcador de fecha 3"/>
          <p:cNvSpPr>
            <a:spLocks noGrp="1"/>
          </p:cNvSpPr>
          <p:nvPr>
            <p:ph type="dt" sz="half" idx="10"/>
          </p:nvPr>
        </p:nvSpPr>
        <p:spPr/>
        <p:txBody>
          <a:bodyPr/>
          <a:lstStyle/>
          <a:p>
            <a:fld id="{FDEF1F6A-28B4-A340-BCB0-FBCE85B4CD3F}" type="datetimeFigureOut">
              <a:rPr lang="es-ES" smtClean="0"/>
              <a:t>09/10/2015</a:t>
            </a:fld>
            <a:endParaRPr lang="ca-ES"/>
          </a:p>
        </p:txBody>
      </p:sp>
      <p:sp>
        <p:nvSpPr>
          <p:cNvPr id="5" name="Marcador de pie de página 4"/>
          <p:cNvSpPr>
            <a:spLocks noGrp="1"/>
          </p:cNvSpPr>
          <p:nvPr>
            <p:ph type="ftr" sz="quarter" idx="11"/>
          </p:nvPr>
        </p:nvSpPr>
        <p:spPr/>
        <p:txBody>
          <a:bodyPr/>
          <a:lstStyle/>
          <a:p>
            <a:endParaRPr lang="ca-ES"/>
          </a:p>
        </p:txBody>
      </p:sp>
      <p:sp>
        <p:nvSpPr>
          <p:cNvPr id="6" name="Marcador de número de diapositiva 5"/>
          <p:cNvSpPr>
            <a:spLocks noGrp="1"/>
          </p:cNvSpPr>
          <p:nvPr>
            <p:ph type="sldNum" sz="quarter" idx="12"/>
          </p:nvPr>
        </p:nvSpPr>
        <p:spPr/>
        <p:txBody>
          <a:bodyPr/>
          <a:lstStyle/>
          <a:p>
            <a:fld id="{F461A174-A5F7-5F4F-A916-B4B83E357B5A}" type="slidenum">
              <a:rPr lang="ca-ES" smtClean="0"/>
              <a:t>‹Nº›</a:t>
            </a:fld>
            <a:endParaRPr lang="ca-ES"/>
          </a:p>
        </p:txBody>
      </p:sp>
    </p:spTree>
    <p:extLst>
      <p:ext uri="{BB962C8B-B14F-4D97-AF65-F5344CB8AC3E}">
        <p14:creationId xmlns:p14="http://schemas.microsoft.com/office/powerpoint/2010/main" val="280143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ca-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FDEF1F6A-28B4-A340-BCB0-FBCE85B4CD3F}" type="datetimeFigureOut">
              <a:rPr lang="es-ES" smtClean="0"/>
              <a:t>09/10/2015</a:t>
            </a:fld>
            <a:endParaRPr lang="ca-ES"/>
          </a:p>
        </p:txBody>
      </p:sp>
      <p:sp>
        <p:nvSpPr>
          <p:cNvPr id="5" name="Marcador de pie de página 4"/>
          <p:cNvSpPr>
            <a:spLocks noGrp="1"/>
          </p:cNvSpPr>
          <p:nvPr>
            <p:ph type="ftr" sz="quarter" idx="11"/>
          </p:nvPr>
        </p:nvSpPr>
        <p:spPr/>
        <p:txBody>
          <a:bodyPr/>
          <a:lstStyle/>
          <a:p>
            <a:endParaRPr lang="ca-ES"/>
          </a:p>
        </p:txBody>
      </p:sp>
      <p:sp>
        <p:nvSpPr>
          <p:cNvPr id="6" name="Marcador de número de diapositiva 5"/>
          <p:cNvSpPr>
            <a:spLocks noGrp="1"/>
          </p:cNvSpPr>
          <p:nvPr>
            <p:ph type="sldNum" sz="quarter" idx="12"/>
          </p:nvPr>
        </p:nvSpPr>
        <p:spPr/>
        <p:txBody>
          <a:bodyPr/>
          <a:lstStyle/>
          <a:p>
            <a:fld id="{F461A174-A5F7-5F4F-A916-B4B83E357B5A}" type="slidenum">
              <a:rPr lang="ca-ES" smtClean="0"/>
              <a:t>‹Nº›</a:t>
            </a:fld>
            <a:endParaRPr lang="ca-ES"/>
          </a:p>
        </p:txBody>
      </p:sp>
    </p:spTree>
    <p:extLst>
      <p:ext uri="{BB962C8B-B14F-4D97-AF65-F5344CB8AC3E}">
        <p14:creationId xmlns:p14="http://schemas.microsoft.com/office/powerpoint/2010/main" val="4266106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ca-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ca-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ca-ES"/>
          </a:p>
        </p:txBody>
      </p:sp>
      <p:sp>
        <p:nvSpPr>
          <p:cNvPr id="5" name="Marcador de fecha 4"/>
          <p:cNvSpPr>
            <a:spLocks noGrp="1"/>
          </p:cNvSpPr>
          <p:nvPr>
            <p:ph type="dt" sz="half" idx="10"/>
          </p:nvPr>
        </p:nvSpPr>
        <p:spPr/>
        <p:txBody>
          <a:bodyPr/>
          <a:lstStyle/>
          <a:p>
            <a:fld id="{FDEF1F6A-28B4-A340-BCB0-FBCE85B4CD3F}" type="datetimeFigureOut">
              <a:rPr lang="es-ES" smtClean="0"/>
              <a:t>09/10/2015</a:t>
            </a:fld>
            <a:endParaRPr lang="ca-ES"/>
          </a:p>
        </p:txBody>
      </p:sp>
      <p:sp>
        <p:nvSpPr>
          <p:cNvPr id="6" name="Marcador de pie de página 5"/>
          <p:cNvSpPr>
            <a:spLocks noGrp="1"/>
          </p:cNvSpPr>
          <p:nvPr>
            <p:ph type="ftr" sz="quarter" idx="11"/>
          </p:nvPr>
        </p:nvSpPr>
        <p:spPr/>
        <p:txBody>
          <a:bodyPr/>
          <a:lstStyle/>
          <a:p>
            <a:endParaRPr lang="ca-ES"/>
          </a:p>
        </p:txBody>
      </p:sp>
      <p:sp>
        <p:nvSpPr>
          <p:cNvPr id="7" name="Marcador de número de diapositiva 6"/>
          <p:cNvSpPr>
            <a:spLocks noGrp="1"/>
          </p:cNvSpPr>
          <p:nvPr>
            <p:ph type="sldNum" sz="quarter" idx="12"/>
          </p:nvPr>
        </p:nvSpPr>
        <p:spPr/>
        <p:txBody>
          <a:bodyPr/>
          <a:lstStyle/>
          <a:p>
            <a:fld id="{F461A174-A5F7-5F4F-A916-B4B83E357B5A}" type="slidenum">
              <a:rPr lang="ca-ES" smtClean="0"/>
              <a:t>‹Nº›</a:t>
            </a:fld>
            <a:endParaRPr lang="ca-ES"/>
          </a:p>
        </p:txBody>
      </p:sp>
    </p:spTree>
    <p:extLst>
      <p:ext uri="{BB962C8B-B14F-4D97-AF65-F5344CB8AC3E}">
        <p14:creationId xmlns:p14="http://schemas.microsoft.com/office/powerpoint/2010/main" val="3672474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ca-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ca-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ca-ES"/>
          </a:p>
        </p:txBody>
      </p:sp>
      <p:sp>
        <p:nvSpPr>
          <p:cNvPr id="7" name="Marcador de fecha 6"/>
          <p:cNvSpPr>
            <a:spLocks noGrp="1"/>
          </p:cNvSpPr>
          <p:nvPr>
            <p:ph type="dt" sz="half" idx="10"/>
          </p:nvPr>
        </p:nvSpPr>
        <p:spPr/>
        <p:txBody>
          <a:bodyPr/>
          <a:lstStyle/>
          <a:p>
            <a:fld id="{FDEF1F6A-28B4-A340-BCB0-FBCE85B4CD3F}" type="datetimeFigureOut">
              <a:rPr lang="es-ES" smtClean="0"/>
              <a:t>09/10/2015</a:t>
            </a:fld>
            <a:endParaRPr lang="ca-ES"/>
          </a:p>
        </p:txBody>
      </p:sp>
      <p:sp>
        <p:nvSpPr>
          <p:cNvPr id="8" name="Marcador de pie de página 7"/>
          <p:cNvSpPr>
            <a:spLocks noGrp="1"/>
          </p:cNvSpPr>
          <p:nvPr>
            <p:ph type="ftr" sz="quarter" idx="11"/>
          </p:nvPr>
        </p:nvSpPr>
        <p:spPr/>
        <p:txBody>
          <a:bodyPr/>
          <a:lstStyle/>
          <a:p>
            <a:endParaRPr lang="ca-ES"/>
          </a:p>
        </p:txBody>
      </p:sp>
      <p:sp>
        <p:nvSpPr>
          <p:cNvPr id="9" name="Marcador de número de diapositiva 8"/>
          <p:cNvSpPr>
            <a:spLocks noGrp="1"/>
          </p:cNvSpPr>
          <p:nvPr>
            <p:ph type="sldNum" sz="quarter" idx="12"/>
          </p:nvPr>
        </p:nvSpPr>
        <p:spPr/>
        <p:txBody>
          <a:bodyPr/>
          <a:lstStyle/>
          <a:p>
            <a:fld id="{F461A174-A5F7-5F4F-A916-B4B83E357B5A}" type="slidenum">
              <a:rPr lang="ca-ES" smtClean="0"/>
              <a:t>‹Nº›</a:t>
            </a:fld>
            <a:endParaRPr lang="ca-ES"/>
          </a:p>
        </p:txBody>
      </p:sp>
    </p:spTree>
    <p:extLst>
      <p:ext uri="{BB962C8B-B14F-4D97-AF65-F5344CB8AC3E}">
        <p14:creationId xmlns:p14="http://schemas.microsoft.com/office/powerpoint/2010/main" val="187901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ca-ES"/>
          </a:p>
        </p:txBody>
      </p:sp>
      <p:sp>
        <p:nvSpPr>
          <p:cNvPr id="3" name="Marcador de fecha 2"/>
          <p:cNvSpPr>
            <a:spLocks noGrp="1"/>
          </p:cNvSpPr>
          <p:nvPr>
            <p:ph type="dt" sz="half" idx="10"/>
          </p:nvPr>
        </p:nvSpPr>
        <p:spPr/>
        <p:txBody>
          <a:bodyPr/>
          <a:lstStyle/>
          <a:p>
            <a:fld id="{FDEF1F6A-28B4-A340-BCB0-FBCE85B4CD3F}" type="datetimeFigureOut">
              <a:rPr lang="es-ES" smtClean="0"/>
              <a:t>09/10/2015</a:t>
            </a:fld>
            <a:endParaRPr lang="ca-ES"/>
          </a:p>
        </p:txBody>
      </p:sp>
      <p:sp>
        <p:nvSpPr>
          <p:cNvPr id="4" name="Marcador de pie de página 3"/>
          <p:cNvSpPr>
            <a:spLocks noGrp="1"/>
          </p:cNvSpPr>
          <p:nvPr>
            <p:ph type="ftr" sz="quarter" idx="11"/>
          </p:nvPr>
        </p:nvSpPr>
        <p:spPr/>
        <p:txBody>
          <a:bodyPr/>
          <a:lstStyle/>
          <a:p>
            <a:endParaRPr lang="ca-ES"/>
          </a:p>
        </p:txBody>
      </p:sp>
      <p:sp>
        <p:nvSpPr>
          <p:cNvPr id="5" name="Marcador de número de diapositiva 4"/>
          <p:cNvSpPr>
            <a:spLocks noGrp="1"/>
          </p:cNvSpPr>
          <p:nvPr>
            <p:ph type="sldNum" sz="quarter" idx="12"/>
          </p:nvPr>
        </p:nvSpPr>
        <p:spPr/>
        <p:txBody>
          <a:bodyPr/>
          <a:lstStyle/>
          <a:p>
            <a:fld id="{F461A174-A5F7-5F4F-A916-B4B83E357B5A}" type="slidenum">
              <a:rPr lang="ca-ES" smtClean="0"/>
              <a:t>‹Nº›</a:t>
            </a:fld>
            <a:endParaRPr lang="ca-ES"/>
          </a:p>
        </p:txBody>
      </p:sp>
    </p:spTree>
    <p:extLst>
      <p:ext uri="{BB962C8B-B14F-4D97-AF65-F5344CB8AC3E}">
        <p14:creationId xmlns:p14="http://schemas.microsoft.com/office/powerpoint/2010/main" val="2391122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DEF1F6A-28B4-A340-BCB0-FBCE85B4CD3F}" type="datetimeFigureOut">
              <a:rPr lang="es-ES" smtClean="0"/>
              <a:t>09/10/2015</a:t>
            </a:fld>
            <a:endParaRPr lang="ca-ES"/>
          </a:p>
        </p:txBody>
      </p:sp>
      <p:sp>
        <p:nvSpPr>
          <p:cNvPr id="3" name="Marcador de pie de página 2"/>
          <p:cNvSpPr>
            <a:spLocks noGrp="1"/>
          </p:cNvSpPr>
          <p:nvPr>
            <p:ph type="ftr" sz="quarter" idx="11"/>
          </p:nvPr>
        </p:nvSpPr>
        <p:spPr/>
        <p:txBody>
          <a:bodyPr/>
          <a:lstStyle/>
          <a:p>
            <a:endParaRPr lang="ca-ES"/>
          </a:p>
        </p:txBody>
      </p:sp>
      <p:sp>
        <p:nvSpPr>
          <p:cNvPr id="4" name="Marcador de número de diapositiva 3"/>
          <p:cNvSpPr>
            <a:spLocks noGrp="1"/>
          </p:cNvSpPr>
          <p:nvPr>
            <p:ph type="sldNum" sz="quarter" idx="12"/>
          </p:nvPr>
        </p:nvSpPr>
        <p:spPr/>
        <p:txBody>
          <a:bodyPr/>
          <a:lstStyle/>
          <a:p>
            <a:fld id="{F461A174-A5F7-5F4F-A916-B4B83E357B5A}" type="slidenum">
              <a:rPr lang="ca-ES" smtClean="0"/>
              <a:t>‹Nº›</a:t>
            </a:fld>
            <a:endParaRPr lang="ca-ES"/>
          </a:p>
        </p:txBody>
      </p:sp>
    </p:spTree>
    <p:extLst>
      <p:ext uri="{BB962C8B-B14F-4D97-AF65-F5344CB8AC3E}">
        <p14:creationId xmlns:p14="http://schemas.microsoft.com/office/powerpoint/2010/main" val="1618025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ca-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ca-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EF1F6A-28B4-A340-BCB0-FBCE85B4CD3F}" type="datetimeFigureOut">
              <a:rPr lang="es-ES" smtClean="0"/>
              <a:t>09/10/2015</a:t>
            </a:fld>
            <a:endParaRPr lang="ca-ES"/>
          </a:p>
        </p:txBody>
      </p:sp>
      <p:sp>
        <p:nvSpPr>
          <p:cNvPr id="6" name="Marcador de pie de página 5"/>
          <p:cNvSpPr>
            <a:spLocks noGrp="1"/>
          </p:cNvSpPr>
          <p:nvPr>
            <p:ph type="ftr" sz="quarter" idx="11"/>
          </p:nvPr>
        </p:nvSpPr>
        <p:spPr/>
        <p:txBody>
          <a:bodyPr/>
          <a:lstStyle/>
          <a:p>
            <a:endParaRPr lang="ca-ES"/>
          </a:p>
        </p:txBody>
      </p:sp>
      <p:sp>
        <p:nvSpPr>
          <p:cNvPr id="7" name="Marcador de número de diapositiva 6"/>
          <p:cNvSpPr>
            <a:spLocks noGrp="1"/>
          </p:cNvSpPr>
          <p:nvPr>
            <p:ph type="sldNum" sz="quarter" idx="12"/>
          </p:nvPr>
        </p:nvSpPr>
        <p:spPr/>
        <p:txBody>
          <a:bodyPr/>
          <a:lstStyle/>
          <a:p>
            <a:fld id="{F461A174-A5F7-5F4F-A916-B4B83E357B5A}" type="slidenum">
              <a:rPr lang="ca-ES" smtClean="0"/>
              <a:t>‹Nº›</a:t>
            </a:fld>
            <a:endParaRPr lang="ca-ES"/>
          </a:p>
        </p:txBody>
      </p:sp>
    </p:spTree>
    <p:extLst>
      <p:ext uri="{BB962C8B-B14F-4D97-AF65-F5344CB8AC3E}">
        <p14:creationId xmlns:p14="http://schemas.microsoft.com/office/powerpoint/2010/main" val="210583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ca-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EF1F6A-28B4-A340-BCB0-FBCE85B4CD3F}" type="datetimeFigureOut">
              <a:rPr lang="es-ES" smtClean="0"/>
              <a:t>09/10/2015</a:t>
            </a:fld>
            <a:endParaRPr lang="ca-ES"/>
          </a:p>
        </p:txBody>
      </p:sp>
      <p:sp>
        <p:nvSpPr>
          <p:cNvPr id="6" name="Marcador de pie de página 5"/>
          <p:cNvSpPr>
            <a:spLocks noGrp="1"/>
          </p:cNvSpPr>
          <p:nvPr>
            <p:ph type="ftr" sz="quarter" idx="11"/>
          </p:nvPr>
        </p:nvSpPr>
        <p:spPr/>
        <p:txBody>
          <a:bodyPr/>
          <a:lstStyle/>
          <a:p>
            <a:endParaRPr lang="ca-ES"/>
          </a:p>
        </p:txBody>
      </p:sp>
      <p:sp>
        <p:nvSpPr>
          <p:cNvPr id="7" name="Marcador de número de diapositiva 6"/>
          <p:cNvSpPr>
            <a:spLocks noGrp="1"/>
          </p:cNvSpPr>
          <p:nvPr>
            <p:ph type="sldNum" sz="quarter" idx="12"/>
          </p:nvPr>
        </p:nvSpPr>
        <p:spPr/>
        <p:txBody>
          <a:bodyPr/>
          <a:lstStyle/>
          <a:p>
            <a:fld id="{F461A174-A5F7-5F4F-A916-B4B83E357B5A}" type="slidenum">
              <a:rPr lang="ca-ES" smtClean="0"/>
              <a:t>‹Nº›</a:t>
            </a:fld>
            <a:endParaRPr lang="ca-ES"/>
          </a:p>
        </p:txBody>
      </p:sp>
    </p:spTree>
    <p:extLst>
      <p:ext uri="{BB962C8B-B14F-4D97-AF65-F5344CB8AC3E}">
        <p14:creationId xmlns:p14="http://schemas.microsoft.com/office/powerpoint/2010/main" val="634509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ca-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ca-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F1F6A-28B4-A340-BCB0-FBCE85B4CD3F}" type="datetimeFigureOut">
              <a:rPr lang="es-ES" smtClean="0"/>
              <a:t>09/10/2015</a:t>
            </a:fld>
            <a:endParaRPr lang="ca-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1A174-A5F7-5F4F-A916-B4B83E357B5A}" type="slidenum">
              <a:rPr lang="ca-ES" smtClean="0"/>
              <a:t>‹Nº›</a:t>
            </a:fld>
            <a:endParaRPr lang="ca-ES"/>
          </a:p>
        </p:txBody>
      </p:sp>
    </p:spTree>
    <p:extLst>
      <p:ext uri="{BB962C8B-B14F-4D97-AF65-F5344CB8AC3E}">
        <p14:creationId xmlns:p14="http://schemas.microsoft.com/office/powerpoint/2010/main" val="4084927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oleObject" Target="../embeddings/Microsoft_Excel_97-2003_Worksheet1.xls"/></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892175"/>
            <a:ext cx="7772400" cy="1470025"/>
          </a:xfrm>
        </p:spPr>
        <p:txBody>
          <a:bodyPr/>
          <a:lstStyle/>
          <a:p>
            <a:r>
              <a:rPr lang="ca-ES" dirty="0" smtClean="0"/>
              <a:t>Els usuaris de Caritas Barcelona</a:t>
            </a:r>
            <a:endParaRPr lang="ca-ES" dirty="0"/>
          </a:p>
        </p:txBody>
      </p:sp>
      <p:sp>
        <p:nvSpPr>
          <p:cNvPr id="3" name="Subtítulo 2"/>
          <p:cNvSpPr>
            <a:spLocks noGrp="1"/>
          </p:cNvSpPr>
          <p:nvPr>
            <p:ph type="subTitle" idx="1"/>
          </p:nvPr>
        </p:nvSpPr>
        <p:spPr>
          <a:xfrm>
            <a:off x="1371600" y="2841625"/>
            <a:ext cx="6400800" cy="2797175"/>
          </a:xfrm>
        </p:spPr>
        <p:txBody>
          <a:bodyPr>
            <a:normAutofit fontScale="70000" lnSpcReduction="20000"/>
          </a:bodyPr>
          <a:lstStyle/>
          <a:p>
            <a:r>
              <a:rPr lang="ca-ES" sz="4000" dirty="0" smtClean="0">
                <a:solidFill>
                  <a:schemeClr val="tx1"/>
                </a:solidFill>
              </a:rPr>
              <a:t>Carlos Erik </a:t>
            </a:r>
            <a:r>
              <a:rPr lang="ca-ES" sz="4000" dirty="0" err="1" smtClean="0">
                <a:solidFill>
                  <a:schemeClr val="tx1"/>
                </a:solidFill>
              </a:rPr>
              <a:t>Delclós</a:t>
            </a:r>
            <a:r>
              <a:rPr lang="ca-ES" sz="4000" dirty="0" smtClean="0">
                <a:solidFill>
                  <a:schemeClr val="tx1"/>
                </a:solidFill>
              </a:rPr>
              <a:t>, Sergio Porcel i Sebastián </a:t>
            </a:r>
            <a:r>
              <a:rPr lang="ca-ES" sz="4000" dirty="0" err="1" smtClean="0">
                <a:solidFill>
                  <a:schemeClr val="tx1"/>
                </a:solidFill>
              </a:rPr>
              <a:t>Sarasa</a:t>
            </a:r>
            <a:endParaRPr lang="ca-ES" sz="4000" dirty="0" smtClean="0">
              <a:solidFill>
                <a:schemeClr val="tx1"/>
              </a:solidFill>
            </a:endParaRPr>
          </a:p>
          <a:p>
            <a:r>
              <a:rPr lang="ca-ES" dirty="0" smtClean="0"/>
              <a:t>UPF_IERMB</a:t>
            </a:r>
          </a:p>
          <a:p>
            <a:endParaRPr lang="ca-ES" dirty="0" smtClean="0"/>
          </a:p>
          <a:p>
            <a:endParaRPr lang="ca-ES" dirty="0" smtClean="0"/>
          </a:p>
          <a:p>
            <a:r>
              <a:rPr lang="ca-ES" i="1" dirty="0" smtClean="0"/>
              <a:t>La segregació espacial de la pobresa a Catalunya: estructura i dinàmica de la desigualtat social</a:t>
            </a:r>
          </a:p>
          <a:p>
            <a:r>
              <a:rPr lang="ca-ES" dirty="0" err="1" smtClean="0"/>
              <a:t>Recercaixa</a:t>
            </a:r>
            <a:r>
              <a:rPr lang="ca-ES" dirty="0" smtClean="0"/>
              <a:t> 2012</a:t>
            </a:r>
            <a:endParaRPr lang="ca-ES" dirty="0"/>
          </a:p>
        </p:txBody>
      </p:sp>
    </p:spTree>
    <p:extLst>
      <p:ext uri="{BB962C8B-B14F-4D97-AF65-F5344CB8AC3E}">
        <p14:creationId xmlns:p14="http://schemas.microsoft.com/office/powerpoint/2010/main" val="3273189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49300" y="0"/>
            <a:ext cx="7620652" cy="6858000"/>
          </a:xfrm>
          <a:prstGeom prst="rect">
            <a:avLst/>
          </a:prstGeom>
        </p:spPr>
      </p:pic>
    </p:spTree>
    <p:extLst>
      <p:ext uri="{BB962C8B-B14F-4D97-AF65-F5344CB8AC3E}">
        <p14:creationId xmlns:p14="http://schemas.microsoft.com/office/powerpoint/2010/main" val="31362368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23900" y="0"/>
            <a:ext cx="7684050" cy="6858000"/>
          </a:xfrm>
          <a:prstGeom prst="rect">
            <a:avLst/>
          </a:prstGeom>
        </p:spPr>
      </p:pic>
    </p:spTree>
    <p:extLst>
      <p:ext uri="{BB962C8B-B14F-4D97-AF65-F5344CB8AC3E}">
        <p14:creationId xmlns:p14="http://schemas.microsoft.com/office/powerpoint/2010/main" val="30904785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ca-ES" dirty="0" smtClean="0"/>
              <a:t>Duració mitjana dels expedients</a:t>
            </a:r>
            <a:endParaRPr lang="ca-ES" dirty="0"/>
          </a:p>
        </p:txBody>
      </p:sp>
      <p:sp>
        <p:nvSpPr>
          <p:cNvPr id="3" name="Marcador de contenido 2"/>
          <p:cNvSpPr>
            <a:spLocks noGrp="1"/>
          </p:cNvSpPr>
          <p:nvPr>
            <p:ph idx="1"/>
          </p:nvPr>
        </p:nvSpPr>
        <p:spPr/>
        <p:txBody>
          <a:bodyPr>
            <a:normAutofit fontScale="92500" lnSpcReduction="10000"/>
          </a:bodyPr>
          <a:lstStyle/>
          <a:p>
            <a:r>
              <a:rPr lang="ca-ES" dirty="0" smtClean="0"/>
              <a:t>Abans de la crisi una duració superior als 2,5 anys es donava a zones de Tiana, Badalona, Sta. Coloma, Les Planes-</a:t>
            </a:r>
            <a:r>
              <a:rPr lang="ca-ES" dirty="0" err="1" smtClean="0"/>
              <a:t>Vallvidrera</a:t>
            </a:r>
            <a:r>
              <a:rPr lang="ca-ES" dirty="0" smtClean="0"/>
              <a:t>; Sants, Les Corts, Sant Antoni, Ciutat Vella i Barceloneta, St. Martí-La Verneda i Prosperitat.</a:t>
            </a:r>
          </a:p>
          <a:p>
            <a:r>
              <a:rPr lang="ca-ES" dirty="0" smtClean="0">
                <a:solidFill>
                  <a:srgbClr val="FF0000"/>
                </a:solidFill>
              </a:rPr>
              <a:t>La duració era encara més elevada a zones de Torre Baró, Vallbona</a:t>
            </a:r>
            <a:r>
              <a:rPr lang="ca-ES" dirty="0" smtClean="0"/>
              <a:t>, </a:t>
            </a:r>
            <a:r>
              <a:rPr lang="ca-ES" dirty="0" smtClean="0">
                <a:solidFill>
                  <a:srgbClr val="FF0000"/>
                </a:solidFill>
              </a:rPr>
              <a:t>La Font d’en Fargues, el Raval,  el Poble Sec i L’Hospitalet</a:t>
            </a:r>
            <a:r>
              <a:rPr lang="ca-ES" dirty="0" smtClean="0"/>
              <a:t>.</a:t>
            </a:r>
          </a:p>
          <a:p>
            <a:r>
              <a:rPr lang="ca-ES" dirty="0" smtClean="0">
                <a:solidFill>
                  <a:srgbClr val="FF0000"/>
                </a:solidFill>
              </a:rPr>
              <a:t>Amb la crisi, la duració dels expedients creix arreu de l’àrea d’influència de CDB.</a:t>
            </a:r>
            <a:endParaRPr lang="ca-ES" dirty="0">
              <a:solidFill>
                <a:srgbClr val="FF0000"/>
              </a:solidFill>
            </a:endParaRPr>
          </a:p>
        </p:txBody>
      </p:sp>
    </p:spTree>
    <p:extLst>
      <p:ext uri="{BB962C8B-B14F-4D97-AF65-F5344CB8AC3E}">
        <p14:creationId xmlns:p14="http://schemas.microsoft.com/office/powerpoint/2010/main" val="22930693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876300" y="0"/>
            <a:ext cx="7375473" cy="6858000"/>
          </a:xfrm>
          <a:prstGeom prst="rect">
            <a:avLst/>
          </a:prstGeom>
        </p:spPr>
      </p:pic>
    </p:spTree>
    <p:extLst>
      <p:ext uri="{BB962C8B-B14F-4D97-AF65-F5344CB8AC3E}">
        <p14:creationId xmlns:p14="http://schemas.microsoft.com/office/powerpoint/2010/main" val="637252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85800" y="0"/>
            <a:ext cx="7765143" cy="6858000"/>
          </a:xfrm>
          <a:prstGeom prst="rect">
            <a:avLst/>
          </a:prstGeom>
        </p:spPr>
      </p:pic>
    </p:spTree>
    <p:extLst>
      <p:ext uri="{BB962C8B-B14F-4D97-AF65-F5344CB8AC3E}">
        <p14:creationId xmlns:p14="http://schemas.microsoft.com/office/powerpoint/2010/main" val="42761670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ca-ES" dirty="0" smtClean="0"/>
              <a:t>Percentatge de crònics entre els usuaris</a:t>
            </a:r>
            <a:endParaRPr lang="ca-ES" dirty="0"/>
          </a:p>
        </p:txBody>
      </p:sp>
      <p:sp>
        <p:nvSpPr>
          <p:cNvPr id="4" name="Marcador de contenido 3"/>
          <p:cNvSpPr>
            <a:spLocks noGrp="1"/>
          </p:cNvSpPr>
          <p:nvPr>
            <p:ph idx="1"/>
          </p:nvPr>
        </p:nvSpPr>
        <p:spPr/>
        <p:txBody>
          <a:bodyPr>
            <a:normAutofit fontScale="92500" lnSpcReduction="20000"/>
          </a:bodyPr>
          <a:lstStyle/>
          <a:p>
            <a:r>
              <a:rPr lang="ca-ES" dirty="0" smtClean="0"/>
              <a:t>Abans de la crisi, les zones on els crònics eren mes de la meitat dels usuaris coincidien grosso modo amb les zones on els expedientes tenien una durada mitjana superior als 2,5 anys, afegint-hi ara zones de Cornellà, </a:t>
            </a:r>
            <a:r>
              <a:rPr lang="ca-ES" dirty="0" err="1" smtClean="0"/>
              <a:t>Montbau</a:t>
            </a:r>
            <a:r>
              <a:rPr lang="ca-ES" dirty="0" smtClean="0"/>
              <a:t>, i a Nou Barris: Ciutat Meridiana, Porta, </a:t>
            </a:r>
            <a:r>
              <a:rPr lang="ca-ES" dirty="0" err="1" smtClean="0"/>
              <a:t>Verdún</a:t>
            </a:r>
            <a:r>
              <a:rPr lang="ca-ES" dirty="0" smtClean="0"/>
              <a:t> i La </a:t>
            </a:r>
            <a:r>
              <a:rPr lang="ca-ES" dirty="0" err="1" smtClean="0"/>
              <a:t>Guineueta</a:t>
            </a:r>
            <a:r>
              <a:rPr lang="ca-ES" dirty="0" smtClean="0"/>
              <a:t>.</a:t>
            </a:r>
          </a:p>
          <a:p>
            <a:r>
              <a:rPr lang="ca-ES" dirty="0" smtClean="0"/>
              <a:t>La crisi fa que, tret d’algunes zones de Pedralbes, Sarrià, St. Gervasi i Vila Olímpica, arreu els crònics representen més de la meitat dels usuaris.</a:t>
            </a:r>
          </a:p>
          <a:p>
            <a:r>
              <a:rPr lang="ca-ES" dirty="0" smtClean="0">
                <a:solidFill>
                  <a:srgbClr val="FF0000"/>
                </a:solidFill>
              </a:rPr>
              <a:t>No obstant, la ribera del Besos i Les Planes, destaquen</a:t>
            </a:r>
            <a:r>
              <a:rPr lang="ca-ES" dirty="0" smtClean="0"/>
              <a:t>.</a:t>
            </a:r>
            <a:endParaRPr lang="ca-ES" dirty="0"/>
          </a:p>
        </p:txBody>
      </p:sp>
    </p:spTree>
    <p:extLst>
      <p:ext uri="{BB962C8B-B14F-4D97-AF65-F5344CB8AC3E}">
        <p14:creationId xmlns:p14="http://schemas.microsoft.com/office/powerpoint/2010/main" val="17644714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73100" y="0"/>
            <a:ext cx="7786752" cy="6858000"/>
          </a:xfrm>
          <a:prstGeom prst="rect">
            <a:avLst/>
          </a:prstGeom>
        </p:spPr>
      </p:pic>
    </p:spTree>
    <p:extLst>
      <p:ext uri="{BB962C8B-B14F-4D97-AF65-F5344CB8AC3E}">
        <p14:creationId xmlns:p14="http://schemas.microsoft.com/office/powerpoint/2010/main" val="2365840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25500" y="0"/>
            <a:ext cx="7470430" cy="6858000"/>
          </a:xfrm>
          <a:prstGeom prst="rect">
            <a:avLst/>
          </a:prstGeom>
        </p:spPr>
      </p:pic>
    </p:spTree>
    <p:extLst>
      <p:ext uri="{BB962C8B-B14F-4D97-AF65-F5344CB8AC3E}">
        <p14:creationId xmlns:p14="http://schemas.microsoft.com/office/powerpoint/2010/main" val="8325172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1693250"/>
            <a:ext cx="8229600" cy="1143000"/>
          </a:xfrm>
        </p:spPr>
        <p:txBody>
          <a:bodyPr/>
          <a:lstStyle/>
          <a:p>
            <a:r>
              <a:rPr lang="ca-ES" dirty="0" smtClean="0"/>
              <a:t>Residents </a:t>
            </a:r>
            <a:r>
              <a:rPr lang="ca-ES" dirty="0" err="1" smtClean="0"/>
              <a:t>cronificats</a:t>
            </a:r>
            <a:endParaRPr lang="ca-ES" dirty="0"/>
          </a:p>
        </p:txBody>
      </p:sp>
      <p:sp>
        <p:nvSpPr>
          <p:cNvPr id="5" name="CuadroTexto 4"/>
          <p:cNvSpPr txBox="1"/>
          <p:nvPr/>
        </p:nvSpPr>
        <p:spPr>
          <a:xfrm>
            <a:off x="1517471" y="2819753"/>
            <a:ext cx="6317298" cy="3416320"/>
          </a:xfrm>
          <a:prstGeom prst="rect">
            <a:avLst/>
          </a:prstGeom>
          <a:noFill/>
        </p:spPr>
        <p:txBody>
          <a:bodyPr wrap="square" rtlCol="0">
            <a:spAutoFit/>
          </a:bodyPr>
          <a:lstStyle/>
          <a:p>
            <a:r>
              <a:rPr lang="ca-ES" sz="2400" dirty="0" smtClean="0"/>
              <a:t>Abans de la crisi, la incidència de la cronificació entre els habitants es insignificant, tret de Torre Baró-Vallbona, i  zones de Sant Adrià i Ciutat Vella.</a:t>
            </a:r>
          </a:p>
          <a:p>
            <a:endParaRPr lang="ca-ES" sz="2400" dirty="0"/>
          </a:p>
          <a:p>
            <a:r>
              <a:rPr lang="ca-ES" sz="2400" dirty="0" smtClean="0"/>
              <a:t>La crisi ha fet dependents de Caritas a més d’un 2% de la població a la Barceloneta, Sta. Caterina i el Raval; i a zones de la Marina i la Bordeta i de Badalona.</a:t>
            </a:r>
            <a:endParaRPr lang="ca-ES" sz="2400" dirty="0"/>
          </a:p>
        </p:txBody>
      </p:sp>
    </p:spTree>
    <p:extLst>
      <p:ext uri="{BB962C8B-B14F-4D97-AF65-F5344CB8AC3E}">
        <p14:creationId xmlns:p14="http://schemas.microsoft.com/office/powerpoint/2010/main" val="2673857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25500" y="0"/>
            <a:ext cx="7473845" cy="6858000"/>
          </a:xfrm>
          <a:prstGeom prst="rect">
            <a:avLst/>
          </a:prstGeom>
        </p:spPr>
      </p:pic>
    </p:spTree>
    <p:extLst>
      <p:ext uri="{BB962C8B-B14F-4D97-AF65-F5344CB8AC3E}">
        <p14:creationId xmlns:p14="http://schemas.microsoft.com/office/powerpoint/2010/main" val="13823116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a:r>
              <a:rPr lang="ca-ES" sz="1600" dirty="0" smtClean="0"/>
              <a:t>Més del 40% dels casos han anat directament a CARITAS</a:t>
            </a:r>
            <a:br>
              <a:rPr lang="ca-ES" sz="1600" dirty="0" smtClean="0"/>
            </a:br>
            <a:r>
              <a:rPr lang="ca-ES" sz="1600" dirty="0" smtClean="0"/>
              <a:t>En torn a una quarta part venen derivats dels serveis socials bàsics</a:t>
            </a:r>
            <a:endParaRPr lang="ca-ES" sz="1600" dirty="0"/>
          </a:p>
        </p:txBody>
      </p:sp>
      <p:graphicFrame>
        <p:nvGraphicFramePr>
          <p:cNvPr id="4" name="Marcador de contenido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683325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11200" y="0"/>
            <a:ext cx="7696401" cy="6858000"/>
          </a:xfrm>
          <a:prstGeom prst="rect">
            <a:avLst/>
          </a:prstGeom>
        </p:spPr>
      </p:pic>
    </p:spTree>
    <p:extLst>
      <p:ext uri="{BB962C8B-B14F-4D97-AF65-F5344CB8AC3E}">
        <p14:creationId xmlns:p14="http://schemas.microsoft.com/office/powerpoint/2010/main" val="1605198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71625" y="1105197"/>
            <a:ext cx="6164178" cy="3785652"/>
          </a:xfrm>
          <a:prstGeom prst="rect">
            <a:avLst/>
          </a:prstGeom>
          <a:noFill/>
        </p:spPr>
        <p:txBody>
          <a:bodyPr wrap="square" rtlCol="0">
            <a:spAutoFit/>
          </a:bodyPr>
          <a:lstStyle/>
          <a:p>
            <a:r>
              <a:rPr lang="ca-ES" sz="2400" dirty="0" smtClean="0"/>
              <a:t>Aquestes dades sobre la distribució dels usuaris de Caritas son consistents amb les dades que tenim sobre l’evolució de la distribució de la renda a </a:t>
            </a:r>
            <a:r>
              <a:rPr lang="ca-ES" sz="2400" dirty="0" err="1" smtClean="0"/>
              <a:t>l’AMB.</a:t>
            </a:r>
            <a:endParaRPr lang="ca-ES" sz="2400" dirty="0" smtClean="0"/>
          </a:p>
          <a:p>
            <a:endParaRPr lang="ca-ES" sz="2400" dirty="0"/>
          </a:p>
          <a:p>
            <a:endParaRPr lang="ca-ES" sz="2400" dirty="0"/>
          </a:p>
          <a:p>
            <a:r>
              <a:rPr lang="ca-ES" sz="2400" dirty="0" smtClean="0"/>
              <a:t>Els pobres no estan tant segregats en guetos, com imbricats en tots els barris i municipis de </a:t>
            </a:r>
            <a:r>
              <a:rPr lang="ca-ES" sz="2400" dirty="0" err="1" smtClean="0"/>
              <a:t>l’AMB.</a:t>
            </a:r>
            <a:r>
              <a:rPr lang="ca-ES" sz="2400" dirty="0" smtClean="0"/>
              <a:t> La qual cosa no vol dir que hagi una distribució totalment homogènia en el territori.</a:t>
            </a:r>
            <a:endParaRPr lang="ca-ES" sz="2400" dirty="0"/>
          </a:p>
        </p:txBody>
      </p:sp>
    </p:spTree>
    <p:extLst>
      <p:ext uri="{BB962C8B-B14F-4D97-AF65-F5344CB8AC3E}">
        <p14:creationId xmlns:p14="http://schemas.microsoft.com/office/powerpoint/2010/main" val="580164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12800" y="0"/>
            <a:ext cx="7509420" cy="6858000"/>
          </a:xfrm>
          <a:prstGeom prst="rect">
            <a:avLst/>
          </a:prstGeom>
        </p:spPr>
      </p:pic>
      <p:sp>
        <p:nvSpPr>
          <p:cNvPr id="3" name="Título 2"/>
          <p:cNvSpPr>
            <a:spLocks noGrp="1"/>
          </p:cNvSpPr>
          <p:nvPr>
            <p:ph type="title"/>
          </p:nvPr>
        </p:nvSpPr>
        <p:spPr/>
        <p:txBody>
          <a:bodyPr/>
          <a:lstStyle/>
          <a:p>
            <a:r>
              <a:rPr lang="ca-ES" dirty="0" smtClean="0"/>
              <a:t>2001</a:t>
            </a:r>
            <a:endParaRPr lang="ca-ES" dirty="0"/>
          </a:p>
        </p:txBody>
      </p:sp>
      <p:sp>
        <p:nvSpPr>
          <p:cNvPr id="4" name="Marcador de contenido 3"/>
          <p:cNvSpPr>
            <a:spLocks noGrp="1"/>
          </p:cNvSpPr>
          <p:nvPr>
            <p:ph idx="1"/>
          </p:nvPr>
        </p:nvSpPr>
        <p:spPr/>
        <p:txBody>
          <a:bodyPr/>
          <a:lstStyle/>
          <a:p>
            <a:endParaRPr lang="ca-ES"/>
          </a:p>
        </p:txBody>
      </p:sp>
    </p:spTree>
    <p:extLst>
      <p:ext uri="{BB962C8B-B14F-4D97-AF65-F5344CB8AC3E}">
        <p14:creationId xmlns:p14="http://schemas.microsoft.com/office/powerpoint/2010/main" val="35629387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ca-ES" dirty="0" smtClean="0"/>
              <a:t>20112011</a:t>
            </a:r>
            <a:endParaRPr lang="ca-ES" dirty="0"/>
          </a:p>
        </p:txBody>
      </p:sp>
      <p:pic>
        <p:nvPicPr>
          <p:cNvPr id="6" name="Imagen 5"/>
          <p:cNvPicPr>
            <a:picLocks noChangeAspect="1"/>
          </p:cNvPicPr>
          <p:nvPr/>
        </p:nvPicPr>
        <p:blipFill>
          <a:blip r:embed="rId2"/>
          <a:stretch>
            <a:fillRect/>
          </a:stretch>
        </p:blipFill>
        <p:spPr>
          <a:xfrm>
            <a:off x="685800" y="0"/>
            <a:ext cx="7749660" cy="6858000"/>
          </a:xfrm>
          <a:prstGeom prst="rect">
            <a:avLst/>
          </a:prstGeom>
        </p:spPr>
      </p:pic>
      <p:sp>
        <p:nvSpPr>
          <p:cNvPr id="7" name="CuadroTexto 6"/>
          <p:cNvSpPr txBox="1"/>
          <p:nvPr/>
        </p:nvSpPr>
        <p:spPr>
          <a:xfrm>
            <a:off x="3232873" y="346614"/>
            <a:ext cx="808635" cy="461665"/>
          </a:xfrm>
          <a:prstGeom prst="rect">
            <a:avLst/>
          </a:prstGeom>
          <a:noFill/>
        </p:spPr>
        <p:txBody>
          <a:bodyPr wrap="none" rtlCol="0">
            <a:spAutoFit/>
          </a:bodyPr>
          <a:lstStyle/>
          <a:p>
            <a:r>
              <a:rPr lang="ca-ES" sz="2400" b="1" dirty="0" smtClean="0"/>
              <a:t>2011</a:t>
            </a:r>
            <a:endParaRPr lang="ca-ES" sz="2400" b="1" dirty="0"/>
          </a:p>
        </p:txBody>
      </p:sp>
    </p:spTree>
    <p:extLst>
      <p:ext uri="{BB962C8B-B14F-4D97-AF65-F5344CB8AC3E}">
        <p14:creationId xmlns:p14="http://schemas.microsoft.com/office/powerpoint/2010/main" val="28588562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48082"/>
          </a:xfrm>
        </p:spPr>
        <p:txBody>
          <a:bodyPr>
            <a:normAutofit fontScale="90000"/>
          </a:bodyPr>
          <a:lstStyle/>
          <a:p>
            <a:r>
              <a:rPr lang="ca-ES" dirty="0" smtClean="0"/>
              <a:t>Resum</a:t>
            </a:r>
            <a:endParaRPr lang="ca-ES" dirty="0"/>
          </a:p>
        </p:txBody>
      </p:sp>
      <p:sp>
        <p:nvSpPr>
          <p:cNvPr id="3" name="Marcador de contenido 2"/>
          <p:cNvSpPr>
            <a:spLocks noGrp="1"/>
          </p:cNvSpPr>
          <p:nvPr>
            <p:ph idx="1"/>
          </p:nvPr>
        </p:nvSpPr>
        <p:spPr/>
        <p:txBody>
          <a:bodyPr>
            <a:normAutofit fontScale="92500" lnSpcReduction="10000"/>
          </a:bodyPr>
          <a:lstStyle/>
          <a:p>
            <a:pPr>
              <a:spcAft>
                <a:spcPts val="600"/>
              </a:spcAft>
            </a:pPr>
            <a:r>
              <a:rPr lang="ca-ES" dirty="0" smtClean="0"/>
              <a:t>La crisi econòmica ha provocat un canvi en el perfil dels usuaris de Caritas.</a:t>
            </a:r>
          </a:p>
          <a:p>
            <a:pPr>
              <a:spcAft>
                <a:spcPts val="600"/>
              </a:spcAft>
            </a:pPr>
            <a:r>
              <a:rPr lang="ca-ES" dirty="0" smtClean="0"/>
              <a:t>Els nacionals, i les parelles amb fills menors d’edat, formen ara part important dels usuaris.</a:t>
            </a:r>
          </a:p>
          <a:p>
            <a:pPr>
              <a:spcAft>
                <a:spcPts val="600"/>
              </a:spcAft>
            </a:pPr>
            <a:r>
              <a:rPr lang="ca-ES" dirty="0" smtClean="0"/>
              <a:t>Els problemes relacionats amb el mercat de treball i la manca d’ingressos han crescut notablement i s’han </a:t>
            </a:r>
            <a:r>
              <a:rPr lang="ca-ES" dirty="0" err="1" smtClean="0"/>
              <a:t>cronificat</a:t>
            </a:r>
            <a:r>
              <a:rPr lang="ca-ES" dirty="0" smtClean="0"/>
              <a:t>.</a:t>
            </a:r>
          </a:p>
          <a:p>
            <a:pPr>
              <a:spcAft>
                <a:spcPts val="600"/>
              </a:spcAft>
            </a:pPr>
            <a:r>
              <a:rPr lang="ca-ES" dirty="0" smtClean="0"/>
              <a:t>Malgrat hi ha zones més depauperades que d’altres, pocs barris s’escapen de la cronificació</a:t>
            </a:r>
          </a:p>
          <a:p>
            <a:endParaRPr lang="ca-ES" dirty="0" smtClean="0"/>
          </a:p>
          <a:p>
            <a:endParaRPr lang="ca-ES" dirty="0"/>
          </a:p>
        </p:txBody>
      </p:sp>
    </p:spTree>
    <p:extLst>
      <p:ext uri="{BB962C8B-B14F-4D97-AF65-F5344CB8AC3E}">
        <p14:creationId xmlns:p14="http://schemas.microsoft.com/office/powerpoint/2010/main" val="4108580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45344" y="280424"/>
            <a:ext cx="8395573" cy="6740306"/>
          </a:xfrm>
          <a:prstGeom prst="rect">
            <a:avLst/>
          </a:prstGeom>
          <a:noFill/>
        </p:spPr>
        <p:txBody>
          <a:bodyPr wrap="square" rtlCol="0">
            <a:spAutoFit/>
          </a:bodyPr>
          <a:lstStyle/>
          <a:p>
            <a:r>
              <a:rPr lang="ca-ES" sz="2400" dirty="0" smtClean="0"/>
              <a:t>Lluny d’una segregació territorial creixent, l’AMB ha evolucionat cap a una major barreja de classes socials en el territori.</a:t>
            </a:r>
          </a:p>
          <a:p>
            <a:endParaRPr lang="ca-ES" sz="2400" dirty="0"/>
          </a:p>
          <a:p>
            <a:r>
              <a:rPr lang="ca-ES" sz="2400" dirty="0" smtClean="0"/>
              <a:t>Sobretot per la combinació de processos de mobilitat geogràfica, dels cicles econòmics i del canvi en l’estructura ocupacional de l’AMB:</a:t>
            </a:r>
          </a:p>
          <a:p>
            <a:endParaRPr lang="ca-ES" sz="2400" dirty="0"/>
          </a:p>
          <a:p>
            <a:pPr marL="342900" indent="-342900">
              <a:buFont typeface="Arial"/>
              <a:buChar char="•"/>
            </a:pPr>
            <a:r>
              <a:rPr lang="ca-ES" sz="2400" dirty="0" smtClean="0"/>
              <a:t>L’expansió de professionals i directius fora dels seus límits geogràfics dels anys 90 ajudats per polítiques de regeneració urbana i del boom immobiliari.</a:t>
            </a:r>
          </a:p>
          <a:p>
            <a:pPr marL="342900" indent="-342900">
              <a:buFont typeface="Arial"/>
              <a:buChar char="•"/>
            </a:pPr>
            <a:endParaRPr lang="ca-ES" sz="2400" dirty="0"/>
          </a:p>
          <a:p>
            <a:pPr marL="342900" indent="-342900">
              <a:buFont typeface="Arial"/>
              <a:buChar char="•"/>
            </a:pPr>
            <a:r>
              <a:rPr lang="ca-ES" sz="2400" dirty="0" smtClean="0"/>
              <a:t>L’expansió de la nova classe treballadora per barris que abans eren d’administratius, tècnics i supervisors.</a:t>
            </a:r>
          </a:p>
          <a:p>
            <a:pPr marL="342900" indent="-342900">
              <a:buFont typeface="Arial"/>
              <a:buChar char="•"/>
            </a:pPr>
            <a:endParaRPr lang="ca-ES" sz="2400" dirty="0"/>
          </a:p>
          <a:p>
            <a:pPr marL="342900" indent="-342900">
              <a:buFont typeface="Arial"/>
              <a:buChar char="•"/>
            </a:pPr>
            <a:r>
              <a:rPr lang="ca-ES" sz="2400" dirty="0" smtClean="0"/>
              <a:t>La crisi ha tingut efectes en totes les classes socials, fent </a:t>
            </a:r>
            <a:r>
              <a:rPr lang="ca-ES" sz="2400" dirty="0" err="1" smtClean="0"/>
              <a:t>apareixer</a:t>
            </a:r>
            <a:r>
              <a:rPr lang="ca-ES" sz="2400" dirty="0" smtClean="0"/>
              <a:t> rendes molt baixes a llocs </a:t>
            </a:r>
            <a:r>
              <a:rPr lang="ca-ES" sz="2400" dirty="0" err="1" smtClean="0"/>
              <a:t>insolits</a:t>
            </a:r>
            <a:endParaRPr lang="ca-ES" sz="2400" dirty="0" smtClean="0"/>
          </a:p>
          <a:p>
            <a:endParaRPr lang="ca-ES" sz="2400" dirty="0"/>
          </a:p>
          <a:p>
            <a:endParaRPr lang="ca-ES" sz="2400" dirty="0" smtClean="0"/>
          </a:p>
        </p:txBody>
      </p:sp>
    </p:spTree>
    <p:extLst>
      <p:ext uri="{BB962C8B-B14F-4D97-AF65-F5344CB8AC3E}">
        <p14:creationId xmlns:p14="http://schemas.microsoft.com/office/powerpoint/2010/main" val="37376956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N:\RECERCA\SOCIETAT\PROJECTES EN CURS\PDUM\MAPAS\ASR CLUSTER 4_1991_reste amb &amp; bcn.png"/>
          <p:cNvPicPr/>
          <p:nvPr/>
        </p:nvPicPr>
        <p:blipFill rotWithShape="1">
          <a:blip r:embed="rId2">
            <a:extLst>
              <a:ext uri="{28A0092B-C50C-407E-A947-70E740481C1C}">
                <a14:useLocalDpi xmlns:a14="http://schemas.microsoft.com/office/drawing/2010/main" val="0"/>
              </a:ext>
            </a:extLst>
          </a:blip>
          <a:srcRect l="1267" t="1792" r="1015" b="1909"/>
          <a:stretch/>
        </p:blipFill>
        <p:spPr bwMode="auto">
          <a:xfrm>
            <a:off x="904875" y="871538"/>
            <a:ext cx="7334250" cy="5114925"/>
          </a:xfrm>
          <a:prstGeom prst="rect">
            <a:avLst/>
          </a:prstGeom>
          <a:noFill/>
          <a:ln>
            <a:noFill/>
          </a:ln>
          <a:extLst>
            <a:ext uri="{53640926-AAD7-44D8-BBD7-CCE9431645EC}">
              <a14:shadowObscured xmlns:a14="http://schemas.microsoft.com/office/drawing/2010/main"/>
            </a:ext>
          </a:extLst>
        </p:spPr>
      </p:pic>
      <p:sp>
        <p:nvSpPr>
          <p:cNvPr id="4" name="CuadroTexto 3"/>
          <p:cNvSpPr txBox="1"/>
          <p:nvPr/>
        </p:nvSpPr>
        <p:spPr>
          <a:xfrm>
            <a:off x="4156551" y="323479"/>
            <a:ext cx="808635" cy="461665"/>
          </a:xfrm>
          <a:prstGeom prst="rect">
            <a:avLst/>
          </a:prstGeom>
          <a:noFill/>
        </p:spPr>
        <p:txBody>
          <a:bodyPr wrap="none" rtlCol="0">
            <a:spAutoFit/>
          </a:bodyPr>
          <a:lstStyle/>
          <a:p>
            <a:r>
              <a:rPr lang="ca-ES" sz="2400" b="1" dirty="0" smtClean="0"/>
              <a:t>1991</a:t>
            </a:r>
            <a:endParaRPr lang="ca-ES" sz="2400" b="1" dirty="0"/>
          </a:p>
        </p:txBody>
      </p:sp>
    </p:spTree>
    <p:extLst>
      <p:ext uri="{BB962C8B-B14F-4D97-AF65-F5344CB8AC3E}">
        <p14:creationId xmlns:p14="http://schemas.microsoft.com/office/powerpoint/2010/main" val="41704353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N:\RECERCA\SOCIETAT\PROJECTES EN CURS\PDUM\MAPAS\ASR CLUSTER 5_2001_BCN &amp; reste AMB_.png"/>
          <p:cNvPicPr/>
          <p:nvPr/>
        </p:nvPicPr>
        <p:blipFill rotWithShape="1">
          <a:blip r:embed="rId2">
            <a:extLst>
              <a:ext uri="{28A0092B-C50C-407E-A947-70E740481C1C}">
                <a14:useLocalDpi xmlns:a14="http://schemas.microsoft.com/office/drawing/2010/main" val="0"/>
              </a:ext>
            </a:extLst>
          </a:blip>
          <a:srcRect l="1326" t="2060" r="1139" b="1685"/>
          <a:stretch/>
        </p:blipFill>
        <p:spPr bwMode="auto">
          <a:xfrm>
            <a:off x="882968" y="835993"/>
            <a:ext cx="7378065" cy="5153025"/>
          </a:xfrm>
          <a:prstGeom prst="rect">
            <a:avLst/>
          </a:prstGeom>
          <a:noFill/>
          <a:ln>
            <a:noFill/>
          </a:ln>
          <a:extLst>
            <a:ext uri="{53640926-AAD7-44D8-BBD7-CCE9431645EC}">
              <a14:shadowObscured xmlns:a14="http://schemas.microsoft.com/office/drawing/2010/main"/>
            </a:ext>
          </a:extLst>
        </p:spPr>
      </p:pic>
      <p:sp>
        <p:nvSpPr>
          <p:cNvPr id="3" name="CuadroTexto 2"/>
          <p:cNvSpPr txBox="1"/>
          <p:nvPr/>
        </p:nvSpPr>
        <p:spPr>
          <a:xfrm>
            <a:off x="4387470" y="357833"/>
            <a:ext cx="808635" cy="461665"/>
          </a:xfrm>
          <a:prstGeom prst="rect">
            <a:avLst/>
          </a:prstGeom>
          <a:noFill/>
        </p:spPr>
        <p:txBody>
          <a:bodyPr wrap="none" rtlCol="0">
            <a:spAutoFit/>
          </a:bodyPr>
          <a:lstStyle/>
          <a:p>
            <a:r>
              <a:rPr lang="ca-ES" sz="2400" dirty="0" smtClean="0"/>
              <a:t>2001</a:t>
            </a:r>
            <a:endParaRPr lang="ca-ES" sz="2400" dirty="0"/>
          </a:p>
        </p:txBody>
      </p:sp>
    </p:spTree>
    <p:extLst>
      <p:ext uri="{BB962C8B-B14F-4D97-AF65-F5344CB8AC3E}">
        <p14:creationId xmlns:p14="http://schemas.microsoft.com/office/powerpoint/2010/main" val="16062839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N:\RECERCA\SOCIETAT\PROJECTES EN CURS\PDUM\MAPAS\ASR CLUSTER 6_2011_BCN &amp; Reste AMB.png"/>
          <p:cNvPicPr/>
          <p:nvPr/>
        </p:nvPicPr>
        <p:blipFill rotWithShape="1">
          <a:blip r:embed="rId2">
            <a:extLst>
              <a:ext uri="{28A0092B-C50C-407E-A947-70E740481C1C}">
                <a14:useLocalDpi xmlns:a14="http://schemas.microsoft.com/office/drawing/2010/main" val="0"/>
              </a:ext>
            </a:extLst>
          </a:blip>
          <a:srcRect l="1416" t="1637" r="1158" b="1974"/>
          <a:stretch/>
        </p:blipFill>
        <p:spPr bwMode="auto">
          <a:xfrm>
            <a:off x="925830" y="876300"/>
            <a:ext cx="7292340" cy="5105400"/>
          </a:xfrm>
          <a:prstGeom prst="rect">
            <a:avLst/>
          </a:prstGeom>
          <a:noFill/>
          <a:ln>
            <a:noFill/>
          </a:ln>
          <a:extLst>
            <a:ext uri="{53640926-AAD7-44D8-BBD7-CCE9431645EC}">
              <a14:shadowObscured xmlns:a14="http://schemas.microsoft.com/office/drawing/2010/main"/>
            </a:ext>
          </a:extLst>
        </p:spPr>
      </p:pic>
      <p:sp>
        <p:nvSpPr>
          <p:cNvPr id="5" name="CuadroTexto 4"/>
          <p:cNvSpPr txBox="1"/>
          <p:nvPr/>
        </p:nvSpPr>
        <p:spPr>
          <a:xfrm>
            <a:off x="4195064" y="379397"/>
            <a:ext cx="912630" cy="523220"/>
          </a:xfrm>
          <a:prstGeom prst="rect">
            <a:avLst/>
          </a:prstGeom>
          <a:noFill/>
        </p:spPr>
        <p:txBody>
          <a:bodyPr wrap="none" rtlCol="0">
            <a:spAutoFit/>
          </a:bodyPr>
          <a:lstStyle/>
          <a:p>
            <a:r>
              <a:rPr lang="ca-ES" sz="2800" b="1" dirty="0" smtClean="0"/>
              <a:t>2011</a:t>
            </a:r>
            <a:endParaRPr lang="ca-ES" sz="2800" b="1" dirty="0"/>
          </a:p>
        </p:txBody>
      </p:sp>
    </p:spTree>
    <p:extLst>
      <p:ext uri="{BB962C8B-B14F-4D97-AF65-F5344CB8AC3E}">
        <p14:creationId xmlns:p14="http://schemas.microsoft.com/office/powerpoint/2010/main" val="1257424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ca-ES" dirty="0" smtClean="0"/>
              <a:t>Augmenten els menors d’edat i la durada mitjana dels expedients</a:t>
            </a:r>
            <a:endParaRPr lang="ca-ES" dirty="0"/>
          </a:p>
        </p:txBody>
      </p:sp>
      <p:sp>
        <p:nvSpPr>
          <p:cNvPr id="3" name="Marcador de contenido 2"/>
          <p:cNvSpPr>
            <a:spLocks noGrp="1"/>
          </p:cNvSpPr>
          <p:nvPr>
            <p:ph idx="1"/>
          </p:nvPr>
        </p:nvSpPr>
        <p:spPr>
          <a:xfrm>
            <a:off x="457200" y="2222500"/>
            <a:ext cx="8229600" cy="3903663"/>
          </a:xfrm>
        </p:spPr>
        <p:txBody>
          <a:bodyPr/>
          <a:lstStyle/>
          <a:p>
            <a:endParaRPr lang="ca-ES" dirty="0"/>
          </a:p>
        </p:txBody>
      </p:sp>
      <p:graphicFrame>
        <p:nvGraphicFramePr>
          <p:cNvPr id="5" name="Objeto 4"/>
          <p:cNvGraphicFramePr>
            <a:graphicFrameLocks noChangeAspect="1"/>
          </p:cNvGraphicFramePr>
          <p:nvPr>
            <p:extLst>
              <p:ext uri="{D42A27DB-BD31-4B8C-83A1-F6EECF244321}">
                <p14:modId xmlns:p14="http://schemas.microsoft.com/office/powerpoint/2010/main" val="4013903867"/>
              </p:ext>
            </p:extLst>
          </p:nvPr>
        </p:nvGraphicFramePr>
        <p:xfrm>
          <a:off x="457200" y="2431085"/>
          <a:ext cx="8229600" cy="1617039"/>
        </p:xfrm>
        <a:graphic>
          <a:graphicData uri="http://schemas.openxmlformats.org/presentationml/2006/ole">
            <mc:AlternateContent xmlns:mc="http://schemas.openxmlformats.org/markup-compatibility/2006">
              <mc:Choice xmlns:v="urn:schemas-microsoft-com:vml" Requires="v">
                <p:oleObj spid="_x0000_s1031" name="Hoja de cálculo" r:id="rId4" imgW="3873500" imgH="469900" progId="Excel.Sheet.8">
                  <p:embed/>
                </p:oleObj>
              </mc:Choice>
              <mc:Fallback>
                <p:oleObj name="Hoja de cálculo" r:id="rId4" imgW="3873500" imgH="469900" progId="Excel.Sheet.8">
                  <p:embed/>
                  <p:pic>
                    <p:nvPicPr>
                      <p:cNvPr id="0" name=""/>
                      <p:cNvPicPr/>
                      <p:nvPr/>
                    </p:nvPicPr>
                    <p:blipFill>
                      <a:blip r:embed="rId5"/>
                      <a:stretch>
                        <a:fillRect/>
                      </a:stretch>
                    </p:blipFill>
                    <p:spPr>
                      <a:xfrm>
                        <a:off x="457200" y="2431085"/>
                        <a:ext cx="8229600" cy="1617039"/>
                      </a:xfrm>
                      <a:prstGeom prst="rect">
                        <a:avLst/>
                      </a:prstGeom>
                    </p:spPr>
                  </p:pic>
                </p:oleObj>
              </mc:Fallback>
            </mc:AlternateContent>
          </a:graphicData>
        </a:graphic>
      </p:graphicFrame>
    </p:spTree>
    <p:extLst>
      <p:ext uri="{BB962C8B-B14F-4D97-AF65-F5344CB8AC3E}">
        <p14:creationId xmlns:p14="http://schemas.microsoft.com/office/powerpoint/2010/main" val="13217034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ca-ES" sz="2400" dirty="0" smtClean="0"/>
              <a:t>La cronicitat afecta ara a ¾ parts dels usuaris.</a:t>
            </a:r>
            <a:br>
              <a:rPr lang="ca-ES" sz="2400" dirty="0" smtClean="0"/>
            </a:br>
            <a:endParaRPr lang="ca-ES" sz="24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64997753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40946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a:r>
              <a:rPr lang="ca-ES" sz="1800" dirty="0" smtClean="0"/>
              <a:t>Amb la crisi, els nacionals deixen de ser una població minoritària entre els usuaris</a:t>
            </a:r>
            <a:endParaRPr lang="ca-ES" sz="1800" dirty="0"/>
          </a:p>
        </p:txBody>
      </p:sp>
      <p:graphicFrame>
        <p:nvGraphicFramePr>
          <p:cNvPr id="6" name="Marcador de contenido 5"/>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6446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a:r>
              <a:rPr lang="ca-ES" sz="1800" dirty="0" smtClean="0"/>
              <a:t>La majoria de problemes estan relacionats amb l’ocupació i els recursos econòmics</a:t>
            </a:r>
            <a:endParaRPr lang="ca-ES" sz="1800" dirty="0"/>
          </a:p>
        </p:txBody>
      </p:sp>
      <p:graphicFrame>
        <p:nvGraphicFramePr>
          <p:cNvPr id="6" name="Marcador de contenido 5"/>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890613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ca-ES" sz="1600" dirty="0" smtClean="0"/>
              <a:t>El major número de nous casos es dona en els anys 2009 i 2010</a:t>
            </a:r>
            <a:br>
              <a:rPr lang="ca-ES" sz="1600" dirty="0" smtClean="0"/>
            </a:br>
            <a:r>
              <a:rPr lang="ca-ES" sz="1600" dirty="0" smtClean="0"/>
              <a:t>El creixement es deu als problemes econòmics i de treball</a:t>
            </a:r>
            <a:endParaRPr lang="ca-ES" sz="1600" dirty="0"/>
          </a:p>
        </p:txBody>
      </p:sp>
      <p:graphicFrame>
        <p:nvGraphicFramePr>
          <p:cNvPr id="4" name="Marcador de contenido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73598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907184" y="1649549"/>
            <a:ext cx="7206956" cy="2622783"/>
          </a:xfrm>
        </p:spPr>
        <p:txBody>
          <a:bodyPr/>
          <a:lstStyle/>
          <a:p>
            <a:r>
              <a:rPr lang="ca-ES" dirty="0" smtClean="0"/>
              <a:t>La pobresa en el territori</a:t>
            </a:r>
            <a:endParaRPr lang="ca-ES" dirty="0"/>
          </a:p>
        </p:txBody>
      </p:sp>
    </p:spTree>
    <p:extLst>
      <p:ext uri="{BB962C8B-B14F-4D97-AF65-F5344CB8AC3E}">
        <p14:creationId xmlns:p14="http://schemas.microsoft.com/office/powerpoint/2010/main" val="2103911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39138" y="1567071"/>
            <a:ext cx="7207987" cy="1200328"/>
          </a:xfrm>
          <a:prstGeom prst="rect">
            <a:avLst/>
          </a:prstGeom>
          <a:noFill/>
        </p:spPr>
        <p:txBody>
          <a:bodyPr wrap="square" rtlCol="0">
            <a:spAutoFit/>
          </a:bodyPr>
          <a:lstStyle/>
          <a:p>
            <a:r>
              <a:rPr lang="ca-ES" sz="2400" dirty="0" smtClean="0"/>
              <a:t>Abans de 2008, només algunes zones de Vallbona, Ciutat </a:t>
            </a:r>
            <a:r>
              <a:rPr lang="ca-ES" sz="2400" dirty="0" err="1" smtClean="0"/>
              <a:t>Meridina</a:t>
            </a:r>
            <a:r>
              <a:rPr lang="ca-ES" sz="2400" dirty="0" smtClean="0"/>
              <a:t>, </a:t>
            </a:r>
            <a:r>
              <a:rPr lang="ca-ES" sz="2400" dirty="0" err="1" smtClean="0"/>
              <a:t>Torrebarò</a:t>
            </a:r>
            <a:r>
              <a:rPr lang="ca-ES" sz="2400" dirty="0" smtClean="0"/>
              <a:t>, Sant Adrià i Ciutat Vella superaven el 2% de residents com a usuaris de Caritas</a:t>
            </a:r>
            <a:endParaRPr lang="ca-ES" sz="2400" dirty="0"/>
          </a:p>
        </p:txBody>
      </p:sp>
      <p:sp>
        <p:nvSpPr>
          <p:cNvPr id="3" name="CuadroTexto 2"/>
          <p:cNvSpPr txBox="1"/>
          <p:nvPr/>
        </p:nvSpPr>
        <p:spPr>
          <a:xfrm>
            <a:off x="1072127" y="3282602"/>
            <a:ext cx="6944079" cy="2677656"/>
          </a:xfrm>
          <a:prstGeom prst="rect">
            <a:avLst/>
          </a:prstGeom>
          <a:noFill/>
        </p:spPr>
        <p:txBody>
          <a:bodyPr wrap="square" rtlCol="0">
            <a:spAutoFit/>
          </a:bodyPr>
          <a:lstStyle/>
          <a:p>
            <a:r>
              <a:rPr lang="ca-ES" sz="2400" dirty="0" smtClean="0"/>
              <a:t>Després de 2008,  aquesta proporció de residents atesos per Caritas es comú a Sta. Coloma, Zones de Badalona, L’Hospitalet; Cornellà, St. Joan d’Espí.</a:t>
            </a:r>
          </a:p>
          <a:p>
            <a:endParaRPr lang="ca-ES" sz="2400" dirty="0"/>
          </a:p>
          <a:p>
            <a:r>
              <a:rPr lang="ca-ES" sz="2400" dirty="0" smtClean="0"/>
              <a:t>Al municipi de BCN: Ciutat Vella i Raval, Carmel i Vall Hebron; Trinitat, Roquetes i </a:t>
            </a:r>
            <a:r>
              <a:rPr lang="ca-ES" sz="2400" dirty="0" err="1" smtClean="0"/>
              <a:t>Verdún</a:t>
            </a:r>
            <a:r>
              <a:rPr lang="ca-ES" sz="2400" dirty="0" smtClean="0"/>
              <a:t>, i Les Planes; s’afegeixen a les zones d’abans</a:t>
            </a:r>
            <a:endParaRPr lang="ca-ES" sz="2400" dirty="0"/>
          </a:p>
        </p:txBody>
      </p:sp>
    </p:spTree>
    <p:extLst>
      <p:ext uri="{BB962C8B-B14F-4D97-AF65-F5344CB8AC3E}">
        <p14:creationId xmlns:p14="http://schemas.microsoft.com/office/powerpoint/2010/main" val="194005927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8616</TotalTime>
  <Words>750</Words>
  <Application>Microsoft Office PowerPoint</Application>
  <PresentationFormat>Presentación en pantalla (4:3)</PresentationFormat>
  <Paragraphs>65</Paragraphs>
  <Slides>28</Slides>
  <Notes>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28</vt:i4>
      </vt:variant>
    </vt:vector>
  </HeadingPairs>
  <TitlesOfParts>
    <vt:vector size="30" baseType="lpstr">
      <vt:lpstr>Tema de Office</vt:lpstr>
      <vt:lpstr>Hoja de cálculo</vt:lpstr>
      <vt:lpstr>Els usuaris de Caritas Barcelona</vt:lpstr>
      <vt:lpstr>Més del 40% dels casos han anat directament a CARITAS En torn a una quarta part venen derivats dels serveis socials bàsics</vt:lpstr>
      <vt:lpstr>Augmenten els menors d’edat i la durada mitjana dels expedients</vt:lpstr>
      <vt:lpstr>La cronicitat afecta ara a ¾ parts dels usuaris. </vt:lpstr>
      <vt:lpstr>Amb la crisi, els nacionals deixen de ser una població minoritària entre els usuaris</vt:lpstr>
      <vt:lpstr>La majoria de problemes estan relacionats amb l’ocupació i els recursos econòmics</vt:lpstr>
      <vt:lpstr>El major número de nous casos es dona en els anys 2009 i 2010 El creixement es deu als problemes econòmics i de treball</vt:lpstr>
      <vt:lpstr>La pobresa en el territori</vt:lpstr>
      <vt:lpstr>Presentación de PowerPoint</vt:lpstr>
      <vt:lpstr>Presentación de PowerPoint</vt:lpstr>
      <vt:lpstr>Presentación de PowerPoint</vt:lpstr>
      <vt:lpstr>Duració mitjana dels expedients</vt:lpstr>
      <vt:lpstr>Presentación de PowerPoint</vt:lpstr>
      <vt:lpstr>Presentación de PowerPoint</vt:lpstr>
      <vt:lpstr>Percentatge de crònics entre els usuaris</vt:lpstr>
      <vt:lpstr>Presentación de PowerPoint</vt:lpstr>
      <vt:lpstr>Presentación de PowerPoint</vt:lpstr>
      <vt:lpstr>Residents cronificats</vt:lpstr>
      <vt:lpstr>Presentación de PowerPoint</vt:lpstr>
      <vt:lpstr>Presentación de PowerPoint</vt:lpstr>
      <vt:lpstr>Presentación de PowerPoint</vt:lpstr>
      <vt:lpstr>2001</vt:lpstr>
      <vt:lpstr>20112011</vt:lpstr>
      <vt:lpstr>Resum</vt:lpstr>
      <vt:lpstr>Presentación de PowerPoint</vt:lpstr>
      <vt:lpstr>Presentación de PowerPoint</vt:lpstr>
      <vt:lpstr>Presentación de PowerPoint</vt:lpstr>
      <vt:lpstr>Presentación de PowerPoint</vt:lpstr>
    </vt:vector>
  </TitlesOfParts>
  <Company>UPF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Els usuaris de Caritas</dc:title>
  <dc:creator>Sebastian Sarasa</dc:creator>
  <cp:lastModifiedBy>Sergio Porcel Lopez</cp:lastModifiedBy>
  <cp:revision>30</cp:revision>
  <dcterms:created xsi:type="dcterms:W3CDTF">2015-10-01T17:29:17Z</dcterms:created>
  <dcterms:modified xsi:type="dcterms:W3CDTF">2015-10-09T06:25:09Z</dcterms:modified>
</cp:coreProperties>
</file>