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8" r:id="rId2"/>
    <p:sldId id="304" r:id="rId3"/>
    <p:sldId id="305" r:id="rId4"/>
    <p:sldId id="306" r:id="rId5"/>
    <p:sldId id="307" r:id="rId6"/>
    <p:sldId id="308" r:id="rId7"/>
    <p:sldId id="309" r:id="rId8"/>
    <p:sldId id="311" r:id="rId9"/>
    <p:sldId id="356" r:id="rId10"/>
    <p:sldId id="355" r:id="rId11"/>
    <p:sldId id="357" r:id="rId12"/>
    <p:sldId id="358" r:id="rId13"/>
    <p:sldId id="359" r:id="rId14"/>
    <p:sldId id="360" r:id="rId15"/>
    <p:sldId id="361" r:id="rId16"/>
    <p:sldId id="362" r:id="rId17"/>
    <p:sldId id="369" r:id="rId18"/>
    <p:sldId id="363" r:id="rId19"/>
    <p:sldId id="364" r:id="rId20"/>
    <p:sldId id="370" r:id="rId21"/>
    <p:sldId id="365" r:id="rId22"/>
    <p:sldId id="366" r:id="rId23"/>
    <p:sldId id="367" r:id="rId24"/>
    <p:sldId id="368" r:id="rId25"/>
  </p:sldIdLst>
  <p:sldSz cx="9906000" cy="6480175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E48"/>
    <a:srgbClr val="FFFF66"/>
    <a:srgbClr val="9C2C39"/>
    <a:srgbClr val="A02847"/>
    <a:srgbClr val="CC9900"/>
    <a:srgbClr val="00CC99"/>
    <a:srgbClr val="339966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5" autoAdjust="0"/>
    <p:restoredTop sz="99040" autoAdjust="0"/>
  </p:normalViewPr>
  <p:slideViewPr>
    <p:cSldViewPr>
      <p:cViewPr>
        <p:scale>
          <a:sx n="75" d="100"/>
          <a:sy n="75" d="100"/>
        </p:scale>
        <p:origin x="-624" y="-312"/>
      </p:cViewPr>
      <p:guideLst>
        <p:guide orient="horz" pos="2043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290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6575"/>
            <a:ext cx="2952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2332B8C-646F-45C6-991A-A0A2948C52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5625" y="744538"/>
            <a:ext cx="56911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5"/>
            <a:ext cx="2952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A66E4F0-365F-42D1-ABA4-3F61657F0E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2B7BD-B3C6-4B42-8576-1A7F239918B4}" type="slidenum">
              <a:rPr lang="es-ES" smtClean="0"/>
              <a:pPr/>
              <a:t>0</a:t>
            </a:fld>
            <a:endParaRPr lang="es-E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E373C-0B14-43F9-9483-5483CC1A94D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C72BC-4D65-4504-BE1C-C8F021A60D7E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012950"/>
            <a:ext cx="8420100" cy="13890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671888"/>
            <a:ext cx="6934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511300"/>
            <a:ext cx="891540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58763"/>
            <a:ext cx="2228850" cy="552926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58763"/>
            <a:ext cx="6534150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258763"/>
            <a:ext cx="8915400" cy="552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95300" y="1511300"/>
            <a:ext cx="8915400" cy="4276725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511300"/>
            <a:ext cx="891540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164013"/>
            <a:ext cx="8420100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746375"/>
            <a:ext cx="8420100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511300"/>
            <a:ext cx="4381500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511300"/>
            <a:ext cx="4381500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450975"/>
            <a:ext cx="4376738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055813"/>
            <a:ext cx="4376738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450975"/>
            <a:ext cx="4378325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055813"/>
            <a:ext cx="4378325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8915400" cy="10810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58763"/>
            <a:ext cx="3259138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58763"/>
            <a:ext cx="5537200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355725"/>
            <a:ext cx="3259138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535488"/>
            <a:ext cx="5943600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579438"/>
            <a:ext cx="5943600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072063"/>
            <a:ext cx="5943600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136650" cy="587375"/>
          </a:xfrm>
          <a:prstGeom prst="rect">
            <a:avLst/>
          </a:prstGeom>
          <a:gradFill rotWithShape="1">
            <a:gsLst>
              <a:gs pos="0">
                <a:srgbClr val="9C2C3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097588"/>
            <a:ext cx="9906000" cy="382587"/>
          </a:xfrm>
          <a:prstGeom prst="rect">
            <a:avLst/>
          </a:prstGeom>
          <a:solidFill>
            <a:srgbClr val="9C2C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8" name="Picture 7" descr="logo IERMB pàg interio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769350" y="49213"/>
            <a:ext cx="10080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587375"/>
            <a:ext cx="9906000" cy="0"/>
          </a:xfrm>
          <a:prstGeom prst="line">
            <a:avLst/>
          </a:prstGeom>
          <a:noFill/>
          <a:ln w="12700">
            <a:solidFill>
              <a:srgbClr val="9C2C3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055100" y="6165850"/>
            <a:ext cx="850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523" tIns="47261" rIns="94523" bIns="47261">
            <a:spAutoFit/>
          </a:bodyPr>
          <a:lstStyle/>
          <a:p>
            <a:pPr algn="ctr" defTabSz="944563">
              <a:spcBef>
                <a:spcPct val="50000"/>
              </a:spcBef>
              <a:defRPr/>
            </a:pPr>
            <a:fld id="{21BC543D-FDFC-418F-9C46-BC01FE9F94CF}" type="slidenum">
              <a:rPr lang="ca-ES" sz="1000" b="1">
                <a:solidFill>
                  <a:schemeClr val="bg1"/>
                </a:solidFill>
                <a:latin typeface="Verdana" pitchFamily="34" charset="0"/>
              </a:rPr>
              <a:pPr algn="ctr" defTabSz="944563">
                <a:spcBef>
                  <a:spcPct val="50000"/>
                </a:spcBef>
                <a:defRPr/>
              </a:pPr>
              <a:t>‹#›</a:t>
            </a:fld>
            <a:endParaRPr lang="ca-ES" sz="10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944563" rtl="0" eaLnBrk="0" fontAlgn="base" hangingPunct="0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44563" rtl="0" eaLnBrk="0" fontAlgn="base" hangingPunct="0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2pPr>
      <a:lvl3pPr algn="ctr" defTabSz="944563" rtl="0" eaLnBrk="0" fontAlgn="base" hangingPunct="0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3pPr>
      <a:lvl4pPr algn="ctr" defTabSz="944563" rtl="0" eaLnBrk="0" fontAlgn="base" hangingPunct="0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4pPr>
      <a:lvl5pPr algn="ctr" defTabSz="944563" rtl="0" eaLnBrk="0" fontAlgn="base" hangingPunct="0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ctr" defTabSz="944563" rtl="0" fontAlgn="base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ctr" defTabSz="944563" rtl="0" fontAlgn="base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ctr" defTabSz="944563" rtl="0" fontAlgn="base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ctr" defTabSz="944563" rtl="0" fontAlgn="base"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55600" indent="-355600" algn="l" defTabSz="94456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defTabSz="9445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2688" indent="-238125" algn="l" defTabSz="9445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55763" indent="-238125" algn="l" defTabSz="9445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7250" indent="-236538" algn="l" defTabSz="9445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84450" indent="-236538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41650" indent="-236538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98850" indent="-236538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56050" indent="-236538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rmb.uab.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0" y="-504825"/>
            <a:ext cx="10082213" cy="731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  <a:p>
            <a:pPr algn="ctr" defTabSz="944563">
              <a:spcBef>
                <a:spcPct val="50000"/>
              </a:spcBef>
            </a:pPr>
            <a:endParaRPr lang="es-ES" sz="190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44488" y="3095625"/>
            <a:ext cx="936148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523" tIns="47261" rIns="94523" bIns="47261">
            <a:spAutoFit/>
          </a:bodyPr>
          <a:lstStyle/>
          <a:p>
            <a:pPr algn="ctr" defTabSz="944563">
              <a:defRPr/>
            </a:pPr>
            <a:r>
              <a:rPr lang="es-ES" sz="1600" dirty="0">
                <a:solidFill>
                  <a:srgbClr val="4D4D4D"/>
                </a:solidFill>
                <a:latin typeface="Verdana" pitchFamily="34" charset="0"/>
              </a:rPr>
              <a:t>Sergio </a:t>
            </a:r>
            <a:r>
              <a:rPr lang="es-ES" sz="1600" dirty="0">
                <a:solidFill>
                  <a:srgbClr val="4D4D4D"/>
                </a:solidFill>
                <a:latin typeface="Verdana" pitchFamily="34" charset="0"/>
              </a:rPr>
              <a:t>Porcel, </a:t>
            </a:r>
            <a:r>
              <a:rPr lang="es-ES" sz="1600" dirty="0" err="1">
                <a:solidFill>
                  <a:srgbClr val="4D4D4D"/>
                </a:solidFill>
                <a:latin typeface="Verdana" pitchFamily="34" charset="0"/>
              </a:rPr>
              <a:t>Maria</a:t>
            </a:r>
            <a:r>
              <a:rPr lang="es-ES" sz="1600" dirty="0">
                <a:solidFill>
                  <a:srgbClr val="4D4D4D"/>
                </a:solidFill>
                <a:latin typeface="Verdana" pitchFamily="34" charset="0"/>
              </a:rPr>
              <a:t> Costa &amp; Marta </a:t>
            </a:r>
            <a:r>
              <a:rPr lang="es-ES" sz="1600" dirty="0" err="1">
                <a:solidFill>
                  <a:srgbClr val="4D4D4D"/>
                </a:solidFill>
                <a:latin typeface="Verdana" pitchFamily="34" charset="0"/>
              </a:rPr>
              <a:t>Fernàndez</a:t>
            </a:r>
            <a:r>
              <a:rPr lang="es-ES" sz="1600" dirty="0">
                <a:solidFill>
                  <a:srgbClr val="4D4D4D"/>
                </a:solidFill>
                <a:latin typeface="Verdana" pitchFamily="34" charset="0"/>
              </a:rPr>
              <a:t> </a:t>
            </a:r>
            <a:endParaRPr lang="es-ES" sz="1600" dirty="0">
              <a:solidFill>
                <a:srgbClr val="4D4D4D"/>
              </a:solidFill>
              <a:latin typeface="Verdana" pitchFamily="34" charset="0"/>
            </a:endParaRPr>
          </a:p>
          <a:p>
            <a:pPr algn="ctr" defTabSz="944563">
              <a:defRPr/>
            </a:pPr>
            <a:endParaRPr lang="es-ES" sz="1600" dirty="0">
              <a:solidFill>
                <a:srgbClr val="4D4D4D"/>
              </a:solidFill>
              <a:latin typeface="Verdana" pitchFamily="34" charset="0"/>
            </a:endParaRPr>
          </a:p>
          <a:p>
            <a:pPr algn="ctr" defTabSz="944563">
              <a:defRPr/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Institut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d’Estudis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Regionals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i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Metropolitans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de Barcelona</a:t>
            </a:r>
          </a:p>
          <a:p>
            <a:pPr algn="ctr" defTabSz="944563">
              <a:defRPr/>
            </a:pPr>
            <a:r>
              <a:rPr lang="es-ES" sz="1600" dirty="0">
                <a:solidFill>
                  <a:srgbClr val="4D4D4D"/>
                </a:solidFill>
                <a:latin typeface="Verdana" pitchFamily="34" charset="0"/>
                <a:hlinkClick r:id="rId3"/>
              </a:rPr>
              <a:t>www.iermb.uab.es</a:t>
            </a:r>
            <a:endParaRPr lang="es-ES" sz="1600" dirty="0">
              <a:solidFill>
                <a:srgbClr val="4D4D4D"/>
              </a:solidFill>
              <a:latin typeface="Verdana" pitchFamily="34" charset="0"/>
            </a:endParaRPr>
          </a:p>
          <a:p>
            <a:pPr algn="ctr" defTabSz="944563">
              <a:defRPr/>
            </a:pPr>
            <a:endParaRPr lang="es-ES" sz="1600" dirty="0"/>
          </a:p>
          <a:p>
            <a:pPr algn="ctr" defTabSz="944563">
              <a:defRPr/>
            </a:pPr>
            <a:endParaRPr lang="es-ES" sz="1600" dirty="0"/>
          </a:p>
          <a:p>
            <a:pPr algn="ctr" defTabSz="944563">
              <a:defRPr/>
            </a:pPr>
            <a:endParaRPr lang="es-ES" sz="1600" dirty="0">
              <a:latin typeface="Verdana" pitchFamily="34" charset="0"/>
            </a:endParaRPr>
          </a:p>
          <a:p>
            <a:pPr algn="ctr" defTabSz="944563">
              <a:defRPr/>
            </a:pPr>
            <a:r>
              <a:rPr lang="es-ES" sz="1600" b="1" dirty="0">
                <a:latin typeface="Verdana" pitchFamily="34" charset="0"/>
              </a:rPr>
              <a:t>VIª </a:t>
            </a:r>
            <a:r>
              <a:rPr lang="es-ES" sz="1600" b="1" dirty="0" err="1">
                <a:latin typeface="Verdana" pitchFamily="34" charset="0"/>
              </a:rPr>
              <a:t>Conferència</a:t>
            </a:r>
            <a:r>
              <a:rPr lang="es-ES" sz="1600" b="1" dirty="0">
                <a:latin typeface="Verdana" pitchFamily="34" charset="0"/>
              </a:rPr>
              <a:t> </a:t>
            </a:r>
            <a:r>
              <a:rPr lang="es-ES" sz="1600" b="1" dirty="0" err="1">
                <a:latin typeface="Verdana" pitchFamily="34" charset="0"/>
              </a:rPr>
              <a:t>Joves</a:t>
            </a:r>
            <a:r>
              <a:rPr lang="es-ES" sz="1600" b="1" dirty="0">
                <a:latin typeface="Verdana" pitchFamily="34" charset="0"/>
              </a:rPr>
              <a:t> i </a:t>
            </a:r>
            <a:r>
              <a:rPr lang="es-ES" sz="1600" b="1" dirty="0" err="1">
                <a:latin typeface="Verdana" pitchFamily="34" charset="0"/>
              </a:rPr>
              <a:t>societats</a:t>
            </a:r>
            <a:r>
              <a:rPr lang="es-ES" sz="1600" b="1" dirty="0">
                <a:latin typeface="Verdana" pitchFamily="34" charset="0"/>
              </a:rPr>
              <a:t> a Europa i a la </a:t>
            </a:r>
            <a:r>
              <a:rPr lang="es-ES" sz="1600" b="1" dirty="0" err="1">
                <a:latin typeface="Verdana" pitchFamily="34" charset="0"/>
              </a:rPr>
              <a:t>Mediterrània</a:t>
            </a:r>
            <a:endParaRPr lang="es-ES" sz="1600" b="1" dirty="0">
              <a:latin typeface="Verdana" pitchFamily="34" charset="0"/>
            </a:endParaRPr>
          </a:p>
          <a:p>
            <a:pPr algn="ctr" defTabSz="944563">
              <a:defRPr/>
            </a:pPr>
            <a:r>
              <a:rPr lang="es-ES" sz="1600" dirty="0" err="1">
                <a:latin typeface="Verdana" pitchFamily="34" charset="0"/>
              </a:rPr>
              <a:t>Itineraris</a:t>
            </a:r>
            <a:r>
              <a:rPr lang="es-ES" sz="1600" dirty="0">
                <a:latin typeface="Verdana" pitchFamily="34" charset="0"/>
              </a:rPr>
              <a:t> i </a:t>
            </a:r>
            <a:r>
              <a:rPr lang="es-ES" sz="1600" dirty="0" err="1">
                <a:latin typeface="Verdana" pitchFamily="34" charset="0"/>
              </a:rPr>
              <a:t>identitats</a:t>
            </a:r>
            <a:r>
              <a:rPr lang="es-ES" sz="1600" dirty="0">
                <a:latin typeface="Verdana" pitchFamily="34" charset="0"/>
              </a:rPr>
              <a:t> en un </a:t>
            </a:r>
            <a:r>
              <a:rPr lang="es-ES" sz="1600" dirty="0" err="1">
                <a:latin typeface="Verdana" pitchFamily="34" charset="0"/>
              </a:rPr>
              <a:t>context</a:t>
            </a:r>
            <a:r>
              <a:rPr lang="es-ES" sz="1600" dirty="0">
                <a:latin typeface="Verdana" pitchFamily="34" charset="0"/>
              </a:rPr>
              <a:t> </a:t>
            </a:r>
            <a:r>
              <a:rPr lang="es-ES" sz="1600" dirty="0" err="1">
                <a:latin typeface="Verdana" pitchFamily="34" charset="0"/>
              </a:rPr>
              <a:t>d’internacionalització</a:t>
            </a:r>
            <a:endParaRPr lang="es-ES" sz="1600" dirty="0">
              <a:latin typeface="Verdana" pitchFamily="34" charset="0"/>
            </a:endParaRPr>
          </a:p>
          <a:p>
            <a:pPr algn="ctr" defTabSz="944563">
              <a:defRPr/>
            </a:pPr>
            <a:endParaRPr lang="es-ES" sz="1200" dirty="0">
              <a:solidFill>
                <a:srgbClr val="4D4D4D"/>
              </a:solidFill>
              <a:latin typeface="Verdana" pitchFamily="34" charset="0"/>
            </a:endParaRPr>
          </a:p>
          <a:p>
            <a:pPr algn="ctr" defTabSz="944563">
              <a:defRPr/>
            </a:pPr>
            <a:r>
              <a:rPr lang="es-ES" sz="1200" dirty="0">
                <a:solidFill>
                  <a:srgbClr val="4D4D4D"/>
                </a:solidFill>
                <a:latin typeface="Verdana" pitchFamily="34" charset="0"/>
              </a:rPr>
              <a:t>Barcelona 7, 8 i 9 de </a:t>
            </a:r>
            <a:r>
              <a:rPr lang="es-ES" sz="1200" dirty="0" err="1">
                <a:solidFill>
                  <a:srgbClr val="4D4D4D"/>
                </a:solidFill>
                <a:latin typeface="Verdana" pitchFamily="34" charset="0"/>
              </a:rPr>
              <a:t>juny</a:t>
            </a:r>
            <a:r>
              <a:rPr lang="es-ES" sz="12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s-ES" sz="1200" dirty="0">
                <a:solidFill>
                  <a:srgbClr val="4D4D4D"/>
                </a:solidFill>
                <a:latin typeface="Verdana" pitchFamily="34" charset="0"/>
              </a:rPr>
              <a:t>de </a:t>
            </a:r>
            <a:r>
              <a:rPr lang="es-ES" sz="1200" dirty="0">
                <a:solidFill>
                  <a:srgbClr val="4D4D4D"/>
                </a:solidFill>
                <a:latin typeface="Verdana" pitchFamily="34" charset="0"/>
              </a:rPr>
              <a:t>2012</a:t>
            </a:r>
            <a:endParaRPr lang="es-ES" sz="1200" dirty="0">
              <a:solidFill>
                <a:srgbClr val="4D4D4D"/>
              </a:solidFill>
              <a:latin typeface="Verdana" pitchFamily="34" charset="0"/>
            </a:endParaRPr>
          </a:p>
        </p:txBody>
      </p:sp>
      <p:pic>
        <p:nvPicPr>
          <p:cNvPr id="17411" name="Picture 8" descr="logo IERMB pàg interi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888" y="449263"/>
            <a:ext cx="13827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 rot="10800000">
            <a:off x="920750" y="1868488"/>
            <a:ext cx="85042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94523" tIns="47261" rIns="94523" bIns="47261">
            <a:spAutoFit/>
          </a:bodyPr>
          <a:lstStyle/>
          <a:p>
            <a:pPr algn="ctr" defTabSz="944563">
              <a:spcBef>
                <a:spcPct val="50000"/>
              </a:spcBef>
            </a:pPr>
            <a:r>
              <a:rPr lang="es-ES" sz="2000" b="1" i="1">
                <a:solidFill>
                  <a:srgbClr val="333333"/>
                </a:solidFill>
                <a:latin typeface="Verdana" pitchFamily="34" charset="0"/>
              </a:rPr>
              <a:t>Habitat</a:t>
            </a:r>
            <a:r>
              <a:rPr lang="es-ES" sz="2000" b="1">
                <a:solidFill>
                  <a:srgbClr val="333333"/>
                </a:solidFill>
                <a:latin typeface="Verdana" pitchFamily="34" charset="0"/>
              </a:rPr>
              <a:t> and </a:t>
            </a:r>
            <a:r>
              <a:rPr lang="es-ES" sz="2000" b="1" i="1">
                <a:solidFill>
                  <a:srgbClr val="333333"/>
                </a:solidFill>
                <a:latin typeface="Verdana" pitchFamily="34" charset="0"/>
              </a:rPr>
              <a:t>habitus</a:t>
            </a:r>
            <a:r>
              <a:rPr lang="es-ES" sz="2000" b="1">
                <a:solidFill>
                  <a:srgbClr val="333333"/>
                </a:solidFill>
                <a:latin typeface="Verdana" pitchFamily="34" charset="0"/>
              </a:rPr>
              <a:t>: </a:t>
            </a:r>
            <a:r>
              <a:rPr lang="en-US" sz="2000" b="1">
                <a:solidFill>
                  <a:srgbClr val="333333"/>
                </a:solidFill>
                <a:latin typeface="Verdana" pitchFamily="34" charset="0"/>
              </a:rPr>
              <a:t>residential differentiation and youth transitions in Barcelona Metropolitan Region</a:t>
            </a:r>
            <a:endParaRPr lang="es-ES" sz="20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15875" y="6165850"/>
            <a:ext cx="9890125" cy="314325"/>
          </a:xfrm>
          <a:prstGeom prst="rect">
            <a:avLst/>
          </a:prstGeom>
          <a:solidFill>
            <a:srgbClr val="9C2C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679450" y="7239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 sz="1200">
                <a:solidFill>
                  <a:srgbClr val="4D4D4D"/>
                </a:solidFill>
                <a:latin typeface="Verdana" pitchFamily="34" charset="0"/>
              </a:rPr>
              <a:t>Type 2. </a:t>
            </a:r>
            <a:r>
              <a:rPr lang="en-GB" sz="1200">
                <a:solidFill>
                  <a:srgbClr val="4D4D4D"/>
                </a:solidFill>
                <a:latin typeface="Verdana" pitchFamily="34" charset="0"/>
              </a:rPr>
              <a:t>Residential areas of skilled workers from nuclear families in medium and large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200">
                <a:solidFill>
                  <a:srgbClr val="4D4D4D"/>
                </a:solidFill>
                <a:latin typeface="Verdana" pitchFamily="34" charset="0"/>
              </a:rPr>
              <a:t>municipalities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s-ES">
                <a:solidFill>
                  <a:srgbClr val="4D4D4D"/>
                </a:solidFill>
                <a:latin typeface="Verdana" pitchFamily="34" charset="0"/>
              </a:rPr>
              <a:t>medianos y grandes</a:t>
            </a:r>
            <a:endParaRPr lang="es-ES" b="1">
              <a:latin typeface="Verdana" pitchFamily="34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15925" y="0"/>
            <a:ext cx="81073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71525" y="5622925"/>
            <a:ext cx="828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1000"/>
              <a:t>Source: Compiled from data from the Census of Population and Housing, 2001</a:t>
            </a:r>
            <a:endParaRPr lang="es-ES" sz="1000" b="1">
              <a:latin typeface="Verdana" pitchFamily="34" charset="0"/>
            </a:endParaRPr>
          </a:p>
        </p:txBody>
      </p:sp>
      <p:pic>
        <p:nvPicPr>
          <p:cNvPr id="29700" name="10 Imagen" descr="ArticleCluster_2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009650"/>
            <a:ext cx="81407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Types of residential areas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98475" y="1346200"/>
            <a:ext cx="8932863" cy="42037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s-ES" sz="1600" b="1">
                <a:solidFill>
                  <a:srgbClr val="9A2E48"/>
                </a:solidFill>
                <a:latin typeface="Verdana" pitchFamily="34" charset="0"/>
              </a:rPr>
              <a:t>c) </a:t>
            </a: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Residential areas of workers with low educational and employment level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8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Morphology and spatial location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Peri-urban neighbourhoods built between 40 and 70. 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Ex: Bellvitge (L’Hospitalet), Serra d’en Mena (Badalona i Santa Coloma), 25 de setembre (Rubí), Buenos Aires (Martorell)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Social composition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Employed non skilled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More than half of youth non emancipated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Socioeconomic status below the mean</a:t>
            </a:r>
            <a:r>
              <a:rPr lang="en-GB" sz="1600"/>
              <a:t/>
            </a:r>
            <a:br>
              <a:rPr lang="en-GB" sz="1600"/>
            </a:br>
            <a:r>
              <a:rPr lang="en-GB" sz="1600"/>
              <a:t> </a:t>
            </a:r>
            <a:endParaRPr lang="en-GB" sz="16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679450" y="7239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>
                <a:solidFill>
                  <a:srgbClr val="4D4D4D"/>
                </a:solidFill>
                <a:latin typeface="Verdana" pitchFamily="34" charset="0"/>
              </a:rPr>
              <a:t>Type 3. 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Residential areas of workers with low educational and employment level</a:t>
            </a:r>
            <a:endParaRPr lang="es-ES" b="1">
              <a:latin typeface="Verdana" pitchFamily="34" charset="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771525" y="5622925"/>
            <a:ext cx="828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1000"/>
              <a:t>Source: Compiled from data from the Census of Population and Housing, 2001</a:t>
            </a:r>
            <a:endParaRPr lang="es-ES" sz="1000" b="1">
              <a:latin typeface="Verdana" pitchFamily="34" charset="0"/>
            </a:endParaRPr>
          </a:p>
        </p:txBody>
      </p:sp>
      <p:pic>
        <p:nvPicPr>
          <p:cNvPr id="31748" name="11 Imagen" descr="ArticleCluster_3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035050"/>
            <a:ext cx="8140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Types of residential areas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23875" y="1152525"/>
            <a:ext cx="8932863" cy="45275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s-ES" sz="1600" b="1">
                <a:solidFill>
                  <a:srgbClr val="9A2E48"/>
                </a:solidFill>
                <a:latin typeface="Verdana" pitchFamily="34" charset="0"/>
              </a:rPr>
              <a:t>d) </a:t>
            </a: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Residential areas especially of old people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Morphology and spatial location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Old core downtown or adjacent areas to these of district capital and large cities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Social composition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/>
              <a:t>P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redominance of elderly and immigrant population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Scarce presence of simple nuclear families (two or more families households, non nuclear family, single parent household, one person household)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Socioeconomic status below the mean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Large differences between the socioeconomic status of households of emancipated youth and households with unemancipated youth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ChangeArrowheads="1"/>
          </p:cNvSpPr>
          <p:nvPr/>
        </p:nvSpPr>
        <p:spPr bwMode="auto">
          <a:xfrm>
            <a:off x="679450" y="7239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>
                <a:solidFill>
                  <a:srgbClr val="4D4D4D"/>
                </a:solidFill>
                <a:latin typeface="Verdana" pitchFamily="34" charset="0"/>
              </a:rPr>
              <a:t>Type 4. 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Residential areas especially of old people</a:t>
            </a:r>
            <a:r>
              <a:rPr lang="es-ES">
                <a:solidFill>
                  <a:srgbClr val="4D4D4D"/>
                </a:solidFill>
                <a:latin typeface="Verdana" pitchFamily="34" charset="0"/>
              </a:rPr>
              <a:t> </a:t>
            </a:r>
            <a:endParaRPr lang="es-ES" b="1">
              <a:latin typeface="Verdana" pitchFamily="34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771525" y="5622925"/>
            <a:ext cx="828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1000"/>
              <a:t>Source: Compiled from data from the Census of Population and Housing, 2001</a:t>
            </a:r>
            <a:endParaRPr lang="es-ES" sz="1000" b="1">
              <a:latin typeface="Verdana" pitchFamily="34" charset="0"/>
            </a:endParaRPr>
          </a:p>
        </p:txBody>
      </p:sp>
      <p:pic>
        <p:nvPicPr>
          <p:cNvPr id="33796" name="9 Imagen" descr="ArticleCluster_4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060450"/>
            <a:ext cx="79263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Types of residential areas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23875" y="1473200"/>
            <a:ext cx="8932863" cy="383063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s-ES" sz="1600" b="1">
                <a:solidFill>
                  <a:srgbClr val="9A2E48"/>
                </a:solidFill>
                <a:latin typeface="Verdana" pitchFamily="34" charset="0"/>
              </a:rPr>
              <a:t>e) </a:t>
            </a: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Residential areas dominated by middle class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8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Morphology and spatial location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Compact downtown areas in large and medium cities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Some luxury areas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Neighbourhoods in the high socioeconomic area of ​​Barcelona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Social composition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Most of the residents are born in Catalonia 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High levels of education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Socioeconomic status above the mean 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679450" y="7239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>
                <a:solidFill>
                  <a:srgbClr val="4D4D4D"/>
                </a:solidFill>
                <a:latin typeface="Verdana" pitchFamily="34" charset="0"/>
              </a:rPr>
              <a:t>Type 5. 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Residential areas dominated by middle class</a:t>
            </a:r>
            <a:endParaRPr lang="es-ES" b="1">
              <a:latin typeface="Verdana" pitchFamily="34" charset="0"/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771525" y="5622925"/>
            <a:ext cx="828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1000"/>
              <a:t>Source: Compiled from data from the Census of Population and Housing, 2001</a:t>
            </a:r>
            <a:endParaRPr lang="es-ES" sz="1000" b="1">
              <a:latin typeface="Verdana" pitchFamily="34" charset="0"/>
            </a:endParaRPr>
          </a:p>
        </p:txBody>
      </p:sp>
      <p:pic>
        <p:nvPicPr>
          <p:cNvPr id="35844" name="8 Imagen" descr="ArticleCluster_5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000125"/>
            <a:ext cx="77120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"/>
          <p:cNvSpPr>
            <a:spLocks noChangeArrowheads="1"/>
          </p:cNvSpPr>
          <p:nvPr/>
        </p:nvSpPr>
        <p:spPr bwMode="auto">
          <a:xfrm>
            <a:off x="488950" y="7874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Effects on educational level attained</a:t>
            </a:r>
            <a:r>
              <a:rPr lang="es-ES" sz="2000" b="1">
                <a:latin typeface="Verdana" pitchFamily="34" charset="0"/>
              </a:rPr>
              <a:t> </a:t>
            </a:r>
          </a:p>
          <a:p>
            <a:pPr marL="355600" indent="-355600" defTabSz="944563">
              <a:spcBef>
                <a:spcPct val="20000"/>
              </a:spcBef>
            </a:pPr>
            <a:endParaRPr lang="es-ES" sz="2000" b="1">
              <a:latin typeface="Verdana" pitchFamily="34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95375" y="1882775"/>
          <a:ext cx="7358063" cy="3441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1734"/>
                <a:gridCol w="2160536"/>
                <a:gridCol w="878233"/>
                <a:gridCol w="776133"/>
                <a:gridCol w="1165496"/>
                <a:gridCol w="743252"/>
                <a:gridCol w="387633"/>
                <a:gridCol w="635097"/>
              </a:tblGrid>
              <a:tr h="3692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 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/>
                        <a:t>Criteri</a:t>
                      </a:r>
                      <a:r>
                        <a:rPr lang="es-ES_tradnl" sz="1200" b="1" dirty="0"/>
                        <a:t> </a:t>
                      </a:r>
                      <a:r>
                        <a:rPr lang="es-ES_tradnl" sz="1200" b="1" dirty="0" err="1"/>
                        <a:t>d’ajust</a:t>
                      </a:r>
                      <a:r>
                        <a:rPr lang="es-ES_tradnl" sz="1200" b="1" dirty="0"/>
                        <a:t> del </a:t>
                      </a:r>
                      <a:r>
                        <a:rPr lang="es-ES_tradnl" sz="1200" b="1" dirty="0" err="1"/>
                        <a:t>model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/>
                        <a:t>Contrastos de selecció d’efectes</a:t>
                      </a:r>
                      <a:endParaRPr lang="es-E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/>
                        <a:t>Model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 smtClean="0"/>
                        <a:t>Effecte</a:t>
                      </a:r>
                      <a:r>
                        <a:rPr lang="es-ES_tradnl" sz="1200" b="1" dirty="0" smtClean="0"/>
                        <a:t>(s</a:t>
                      </a:r>
                      <a:r>
                        <a:rPr lang="es-ES_tradnl" sz="1200" b="1" dirty="0"/>
                        <a:t>)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AIC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BIC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-2 log </a:t>
                      </a:r>
                      <a:r>
                        <a:rPr lang="es-ES_tradnl" sz="1200" b="1" dirty="0" err="1"/>
                        <a:t>versemblança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/>
                        <a:t>khi-quadrat</a:t>
                      </a:r>
                      <a:r>
                        <a:rPr lang="es-ES_tradnl" sz="1200" b="1" dirty="0"/>
                        <a:t> (</a:t>
                      </a:r>
                      <a:r>
                        <a:rPr lang="es-ES_tradnl" sz="1200" b="1" dirty="0" err="1"/>
                        <a:t>a,b</a:t>
                      </a:r>
                      <a:r>
                        <a:rPr lang="es-ES_tradnl" sz="1200" b="1" dirty="0"/>
                        <a:t>)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/>
                        <a:t>ql</a:t>
                      </a:r>
                      <a:r>
                        <a:rPr lang="es-ES_tradnl" sz="1200" b="1" dirty="0"/>
                        <a:t>.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Sig.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/>
                        <a:t>Intersecció</a:t>
                      </a:r>
                      <a:r>
                        <a:rPr lang="es-ES_tradnl" sz="1200" dirty="0"/>
                        <a:t> de </a:t>
                      </a:r>
                      <a:r>
                        <a:rPr lang="es-ES_tradnl" sz="1200" dirty="0" err="1"/>
                        <a:t>referència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2004,44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2014,38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2000,44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Maximum  educational level attained by parents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1889,61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1919,44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1877,61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122,82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err="1" smtClean="0"/>
                        <a:t>Màximum</a:t>
                      </a:r>
                      <a:r>
                        <a:rPr lang="en-US" sz="1200" baseline="0" noProof="0" dirty="0" smtClean="0"/>
                        <a:t> occupational category  attained by parents</a:t>
                      </a:r>
                      <a:endParaRPr lang="en-US" sz="12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1858,94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1908,65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1838,94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38,67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Sex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1829,76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1889,40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1805,76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33,19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 smtClean="0"/>
                        <a:t>Mother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tongue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1819,46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1898,99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1787,46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18,29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Pas 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Place where live the people with whom he/she most frequently relates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1813,74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1923,09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1769,74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17,72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Pas 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err="1" smtClean="0"/>
                        <a:t>Type</a:t>
                      </a:r>
                      <a:r>
                        <a:rPr lang="es-ES_tradnl" sz="1200" dirty="0" smtClean="0"/>
                        <a:t> of </a:t>
                      </a:r>
                      <a:r>
                        <a:rPr lang="es-ES_tradnl" sz="1200" dirty="0" err="1" smtClean="0"/>
                        <a:t>residential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area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1807,38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1956,49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/>
                        <a:t>1747,38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22,36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0,004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023938" y="5383213"/>
            <a:ext cx="75009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9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Source. </a:t>
            </a:r>
            <a:r>
              <a:rPr lang="en-US" sz="900" dirty="0" err="1">
                <a:latin typeface="+mj-lt"/>
                <a:ea typeface="Calibri" pitchFamily="34" charset="0"/>
                <a:cs typeface="Times New Roman" pitchFamily="18" charset="0"/>
              </a:rPr>
              <a:t>Idescat</a:t>
            </a:r>
            <a:r>
              <a:rPr lang="en-US" sz="900" dirty="0">
                <a:latin typeface="+mj-lt"/>
                <a:ea typeface="Calibri" pitchFamily="34" charset="0"/>
                <a:cs typeface="Times New Roman" pitchFamily="18" charset="0"/>
              </a:rPr>
              <a:t> and IERMB. Survey on Living conditions and </a:t>
            </a:r>
            <a:r>
              <a:rPr lang="en-US" sz="9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habits of the Catalan population, 2006.</a:t>
            </a:r>
            <a:endParaRPr lang="en-US" sz="900" dirty="0">
              <a:latin typeface="+mj-lt"/>
            </a:endParaRPr>
          </a:p>
        </p:txBody>
      </p:sp>
      <p:sp>
        <p:nvSpPr>
          <p:cNvPr id="36955" name="Rectangle 3"/>
          <p:cNvSpPr>
            <a:spLocks noChangeArrowheads="1"/>
          </p:cNvSpPr>
          <p:nvPr/>
        </p:nvSpPr>
        <p:spPr bwMode="auto">
          <a:xfrm>
            <a:off x="1023938" y="1417638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>
                <a:solidFill>
                  <a:srgbClr val="4D4D4D"/>
                </a:solidFill>
                <a:latin typeface="Verdana" pitchFamily="34" charset="0"/>
              </a:rPr>
              <a:t>Table 1. </a:t>
            </a:r>
            <a:r>
              <a:rPr lang="en-US">
                <a:solidFill>
                  <a:srgbClr val="4D4D4D"/>
                </a:solidFill>
                <a:latin typeface="Verdana" pitchFamily="34" charset="0"/>
              </a:rPr>
              <a:t>Variables comprising the multinomial logistic model (education)</a:t>
            </a:r>
            <a:endParaRPr lang="es-ES_tradnl">
              <a:solidFill>
                <a:srgbClr val="4D4D4D"/>
              </a:solidFill>
              <a:latin typeface="Verdana" pitchFamily="34" charset="0"/>
            </a:endParaRPr>
          </a:p>
          <a:p>
            <a:pPr algn="ctr"/>
            <a:endParaRPr lang="es-ES_tradnl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Effects on educational level attained 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23875" y="1473200"/>
            <a:ext cx="8932863" cy="4157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n-GB" sz="1600" b="1" i="1">
                <a:solidFill>
                  <a:srgbClr val="9A2E48"/>
                </a:solidFill>
                <a:latin typeface="Verdana" pitchFamily="34" charset="0"/>
              </a:rPr>
              <a:t>Results of multinomial logistic general model (education)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Great importance of family environment.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Men are more likely than women to leave the education system just with the level of compulsory education.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latin typeface="Verdana" pitchFamily="34" charset="0"/>
              </a:rPr>
              <a:t> The probabilities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of Catalan speakers or Spanish speakers to reach a low level of education rather than a higher level is much lower than in the case of young people with other mother tongues.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>
                <a:latin typeface="Verdana" pitchFamily="34" charset="0"/>
              </a:rPr>
              <a:t>The proximity of the frequent relationship is related with low educational levels.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Not to live in areas dominated by middle classes does decrease the chances to attain university studies.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"/>
          <p:cNvSpPr>
            <a:spLocks noChangeArrowheads="1"/>
          </p:cNvSpPr>
          <p:nvPr/>
        </p:nvSpPr>
        <p:spPr bwMode="auto">
          <a:xfrm>
            <a:off x="488950" y="7874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 sz="2000" b="1">
                <a:latin typeface="Verdana" pitchFamily="34" charset="0"/>
              </a:rPr>
              <a:t>Effects on educational level attained</a:t>
            </a: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452438" y="5741988"/>
            <a:ext cx="750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Source. </a:t>
            </a:r>
            <a:r>
              <a:rPr lang="en-US" sz="900" dirty="0" err="1">
                <a:ea typeface="Calibri" pitchFamily="34" charset="0"/>
                <a:cs typeface="Times New Roman" pitchFamily="18" charset="0"/>
              </a:rPr>
              <a:t>Idescat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 and IERMB. Survey on Living conditions and </a:t>
            </a: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habits of the Catalan population, 2006.</a:t>
            </a:r>
            <a:endParaRPr lang="en-US" sz="900" dirty="0"/>
          </a:p>
          <a:p>
            <a:pPr algn="just" eaLnBrk="0" hangingPunct="0">
              <a:defRPr/>
            </a:pPr>
            <a:endParaRPr lang="es-ES_tradnl" sz="900" dirty="0">
              <a:latin typeface="+mj-lt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52438" y="1168400"/>
            <a:ext cx="9072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/>
              <a:t>Table 2. Variables that form the multinomial logistic models to different types of residential areas (1)</a:t>
            </a:r>
            <a:endParaRPr lang="es-ES_tradnl" sz="1200">
              <a:solidFill>
                <a:srgbClr val="4D4D4D"/>
              </a:solidFill>
              <a:latin typeface="Verdan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80968" y="1487479"/>
          <a:ext cx="9001188" cy="42062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51141"/>
                <a:gridCol w="632817"/>
                <a:gridCol w="1735627"/>
                <a:gridCol w="786833"/>
                <a:gridCol w="811142"/>
                <a:gridCol w="811142"/>
                <a:gridCol w="717514"/>
                <a:gridCol w="627486"/>
                <a:gridCol w="627486"/>
              </a:tblGrid>
              <a:tr h="106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 err="1" smtClean="0">
                          <a:latin typeface="+mj-lt"/>
                        </a:rPr>
                        <a:t>Type</a:t>
                      </a:r>
                      <a:r>
                        <a:rPr lang="es-ES_tradnl" sz="800" b="1" dirty="0" smtClean="0">
                          <a:latin typeface="+mj-lt"/>
                        </a:rPr>
                        <a:t> of </a:t>
                      </a:r>
                      <a:r>
                        <a:rPr lang="es-ES_tradnl" sz="800" b="1" dirty="0" err="1" smtClean="0">
                          <a:latin typeface="+mj-lt"/>
                        </a:rPr>
                        <a:t>residential</a:t>
                      </a:r>
                      <a:r>
                        <a:rPr lang="es-ES_tradnl" sz="800" b="1" dirty="0" smtClean="0">
                          <a:latin typeface="+mj-lt"/>
                        </a:rPr>
                        <a:t> </a:t>
                      </a:r>
                      <a:r>
                        <a:rPr lang="es-ES_tradnl" sz="800" b="1" dirty="0" err="1" smtClean="0">
                          <a:latin typeface="+mj-lt"/>
                        </a:rPr>
                        <a:t>area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 err="1">
                          <a:latin typeface="+mj-lt"/>
                        </a:rPr>
                        <a:t>Model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 err="1" smtClean="0">
                          <a:latin typeface="+mj-lt"/>
                        </a:rPr>
                        <a:t>Effecte</a:t>
                      </a:r>
                      <a:r>
                        <a:rPr lang="es-ES_tradnl" sz="800" b="1" dirty="0" smtClean="0">
                          <a:latin typeface="+mj-lt"/>
                        </a:rPr>
                        <a:t>(s</a:t>
                      </a:r>
                      <a:r>
                        <a:rPr lang="es-ES_tradnl" sz="800" b="1" dirty="0">
                          <a:latin typeface="+mj-lt"/>
                        </a:rPr>
                        <a:t>)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/>
                        <a:t>Criteri d’ajust del model</a:t>
                      </a:r>
                      <a:endParaRPr lang="es-E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/>
                        <a:t>Contrastos de selecció d’efectes</a:t>
                      </a:r>
                      <a:endParaRPr lang="es-E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81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latin typeface="+mj-lt"/>
                        </a:rPr>
                        <a:t>AIC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latin typeface="+mj-lt"/>
                        </a:rPr>
                        <a:t>BIC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latin typeface="+mj-lt"/>
                        </a:rPr>
                        <a:t>-2 log </a:t>
                      </a:r>
                      <a:r>
                        <a:rPr lang="es-ES_tradnl" sz="800" b="1" dirty="0" err="1">
                          <a:latin typeface="+mj-lt"/>
                        </a:rPr>
                        <a:t>versemb</a:t>
                      </a:r>
                      <a:r>
                        <a:rPr lang="es-ES_tradnl" sz="800" b="1" dirty="0">
                          <a:latin typeface="+mj-lt"/>
                        </a:rPr>
                        <a:t>.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 err="1">
                          <a:latin typeface="+mj-lt"/>
                        </a:rPr>
                        <a:t>khi-quadrat</a:t>
                      </a:r>
                      <a:r>
                        <a:rPr lang="es-ES_tradnl" sz="800" b="1" dirty="0">
                          <a:latin typeface="+mj-lt"/>
                        </a:rPr>
                        <a:t> (</a:t>
                      </a:r>
                      <a:r>
                        <a:rPr lang="es-ES_tradnl" sz="800" b="1" dirty="0" err="1">
                          <a:latin typeface="+mj-lt"/>
                        </a:rPr>
                        <a:t>a,b</a:t>
                      </a:r>
                      <a:r>
                        <a:rPr lang="es-ES_tradnl" sz="800" b="1" dirty="0">
                          <a:latin typeface="+mj-lt"/>
                        </a:rPr>
                        <a:t>)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 err="1">
                          <a:latin typeface="+mj-lt"/>
                        </a:rPr>
                        <a:t>ql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latin typeface="+mj-lt"/>
                        </a:rPr>
                        <a:t>Sig.</a:t>
                      </a:r>
                      <a:endParaRPr lang="es-ES" sz="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Areas of new residents with predominance of urban dispersion</a:t>
                      </a:r>
                      <a:endParaRPr lang="es-ES" sz="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0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>
                          <a:latin typeface="+mj-lt"/>
                        </a:rPr>
                        <a:t>Intersecció</a:t>
                      </a:r>
                      <a:r>
                        <a:rPr lang="es-ES_tradnl" sz="800" dirty="0">
                          <a:latin typeface="+mj-lt"/>
                        </a:rPr>
                        <a:t> de </a:t>
                      </a:r>
                      <a:r>
                        <a:rPr lang="es-ES_tradnl" sz="800" dirty="0" err="1">
                          <a:latin typeface="+mj-lt"/>
                        </a:rPr>
                        <a:t>referència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428,605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435,299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424,605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.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 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 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Maximum  educational level attained by parents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407,986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428,068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395,986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28,619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0,000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Mother</a:t>
                      </a:r>
                      <a:r>
                        <a:rPr lang="es-ES_tradnl" sz="800" baseline="0" dirty="0" smtClean="0"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800" baseline="0" dirty="0" err="1" smtClean="0">
                          <a:latin typeface="+mj-lt"/>
                          <a:ea typeface="+mn-ea"/>
                          <a:cs typeface="+mn-cs"/>
                        </a:rPr>
                        <a:t>tongue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401,419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434,889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381,419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14,567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396,374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443,233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368,374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13,044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0,011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latin typeface="+mj-lt"/>
                        </a:rPr>
                        <a:t>Sex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390,734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444,287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358,734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9,640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0,008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Residential areas of skilled workers from nuclear families in medium and large municipalities</a:t>
                      </a:r>
                      <a:endParaRPr lang="es-ES" sz="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0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>
                          <a:latin typeface="+mj-lt"/>
                        </a:rPr>
                        <a:t>Intersecció</a:t>
                      </a:r>
                      <a:r>
                        <a:rPr lang="es-ES_tradnl" sz="800" dirty="0">
                          <a:latin typeface="+mj-lt"/>
                        </a:rPr>
                        <a:t> de </a:t>
                      </a:r>
                      <a:r>
                        <a:rPr lang="es-ES_tradnl" sz="800" dirty="0" err="1">
                          <a:latin typeface="+mj-lt"/>
                        </a:rPr>
                        <a:t>referència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594,477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602,119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590,477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.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 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 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Maximum  educational level attained by parents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586,961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609,888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574,961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15,516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0,004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smtClean="0">
                          <a:latin typeface="+mj-lt"/>
                        </a:rPr>
                        <a:t>Sex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579,523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610,092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563,523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11,438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0,003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3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572,561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618,415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548,561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14,962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0,005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noProof="0" dirty="0" err="1" smtClean="0"/>
                        <a:t>Màximum</a:t>
                      </a:r>
                      <a:r>
                        <a:rPr lang="en-US" sz="800" baseline="0" noProof="0" dirty="0" smtClean="0"/>
                        <a:t> occupational category  attained by parents</a:t>
                      </a:r>
                      <a:endParaRPr lang="en-US" sz="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564,569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625,708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532,569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15,991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Residential areas of workers with low educational and employment level</a:t>
                      </a:r>
                      <a:endParaRPr lang="es-ES" sz="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0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>
                          <a:latin typeface="+mj-lt"/>
                        </a:rPr>
                        <a:t>Intersecció</a:t>
                      </a:r>
                      <a:r>
                        <a:rPr lang="es-ES_tradnl" sz="800" dirty="0">
                          <a:latin typeface="+mj-lt"/>
                        </a:rPr>
                        <a:t> de </a:t>
                      </a:r>
                      <a:r>
                        <a:rPr lang="es-ES_tradnl" sz="800" dirty="0" err="1">
                          <a:latin typeface="+mj-lt"/>
                        </a:rPr>
                        <a:t>referència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321,641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328,001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317,641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.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 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 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1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Place where live the people with whom he/she most frequently relates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317,241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342,678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301,241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16,401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0,012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Mother</a:t>
                      </a:r>
                      <a:r>
                        <a:rPr lang="es-ES_tradnl" sz="800" baseline="0" dirty="0" smtClean="0"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800" baseline="0" dirty="0" err="1" smtClean="0">
                          <a:latin typeface="+mj-lt"/>
                          <a:ea typeface="+mn-ea"/>
                          <a:cs typeface="+mn-cs"/>
                        </a:rPr>
                        <a:t>tongue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313,470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351,627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289,470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11,770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0,019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3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311,608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362,484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279,608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9,862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0,043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Residential areas especially of old people</a:t>
                      </a:r>
                      <a:endParaRPr lang="es-ES" sz="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0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>
                          <a:latin typeface="+mj-lt"/>
                        </a:rPr>
                        <a:t>Intersecció</a:t>
                      </a:r>
                      <a:r>
                        <a:rPr lang="es-ES_tradnl" sz="800" dirty="0">
                          <a:latin typeface="+mj-lt"/>
                        </a:rPr>
                        <a:t> de </a:t>
                      </a:r>
                      <a:r>
                        <a:rPr lang="es-ES_tradnl" sz="800" dirty="0" err="1">
                          <a:latin typeface="+mj-lt"/>
                        </a:rPr>
                        <a:t>referència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189,519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194,734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185,519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.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 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 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1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noProof="0" dirty="0" err="1" smtClean="0"/>
                        <a:t>Màximum</a:t>
                      </a:r>
                      <a:r>
                        <a:rPr lang="en-US" sz="800" baseline="0" noProof="0" dirty="0" smtClean="0"/>
                        <a:t> occupational category  attained by parents</a:t>
                      </a:r>
                      <a:endParaRPr lang="en-US" sz="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178,822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194,467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166,822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18,697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4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Pas 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 err="1" smtClean="0"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169,875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195,952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+mj-lt"/>
                        </a:rPr>
                        <a:t>149,875</a:t>
                      </a:r>
                      <a:endParaRPr lang="es-E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16,946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0,002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Pas 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Place where live the people with whom he/she most frequently relates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164,171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205,893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132,171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17,704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6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+mj-lt"/>
                        </a:rPr>
                        <a:t>0,007</a:t>
                      </a:r>
                      <a:endParaRPr lang="es-E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560388" y="49213"/>
            <a:ext cx="8064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spcBef>
                <a:spcPct val="50000"/>
              </a:spcBef>
            </a:pPr>
            <a:r>
              <a:rPr lang="es-ES" sz="2300" b="1">
                <a:solidFill>
                  <a:srgbClr val="A50021"/>
                </a:solidFill>
                <a:latin typeface="Verdana" pitchFamily="34" charset="0"/>
              </a:rPr>
              <a:t>Summary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738188" y="1168400"/>
            <a:ext cx="82819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523" tIns="47261" rIns="94523" bIns="47261"/>
          <a:lstStyle/>
          <a:p>
            <a:pPr marL="628650" indent="-6286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AutoNum type="arabicPeriod"/>
              <a:defRPr/>
            </a:pPr>
            <a:r>
              <a:rPr lang="en-GB" sz="2000" b="1" dirty="0">
                <a:solidFill>
                  <a:srgbClr val="333333"/>
                </a:solidFill>
                <a:latin typeface="Verdana" pitchFamily="34" charset="0"/>
              </a:rPr>
              <a:t>Aims and theoretical framework</a:t>
            </a:r>
            <a:endParaRPr lang="en-GB" sz="1800" b="1" dirty="0">
              <a:solidFill>
                <a:srgbClr val="333333"/>
              </a:solidFill>
              <a:latin typeface="Verdana" pitchFamily="34" charset="0"/>
            </a:endParaRPr>
          </a:p>
          <a:p>
            <a:pPr marL="628650" indent="-6286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AutoNum type="arabicPeriod"/>
              <a:defRPr/>
            </a:pPr>
            <a:r>
              <a:rPr lang="en-GB" sz="2000" b="1" dirty="0">
                <a:solidFill>
                  <a:srgbClr val="333333"/>
                </a:solidFill>
                <a:latin typeface="Verdana" pitchFamily="34" charset="0"/>
              </a:rPr>
              <a:t>Methodology</a:t>
            </a:r>
          </a:p>
          <a:p>
            <a:pPr marL="628650" indent="-6286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AutoNum type="arabicPeriod"/>
              <a:defRPr/>
            </a:pPr>
            <a:r>
              <a:rPr lang="en-US" sz="2000" b="1" dirty="0" err="1">
                <a:solidFill>
                  <a:srgbClr val="333333"/>
                </a:solidFill>
                <a:latin typeface="Verdana" pitchFamily="34" charset="0"/>
              </a:rPr>
              <a:t>Neighbourhoods</a:t>
            </a:r>
            <a:r>
              <a:rPr lang="en-US" sz="2000" b="1" dirty="0">
                <a:solidFill>
                  <a:srgbClr val="333333"/>
                </a:solidFill>
                <a:latin typeface="Verdana" pitchFamily="34" charset="0"/>
              </a:rPr>
              <a:t> effects in youth development</a:t>
            </a:r>
            <a:endParaRPr lang="en-GB" sz="2000" b="1" dirty="0">
              <a:solidFill>
                <a:srgbClr val="333333"/>
              </a:solidFill>
              <a:latin typeface="Verdana" pitchFamily="34" charset="0"/>
            </a:endParaRPr>
          </a:p>
          <a:p>
            <a:pPr marL="1025525" lvl="1" indent="-5524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sz="1800" b="1" dirty="0">
                <a:solidFill>
                  <a:srgbClr val="9C2C39"/>
                </a:solidFill>
                <a:latin typeface="Verdana" pitchFamily="34" charset="0"/>
              </a:rPr>
              <a:t>2.1.</a:t>
            </a:r>
            <a:r>
              <a:rPr lang="en-GB" sz="1800" b="1" dirty="0">
                <a:solidFill>
                  <a:srgbClr val="333333"/>
                </a:solidFill>
                <a:latin typeface="Verdana" pitchFamily="34" charset="0"/>
              </a:rPr>
              <a:t> Types of residential area</a:t>
            </a:r>
          </a:p>
          <a:p>
            <a:pPr marL="1025525" lvl="1" indent="-5524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sz="1800" b="1" dirty="0">
                <a:solidFill>
                  <a:srgbClr val="9C2C39"/>
                </a:solidFill>
                <a:latin typeface="Verdana" pitchFamily="34" charset="0"/>
              </a:rPr>
              <a:t>2.2.</a:t>
            </a:r>
            <a:r>
              <a:rPr lang="en-GB" sz="1800" b="1" dirty="0">
                <a:solidFill>
                  <a:srgbClr val="333333"/>
                </a:solidFill>
                <a:latin typeface="Verdana" pitchFamily="34" charset="0"/>
              </a:rPr>
              <a:t> Effects on education </a:t>
            </a:r>
          </a:p>
          <a:p>
            <a:pPr marL="1025525" lvl="1" indent="-5524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defRPr/>
            </a:pPr>
            <a:r>
              <a:rPr lang="en-GB" sz="1800" b="1" dirty="0">
                <a:solidFill>
                  <a:srgbClr val="9C2C39"/>
                </a:solidFill>
                <a:latin typeface="Verdana" pitchFamily="34" charset="0"/>
              </a:rPr>
              <a:t>2.3.</a:t>
            </a:r>
            <a:r>
              <a:rPr lang="en-GB" sz="1800" b="1" dirty="0">
                <a:solidFill>
                  <a:srgbClr val="333333"/>
                </a:solidFill>
                <a:latin typeface="Verdana" pitchFamily="34" charset="0"/>
              </a:rPr>
              <a:t> Effects on employment quality</a:t>
            </a:r>
          </a:p>
          <a:p>
            <a:pPr marL="628650" lvl="1" indent="-6286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+mj-lt"/>
              <a:buAutoNum type="arabicPeriod" startAt="4"/>
              <a:defRPr/>
            </a:pPr>
            <a:r>
              <a:rPr lang="en-GB" sz="2000" b="1" dirty="0">
                <a:solidFill>
                  <a:srgbClr val="333333"/>
                </a:solidFill>
                <a:latin typeface="Verdana" pitchFamily="34" charset="0"/>
              </a:rPr>
              <a:t>Conclusions</a:t>
            </a:r>
          </a:p>
          <a:p>
            <a:pPr marL="1025525" lvl="1" indent="-5524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defRPr/>
            </a:pPr>
            <a:endParaRPr lang="es-ES" sz="1800" b="1" dirty="0">
              <a:solidFill>
                <a:srgbClr val="333333"/>
              </a:solidFill>
              <a:latin typeface="Verdana" pitchFamily="34" charset="0"/>
            </a:endParaRPr>
          </a:p>
          <a:p>
            <a:pPr marL="1025525" lvl="1" indent="-552450" defTabSz="944563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es-ES" sz="1800" b="1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ChangeArrowheads="1"/>
          </p:cNvSpPr>
          <p:nvPr/>
        </p:nvSpPr>
        <p:spPr bwMode="auto">
          <a:xfrm>
            <a:off x="488950" y="7874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 sz="2000" b="1">
                <a:latin typeface="Verdana" pitchFamily="34" charset="0"/>
              </a:rPr>
              <a:t>Effects on educational level attained</a:t>
            </a: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666750" y="4954588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Source. </a:t>
            </a:r>
            <a:r>
              <a:rPr lang="en-US" sz="900" dirty="0" err="1">
                <a:ea typeface="Calibri" pitchFamily="34" charset="0"/>
                <a:cs typeface="Times New Roman" pitchFamily="18" charset="0"/>
              </a:rPr>
              <a:t>Idescat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 and IERMB. Survey on Living conditions and </a:t>
            </a: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habits of the Catalan population, 2006.</a:t>
            </a:r>
            <a:endParaRPr lang="en-US" sz="900" dirty="0"/>
          </a:p>
          <a:p>
            <a:pPr algn="just" eaLnBrk="0" hangingPunct="0">
              <a:defRPr/>
            </a:pPr>
            <a:endParaRPr lang="es-ES_tradnl" sz="900" dirty="0">
              <a:latin typeface="+mj-lt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81000" y="1882775"/>
            <a:ext cx="9072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/>
              <a:t>Table 2. Variables that form the multinomial logistic models to different types of residential areas (2)</a:t>
            </a:r>
            <a:endParaRPr lang="es-ES_tradnl" sz="1200">
              <a:solidFill>
                <a:srgbClr val="4D4D4D"/>
              </a:solidFill>
              <a:latin typeface="Verdana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66720" y="2319972"/>
          <a:ext cx="8715436" cy="25321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17824"/>
                <a:gridCol w="1610584"/>
                <a:gridCol w="1600748"/>
                <a:gridCol w="777785"/>
                <a:gridCol w="791675"/>
                <a:gridCol w="791675"/>
                <a:gridCol w="700293"/>
                <a:gridCol w="612426"/>
                <a:gridCol w="612426"/>
              </a:tblGrid>
              <a:tr h="1619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Tipus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d’àrea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residencial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Model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Efecte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(s)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Criteri d’ajust del model</a:t>
                      </a:r>
                      <a:endParaRPr lang="es-E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Contrastos de selecció d’efectes</a:t>
                      </a:r>
                      <a:endParaRPr lang="es-E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AIC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BIC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-2 log </a:t>
                      </a: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versemb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 err="1">
                          <a:latin typeface="Verdana"/>
                          <a:ea typeface="Calibri"/>
                          <a:cs typeface="Times New Roman"/>
                        </a:rPr>
                        <a:t>khi-quadrat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a,b</a:t>
                      </a: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 err="1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ql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Sig.</a:t>
                      </a:r>
                      <a:endParaRPr lang="es-E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4D4D4D"/>
                          </a:solidFill>
                          <a:latin typeface="Verdana" pitchFamily="34" charset="0"/>
                        </a:rPr>
                        <a:t>Residential areas dominated by middle class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Pas 0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 err="1">
                          <a:latin typeface="+mj-lt"/>
                        </a:rPr>
                        <a:t>Intersecció</a:t>
                      </a:r>
                      <a:r>
                        <a:rPr lang="es-ES_tradnl" sz="900" dirty="0">
                          <a:latin typeface="+mj-lt"/>
                        </a:rPr>
                        <a:t> de </a:t>
                      </a:r>
                      <a:r>
                        <a:rPr lang="es-ES_tradnl" sz="900" dirty="0" err="1">
                          <a:latin typeface="+mj-lt"/>
                        </a:rPr>
                        <a:t>referència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407,696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414,651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403,696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.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 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 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Pas 1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 err="1" smtClean="0">
                          <a:latin typeface="+mj-lt"/>
                        </a:rPr>
                        <a:t>Màximum</a:t>
                      </a:r>
                      <a:r>
                        <a:rPr lang="en-US" sz="900" baseline="0" noProof="0" dirty="0" smtClean="0">
                          <a:latin typeface="+mj-lt"/>
                        </a:rPr>
                        <a:t> occupational category  attained by parents</a:t>
                      </a:r>
                      <a:endParaRPr lang="en-US" sz="900" noProof="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371,370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392,237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359,370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44,326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0,000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Pas 2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 smtClean="0">
                          <a:latin typeface="+mj-lt"/>
                        </a:rPr>
                        <a:t>Sex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357,425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385,247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341,425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17,945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2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0,000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Pas 3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indent="-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+mj-lt"/>
                        </a:rPr>
                        <a:t>Maximum  educational level attained by parents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351,321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393,054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327,321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14,104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4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0,007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Pas 4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+mj-lt"/>
                        </a:rPr>
                        <a:t>Place where live the people with whom he/she most frequently relates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347,971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410,570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311,971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+mj-lt"/>
                        </a:rPr>
                        <a:t>15,350</a:t>
                      </a:r>
                      <a:endParaRPr lang="es-ES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6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latin typeface="+mj-lt"/>
                        </a:rPr>
                        <a:t>0,018</a:t>
                      </a:r>
                      <a:endParaRPr lang="es-ES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s-ES" sz="2000" b="1">
                <a:latin typeface="Verdana" pitchFamily="34" charset="0"/>
              </a:rPr>
              <a:t>Effects on educational level attained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23875" y="1168400"/>
            <a:ext cx="9215438" cy="45275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n-US" sz="1600" b="1" i="1">
                <a:solidFill>
                  <a:srgbClr val="9A2E48"/>
                </a:solidFill>
                <a:latin typeface="Verdana" pitchFamily="34" charset="0"/>
              </a:rPr>
              <a:t>Comparative results of the estimated multinomial logistic models for each type of residential area (education)</a:t>
            </a:r>
            <a:endParaRPr lang="es-ES" sz="1600" b="1" i="1">
              <a:solidFill>
                <a:srgbClr val="9A2E48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Family environment maintains its explanatory weight in all residential areas, but looses its weight in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residential areas of workers with low educational and employment level</a:t>
            </a:r>
            <a:r>
              <a:rPr lang="en-US" sz="1600"/>
              <a:t>. </a:t>
            </a:r>
            <a:endParaRPr lang="es-ES" sz="1600" i="1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In the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Areas of new residents with predominance of urban dispersion,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age and language show differentiated behaviours in relationship to other residential areas </a:t>
            </a:r>
            <a:r>
              <a:rPr lang="en-US" sz="1600"/>
              <a:t>(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low  educational level among the Spanish speakers between 18 and 24 years old).</a:t>
            </a:r>
            <a:endParaRPr lang="es-ES" sz="1600" i="1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In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residential areas of workers with low educational and employment level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and in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Residential Areas especially </a:t>
            </a:r>
            <a:r>
              <a:rPr lang="en-US" sz="1600" i="1">
                <a:solidFill>
                  <a:srgbClr val="4D4D4D"/>
                </a:solidFill>
                <a:latin typeface="Verdana" pitchFamily="34" charset="0"/>
              </a:rPr>
              <a:t>of old people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the proximity of the relationship net is associated with a low educational level. In </a:t>
            </a:r>
            <a:r>
              <a:rPr lang="en-US" sz="1600" i="1">
                <a:solidFill>
                  <a:srgbClr val="4D4D4D"/>
                </a:solidFill>
                <a:latin typeface="Verdana" pitchFamily="34" charset="0"/>
              </a:rPr>
              <a:t>residential areas dominated by middle class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the effects are more diverse.</a:t>
            </a:r>
            <a:r>
              <a:rPr lang="en-US" sz="1600"/>
              <a:t> 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/>
              <a:t> </a:t>
            </a:r>
            <a:endParaRPr lang="es-ES" sz="1600" i="1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"/>
          <p:cNvSpPr>
            <a:spLocks noChangeArrowheads="1"/>
          </p:cNvSpPr>
          <p:nvPr/>
        </p:nvSpPr>
        <p:spPr bwMode="auto">
          <a:xfrm>
            <a:off x="488950" y="7874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Effects on employment quality</a:t>
            </a: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381125" y="5027613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Source. </a:t>
            </a:r>
            <a:r>
              <a:rPr lang="en-US" sz="900" dirty="0" err="1">
                <a:ea typeface="Calibri" pitchFamily="34" charset="0"/>
                <a:cs typeface="Times New Roman" pitchFamily="18" charset="0"/>
              </a:rPr>
              <a:t>Idescat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 and IERMB. Survey on Living conditions and </a:t>
            </a:r>
            <a:r>
              <a:rPr lang="en-US" sz="9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habits of the Catalan population, 2006.</a:t>
            </a:r>
            <a:endParaRPr lang="en-US" sz="900" dirty="0"/>
          </a:p>
          <a:p>
            <a:pPr algn="just" eaLnBrk="0" hangingPunct="0">
              <a:defRPr/>
            </a:pPr>
            <a:endParaRPr lang="es-ES_tradnl" sz="900" dirty="0">
              <a:latin typeface="+mj-lt"/>
            </a:endParaRP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1023938" y="1525588"/>
            <a:ext cx="742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j-lt"/>
              </a:rPr>
              <a:t>Table 3. Variables that conform the multinomial logistic model (employment)</a:t>
            </a:r>
            <a:endParaRPr lang="es-ES_tradnl" dirty="0">
              <a:solidFill>
                <a:srgbClr val="4D4D4D"/>
              </a:solidFill>
              <a:latin typeface="Verdan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81100" y="1954203"/>
          <a:ext cx="7143799" cy="30718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3386"/>
                <a:gridCol w="2041939"/>
                <a:gridCol w="778206"/>
                <a:gridCol w="761995"/>
                <a:gridCol w="1132324"/>
                <a:gridCol w="780767"/>
                <a:gridCol w="380569"/>
                <a:gridCol w="624613"/>
              </a:tblGrid>
              <a:tr h="4810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+mj-lt"/>
                        </a:rPr>
                        <a:t> 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+mj-lt"/>
                        </a:rPr>
                        <a:t>Criteri</a:t>
                      </a:r>
                      <a:r>
                        <a:rPr lang="es-ES_tradnl" sz="1000" b="1" dirty="0">
                          <a:latin typeface="+mj-lt"/>
                        </a:rPr>
                        <a:t> </a:t>
                      </a:r>
                      <a:r>
                        <a:rPr lang="es-ES_tradnl" sz="1000" b="1" dirty="0" err="1">
                          <a:latin typeface="+mj-lt"/>
                        </a:rPr>
                        <a:t>d’ajust</a:t>
                      </a:r>
                      <a:r>
                        <a:rPr lang="es-ES_tradnl" sz="1000" b="1" dirty="0">
                          <a:latin typeface="+mj-lt"/>
                        </a:rPr>
                        <a:t> del </a:t>
                      </a:r>
                      <a:r>
                        <a:rPr lang="es-ES_tradnl" sz="1000" b="1" dirty="0" err="1">
                          <a:latin typeface="+mj-lt"/>
                        </a:rPr>
                        <a:t>model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latin typeface="+mj-lt"/>
                        </a:rPr>
                        <a:t>Contrastos de selecció d’efectes</a:t>
                      </a:r>
                      <a:endParaRPr lang="es-ES" sz="1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+mj-lt"/>
                        </a:rPr>
                        <a:t>Model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latin typeface="+mj-lt"/>
                        </a:rPr>
                        <a:t>Efecte(s)</a:t>
                      </a:r>
                      <a:endParaRPr lang="es-ES" sz="1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latin typeface="+mj-lt"/>
                        </a:rPr>
                        <a:t>AIC</a:t>
                      </a:r>
                      <a:endParaRPr lang="es-ES" sz="1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+mj-lt"/>
                        </a:rPr>
                        <a:t>BIC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+mj-lt"/>
                        </a:rPr>
                        <a:t>-2 log </a:t>
                      </a:r>
                      <a:r>
                        <a:rPr lang="es-ES_tradnl" sz="1000" b="1" dirty="0" err="1">
                          <a:latin typeface="+mj-lt"/>
                        </a:rPr>
                        <a:t>versemblança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+mj-lt"/>
                        </a:rPr>
                        <a:t>khi-quadrat</a:t>
                      </a:r>
                      <a:r>
                        <a:rPr lang="es-ES_tradnl" sz="1000" b="1" dirty="0">
                          <a:latin typeface="+mj-lt"/>
                        </a:rPr>
                        <a:t> (</a:t>
                      </a:r>
                      <a:r>
                        <a:rPr lang="es-ES_tradnl" sz="1000" b="1" dirty="0" err="1">
                          <a:latin typeface="+mj-lt"/>
                        </a:rPr>
                        <a:t>a,b</a:t>
                      </a:r>
                      <a:r>
                        <a:rPr lang="es-ES_tradnl" sz="1000" b="1" dirty="0">
                          <a:latin typeface="+mj-lt"/>
                        </a:rPr>
                        <a:t>)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atin typeface="+mj-lt"/>
                        </a:rPr>
                        <a:t>ql</a:t>
                      </a:r>
                      <a:r>
                        <a:rPr lang="es-ES_tradnl" sz="1000" b="1" dirty="0">
                          <a:latin typeface="+mj-lt"/>
                        </a:rPr>
                        <a:t>.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latin typeface="+mj-lt"/>
                        </a:rPr>
                        <a:t>Sig.</a:t>
                      </a:r>
                      <a:endParaRPr lang="es-ES" sz="1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Pas 0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Intersecció de referència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1404,54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1413,77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1400,54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.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 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 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Pas 1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err="1" smtClean="0"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1377,27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1404,93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1365,27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35,28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4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0,000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Pas 2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err="1" smtClean="0">
                          <a:latin typeface="+mj-lt"/>
                        </a:rPr>
                        <a:t>Maximum</a:t>
                      </a:r>
                      <a:r>
                        <a:rPr lang="es-ES_tradnl" sz="1000" dirty="0" smtClean="0">
                          <a:latin typeface="+mj-lt"/>
                        </a:rPr>
                        <a:t> </a:t>
                      </a:r>
                      <a:r>
                        <a:rPr lang="es-ES_tradnl" sz="1000" dirty="0" err="1" smtClean="0">
                          <a:latin typeface="+mj-lt"/>
                        </a:rPr>
                        <a:t>educational</a:t>
                      </a:r>
                      <a:r>
                        <a:rPr lang="es-ES_tradnl" sz="1000" baseline="0" dirty="0" smtClean="0">
                          <a:latin typeface="+mj-lt"/>
                        </a:rPr>
                        <a:t> </a:t>
                      </a:r>
                      <a:r>
                        <a:rPr lang="es-ES_tradnl" sz="1000" baseline="0" dirty="0" err="1" smtClean="0">
                          <a:latin typeface="+mj-lt"/>
                        </a:rPr>
                        <a:t>level</a:t>
                      </a:r>
                      <a:r>
                        <a:rPr lang="es-ES_tradnl" sz="1000" baseline="0" dirty="0" smtClean="0">
                          <a:latin typeface="+mj-lt"/>
                        </a:rPr>
                        <a:t> </a:t>
                      </a:r>
                      <a:r>
                        <a:rPr lang="es-ES_tradnl" sz="1000" baseline="0" dirty="0" err="1" smtClean="0">
                          <a:latin typeface="+mj-lt"/>
                        </a:rPr>
                        <a:t>attained</a:t>
                      </a:r>
                      <a:r>
                        <a:rPr lang="es-ES_tradnl" sz="1000" baseline="0" dirty="0" smtClean="0">
                          <a:latin typeface="+mj-lt"/>
                        </a:rPr>
                        <a:t> 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1352,90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1399,01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+mj-lt"/>
                        </a:rPr>
                        <a:t>1332,90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32,37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4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0,000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+mj-lt"/>
                        </a:rPr>
                        <a:t>Pas 3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err="1" smtClean="0">
                          <a:latin typeface="+mj-lt"/>
                          <a:ea typeface="+mn-ea"/>
                          <a:cs typeface="+mn-cs"/>
                        </a:rPr>
                        <a:t>Mother</a:t>
                      </a:r>
                      <a:r>
                        <a:rPr lang="es-ES_tradnl" sz="1000" baseline="0" dirty="0" smtClean="0"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000" baseline="0" dirty="0" err="1" smtClean="0">
                          <a:latin typeface="+mj-lt"/>
                          <a:ea typeface="+mn-ea"/>
                          <a:cs typeface="+mn-cs"/>
                        </a:rPr>
                        <a:t>tongue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1350,68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1415,23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1322,68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+mj-lt"/>
                        </a:rPr>
                        <a:t>10,22</a:t>
                      </a:r>
                      <a:endParaRPr lang="es-E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+mj-lt"/>
                        </a:rPr>
                        <a:t>4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+mj-lt"/>
                        </a:rPr>
                        <a:t>0,037</a:t>
                      </a:r>
                      <a:endParaRPr lang="es-E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4. Conclusions</a:t>
            </a:r>
          </a:p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Conclusions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52438" y="1168400"/>
            <a:ext cx="8932862" cy="452755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In the RMB, residential environment produces greater impacts on the educational level attained by young people than about the quality of their occupations (imperceptible effect).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Residential environment doesn’t effect homogeneously to youth transitions that take place in the RMB (Lupton, 2003).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In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Residential areas of workers with low educational and employment level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the explanatory weight of territory is more important than in other residential areas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 i="1">
                <a:solidFill>
                  <a:srgbClr val="4D4D4D"/>
                </a:solidFill>
                <a:latin typeface="Verdana" pitchFamily="34" charset="0"/>
              </a:rPr>
              <a:t> Areas of new residents with predominance of urban dispersion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have a negative effect in terms of education in the case of "new generation" of young people from low socio-cultural class (hypothesis).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The proximity of the relationship net has a variable incidence in the educational level attained by type of residential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4. Conclusions</a:t>
            </a:r>
          </a:p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523875" y="7778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2000" b="1">
                <a:latin typeface="Verdana" pitchFamily="34" charset="0"/>
              </a:rPr>
              <a:t>Methodological limitations of this study</a:t>
            </a:r>
            <a:endParaRPr lang="es-ES" sz="2000" b="1">
              <a:latin typeface="Verdana" pitchFamily="34" charset="0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452438" y="1638300"/>
            <a:ext cx="8932862" cy="37893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Mismatches between territorial units of analysis and spatial areas that generate the "neighborhood effects".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Difficulties to eliminate completely the spuriousness in the explanatory variables.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U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It is uncontrollable the remaining time of individuals in residential settings (it is needed a longitudinal analysis</a:t>
            </a: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 i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Qualitative aspects are revealed (need mixed methodology approaches).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ChangeArrowheads="1"/>
          </p:cNvSpPr>
          <p:nvPr/>
        </p:nvSpPr>
        <p:spPr bwMode="auto">
          <a:xfrm>
            <a:off x="523875" y="38100"/>
            <a:ext cx="81391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Aims and theoretical framework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488950" y="8636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Some previous questions... 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523875" y="1525588"/>
            <a:ext cx="9072563" cy="304958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Residential differentiation as a source of social inequality (Harvey, 1977; Van Kempen &amp; Özüekren, 1998; Atkinson &amp; Kintrea, 2001).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Young people are more sensible to the neighbourhood effects (Dorling, 2001).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Young’s education and employment are the most influenced spheres by “neighbourhood effects” (Brooks-Gunn et al., 1993; Ponce, 2006; Wilson, 1987; Gould &amp; Austin, 1997)</a:t>
            </a:r>
          </a:p>
        </p:txBody>
      </p:sp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952500" y="4668838"/>
            <a:ext cx="7715250" cy="738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n-GB" b="1">
                <a:solidFill>
                  <a:srgbClr val="4D4D4D"/>
                </a:solidFill>
                <a:latin typeface="Verdana" pitchFamily="34" charset="0"/>
              </a:rPr>
              <a:t>Main aim of the research</a:t>
            </a:r>
            <a:r>
              <a:rPr lang="en-GB" b="1"/>
              <a:t>:</a:t>
            </a:r>
            <a:r>
              <a:rPr lang="en-GB"/>
              <a:t> 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to analyze the effects of socioespatial inequalities into the educational and work transitions of youth in Barcelona Metropolitan Region.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488950" y="8636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Specific aims 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66750" y="1454150"/>
            <a:ext cx="8572500" cy="40655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buClr>
                <a:srgbClr val="A02847"/>
              </a:buClr>
            </a:pPr>
            <a:endParaRPr lang="es-ES" sz="18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To classify the territory of the Barcelona Metropolitan Region delimiting a typology of residential areas based on the features of its residents and aspects of spatial morphology.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To characterize sociospatially the different residential areas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To identify the explanatory weight of the residential area, among other elements involved in the explanation of educational levels and job quality that obtain young people</a:t>
            </a:r>
            <a:r>
              <a:rPr lang="en-US" sz="1600"/>
              <a:t>.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 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60388" y="38100"/>
            <a:ext cx="81391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944563">
              <a:buFontTx/>
              <a:buAutoNum type="arabicPeriod"/>
            </a:pP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Aims and theoretical framework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488950" y="8636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defTabSz="944563">
              <a:spcBef>
                <a:spcPct val="20000"/>
              </a:spcBef>
              <a:defRPr/>
            </a:pPr>
            <a:r>
              <a:rPr lang="en-GB" sz="2000" b="1" dirty="0">
                <a:latin typeface="+mj-lt"/>
              </a:rPr>
              <a:t>Theoretical framework</a:t>
            </a:r>
            <a:endParaRPr lang="en-GB" sz="2000" b="1" dirty="0">
              <a:latin typeface="+mj-lt"/>
            </a:endParaRP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60388" y="38100"/>
            <a:ext cx="81391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1.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Aims and theoretical framework</a:t>
            </a:r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523875" y="1525588"/>
            <a:ext cx="8061325" cy="35433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The neighbourhood integrates the resident population and the physical place. That is urban space, understood as an hybrid element composed by social and material morphology (Lefebvre, 1978 [1968]; Castells, 1986).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buClr>
                <a:srgbClr val="A02847"/>
              </a:buClr>
              <a:buFontTx/>
              <a:buChar char="•"/>
            </a:pPr>
            <a:r>
              <a:rPr lang="es-ES" sz="1600" b="1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Volatility and ambiguity on the edge of neighborhoods (Lupton, 2003).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s-ES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rgbClr val="4D4D4D"/>
                </a:solidFill>
                <a:latin typeface="Verdana" pitchFamily="34" charset="0"/>
              </a:rPr>
              <a:t>Youth transitions influenced basically by the individual characteristics and the social origin of young people. The influence of neighborhood is in the background (Alegre, 2005; Miret et al., 2008, Porcel et al., 2009, 2010)</a:t>
            </a:r>
            <a:endParaRPr lang="es-ES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buClr>
                <a:srgbClr val="A02847"/>
              </a:buClr>
            </a:pPr>
            <a:endParaRPr lang="es-ES" sz="160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488950" y="787400"/>
            <a:ext cx="8280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Phases of the analysis</a:t>
            </a:r>
          </a:p>
        </p:txBody>
      </p:sp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560388" y="38100"/>
            <a:ext cx="81391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2. Methodology	</a:t>
            </a:r>
          </a:p>
        </p:txBody>
      </p:sp>
      <p:sp>
        <p:nvSpPr>
          <p:cNvPr id="25603" name="Rectangle 4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a-ES"/>
          </a:p>
        </p:txBody>
      </p:sp>
      <p:grpSp>
        <p:nvGrpSpPr>
          <p:cNvPr id="25604" name="Group 1"/>
          <p:cNvGrpSpPr>
            <a:grpSpLocks noChangeAspect="1"/>
          </p:cNvGrpSpPr>
          <p:nvPr/>
        </p:nvGrpSpPr>
        <p:grpSpPr bwMode="auto">
          <a:xfrm>
            <a:off x="1335088" y="1311275"/>
            <a:ext cx="6964362" cy="4572000"/>
            <a:chOff x="1664" y="5025"/>
            <a:chExt cx="8141" cy="5344"/>
          </a:xfrm>
        </p:grpSpPr>
        <p:sp>
          <p:nvSpPr>
            <p:cNvPr id="25605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718" y="5025"/>
              <a:ext cx="8087" cy="53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06" name="AutoShape 44"/>
            <p:cNvSpPr>
              <a:spLocks noChangeArrowheads="1"/>
            </p:cNvSpPr>
            <p:nvPr/>
          </p:nvSpPr>
          <p:spPr bwMode="auto">
            <a:xfrm>
              <a:off x="6288" y="5344"/>
              <a:ext cx="1819" cy="842"/>
            </a:xfrm>
            <a:prstGeom prst="flowChartAlternateProcess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a-ES"/>
            </a:p>
          </p:txBody>
        </p:sp>
        <p:sp>
          <p:nvSpPr>
            <p:cNvPr id="236587" name="Text Box 43"/>
            <p:cNvSpPr txBox="1">
              <a:spLocks noChangeArrowheads="1"/>
            </p:cNvSpPr>
            <p:nvPr/>
          </p:nvSpPr>
          <p:spPr bwMode="auto">
            <a:xfrm>
              <a:off x="6422" y="5511"/>
              <a:ext cx="1551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11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Typology. Residential Areas</a:t>
              </a:r>
              <a:endParaRPr lang="en-GB" sz="1100" dirty="0">
                <a:latin typeface="+mj-lt"/>
              </a:endParaRPr>
            </a:p>
          </p:txBody>
        </p:sp>
        <p:sp>
          <p:nvSpPr>
            <p:cNvPr id="25608" name="AutoShape 42"/>
            <p:cNvSpPr>
              <a:spLocks noChangeArrowheads="1"/>
            </p:cNvSpPr>
            <p:nvPr/>
          </p:nvSpPr>
          <p:spPr bwMode="auto">
            <a:xfrm>
              <a:off x="3794" y="9180"/>
              <a:ext cx="4402" cy="742"/>
            </a:xfrm>
            <a:prstGeom prst="flowChartAlternateProcess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a-ES"/>
            </a:p>
          </p:txBody>
        </p:sp>
        <p:sp>
          <p:nvSpPr>
            <p:cNvPr id="236585" name="Text Box 41"/>
            <p:cNvSpPr txBox="1">
              <a:spLocks noChangeArrowheads="1"/>
            </p:cNvSpPr>
            <p:nvPr/>
          </p:nvSpPr>
          <p:spPr bwMode="auto">
            <a:xfrm>
              <a:off x="3848" y="9400"/>
              <a:ext cx="425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1100" b="1" i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 </a:t>
              </a:r>
              <a:r>
                <a:rPr lang="es-ES_tradnl" sz="1100" b="1" i="1" dirty="0" err="1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Youth</a:t>
              </a:r>
              <a:r>
                <a:rPr lang="es-ES_tradnl" sz="1100" b="1" i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 Output</a:t>
              </a:r>
              <a:r>
                <a:rPr lang="es-ES_tradnl" sz="11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 (</a:t>
              </a:r>
              <a:r>
                <a:rPr lang="es-ES_tradnl" sz="1100" b="1" dirty="0" err="1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education</a:t>
              </a:r>
              <a:r>
                <a:rPr lang="es-ES_tradnl" sz="11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/</a:t>
              </a:r>
              <a:r>
                <a:rPr lang="es-ES_tradnl" sz="1100" b="1" dirty="0" err="1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work</a:t>
              </a:r>
              <a:r>
                <a:rPr lang="es-ES_tradnl" sz="11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)</a:t>
              </a:r>
              <a:endParaRPr lang="es-ES_tradnl" sz="1100" dirty="0">
                <a:latin typeface="+mj-lt"/>
              </a:endParaRPr>
            </a:p>
          </p:txBody>
        </p:sp>
        <p:sp>
          <p:nvSpPr>
            <p:cNvPr id="236584" name="Homepage"/>
            <p:cNvSpPr>
              <a:spLocks noEditPoints="1" noChangeArrowheads="1"/>
            </p:cNvSpPr>
            <p:nvPr/>
          </p:nvSpPr>
          <p:spPr bwMode="auto">
            <a:xfrm>
              <a:off x="5208" y="6621"/>
              <a:ext cx="607" cy="80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36583" name="Text Box 39"/>
            <p:cNvSpPr txBox="1">
              <a:spLocks noChangeArrowheads="1"/>
            </p:cNvSpPr>
            <p:nvPr/>
          </p:nvSpPr>
          <p:spPr bwMode="auto">
            <a:xfrm>
              <a:off x="5344" y="7090"/>
              <a:ext cx="4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800" b="1" dirty="0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AR1</a:t>
              </a:r>
              <a:endParaRPr lang="es-ES_tradnl" sz="800" dirty="0">
                <a:latin typeface="+mj-lt"/>
              </a:endParaRPr>
            </a:p>
          </p:txBody>
        </p:sp>
        <p:sp>
          <p:nvSpPr>
            <p:cNvPr id="236582" name="Homepage"/>
            <p:cNvSpPr>
              <a:spLocks noEditPoints="1" noChangeArrowheads="1"/>
            </p:cNvSpPr>
            <p:nvPr/>
          </p:nvSpPr>
          <p:spPr bwMode="auto">
            <a:xfrm>
              <a:off x="6086" y="6619"/>
              <a:ext cx="607" cy="80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36581" name="Text Box 37"/>
            <p:cNvSpPr txBox="1">
              <a:spLocks noChangeArrowheads="1"/>
            </p:cNvSpPr>
            <p:nvPr/>
          </p:nvSpPr>
          <p:spPr bwMode="auto">
            <a:xfrm>
              <a:off x="6222" y="7088"/>
              <a:ext cx="4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800" b="1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AR2</a:t>
              </a:r>
              <a:endParaRPr lang="es-ES_tradnl" sz="800">
                <a:latin typeface="+mj-lt"/>
              </a:endParaRPr>
            </a:p>
          </p:txBody>
        </p:sp>
        <p:sp>
          <p:nvSpPr>
            <p:cNvPr id="236580" name="Homepage"/>
            <p:cNvSpPr>
              <a:spLocks noEditPoints="1" noChangeArrowheads="1"/>
            </p:cNvSpPr>
            <p:nvPr/>
          </p:nvSpPr>
          <p:spPr bwMode="auto">
            <a:xfrm>
              <a:off x="6964" y="6619"/>
              <a:ext cx="605" cy="80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36579" name="Text Box 35"/>
            <p:cNvSpPr txBox="1">
              <a:spLocks noChangeArrowheads="1"/>
            </p:cNvSpPr>
            <p:nvPr/>
          </p:nvSpPr>
          <p:spPr bwMode="auto">
            <a:xfrm>
              <a:off x="7099" y="7088"/>
              <a:ext cx="4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800" b="1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AR3</a:t>
              </a:r>
              <a:endParaRPr lang="es-ES_tradnl" sz="800">
                <a:latin typeface="+mj-lt"/>
              </a:endParaRPr>
            </a:p>
          </p:txBody>
        </p:sp>
        <p:sp>
          <p:nvSpPr>
            <p:cNvPr id="236578" name="Homepage"/>
            <p:cNvSpPr>
              <a:spLocks noEditPoints="1" noChangeArrowheads="1"/>
            </p:cNvSpPr>
            <p:nvPr/>
          </p:nvSpPr>
          <p:spPr bwMode="auto">
            <a:xfrm>
              <a:off x="7840" y="6619"/>
              <a:ext cx="605" cy="80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36577" name="Text Box 33"/>
            <p:cNvSpPr txBox="1">
              <a:spLocks noChangeArrowheads="1"/>
            </p:cNvSpPr>
            <p:nvPr/>
          </p:nvSpPr>
          <p:spPr bwMode="auto">
            <a:xfrm>
              <a:off x="7973" y="7088"/>
              <a:ext cx="4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800" b="1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AR4</a:t>
              </a:r>
              <a:endParaRPr lang="es-ES_tradnl" sz="800">
                <a:latin typeface="+mj-lt"/>
              </a:endParaRPr>
            </a:p>
          </p:txBody>
        </p:sp>
        <p:sp>
          <p:nvSpPr>
            <p:cNvPr id="236576" name="Homepage"/>
            <p:cNvSpPr>
              <a:spLocks noEditPoints="1" noChangeArrowheads="1"/>
            </p:cNvSpPr>
            <p:nvPr/>
          </p:nvSpPr>
          <p:spPr bwMode="auto">
            <a:xfrm>
              <a:off x="8716" y="6619"/>
              <a:ext cx="607" cy="80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36575" name="Text Box 31"/>
            <p:cNvSpPr txBox="1">
              <a:spLocks noChangeArrowheads="1"/>
            </p:cNvSpPr>
            <p:nvPr/>
          </p:nvSpPr>
          <p:spPr bwMode="auto">
            <a:xfrm>
              <a:off x="8851" y="7088"/>
              <a:ext cx="4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s-ES_tradnl" sz="800" b="1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AR5</a:t>
              </a:r>
              <a:endParaRPr lang="es-ES_tradnl" sz="800">
                <a:latin typeface="+mj-lt"/>
              </a:endParaRPr>
            </a:p>
          </p:txBody>
        </p:sp>
        <p:sp>
          <p:nvSpPr>
            <p:cNvPr id="236574" name="AutoShape 30"/>
            <p:cNvSpPr>
              <a:spLocks noChangeArrowheads="1"/>
            </p:cNvSpPr>
            <p:nvPr/>
          </p:nvSpPr>
          <p:spPr bwMode="auto">
            <a:xfrm>
              <a:off x="6693" y="7899"/>
              <a:ext cx="1416" cy="538"/>
            </a:xfrm>
            <a:prstGeom prst="flowChartAlternateProcess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s-ES" sz="1100">
                <a:latin typeface="+mj-lt"/>
              </a:endParaRPr>
            </a:p>
          </p:txBody>
        </p:sp>
        <p:sp>
          <p:nvSpPr>
            <p:cNvPr id="236573" name="Text Box 29"/>
            <p:cNvSpPr txBox="1">
              <a:spLocks noChangeArrowheads="1"/>
            </p:cNvSpPr>
            <p:nvPr/>
          </p:nvSpPr>
          <p:spPr bwMode="auto">
            <a:xfrm>
              <a:off x="6693" y="7959"/>
              <a:ext cx="140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9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Type of Residential Area</a:t>
              </a:r>
              <a:endParaRPr lang="en-GB" sz="900" dirty="0">
                <a:latin typeface="+mj-lt"/>
              </a:endParaRPr>
            </a:p>
          </p:txBody>
        </p:sp>
        <p:sp>
          <p:nvSpPr>
            <p:cNvPr id="25622" name="Line 28"/>
            <p:cNvSpPr>
              <a:spLocks noChangeShapeType="1"/>
            </p:cNvSpPr>
            <p:nvPr/>
          </p:nvSpPr>
          <p:spPr bwMode="auto">
            <a:xfrm>
              <a:off x="5480" y="6416"/>
              <a:ext cx="350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3" name="Line 27"/>
            <p:cNvSpPr>
              <a:spLocks noChangeShapeType="1"/>
            </p:cNvSpPr>
            <p:nvPr/>
          </p:nvSpPr>
          <p:spPr bwMode="auto">
            <a:xfrm>
              <a:off x="5480" y="6416"/>
              <a:ext cx="0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4" name="Line 26"/>
            <p:cNvSpPr>
              <a:spLocks noChangeShapeType="1"/>
            </p:cNvSpPr>
            <p:nvPr/>
          </p:nvSpPr>
          <p:spPr bwMode="auto">
            <a:xfrm>
              <a:off x="6356" y="6416"/>
              <a:ext cx="0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5884" y="6820"/>
              <a:ext cx="0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6086" y="7023"/>
              <a:ext cx="0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7" name="Line 23"/>
            <p:cNvSpPr>
              <a:spLocks noChangeShapeType="1"/>
            </p:cNvSpPr>
            <p:nvPr/>
          </p:nvSpPr>
          <p:spPr bwMode="auto">
            <a:xfrm>
              <a:off x="8985" y="6416"/>
              <a:ext cx="0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8" name="Line 22"/>
            <p:cNvSpPr>
              <a:spLocks noChangeShapeType="1"/>
            </p:cNvSpPr>
            <p:nvPr/>
          </p:nvSpPr>
          <p:spPr bwMode="auto">
            <a:xfrm>
              <a:off x="8109" y="6416"/>
              <a:ext cx="0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>
              <a:off x="7300" y="6214"/>
              <a:ext cx="0" cy="4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0" name="Line 20"/>
            <p:cNvSpPr>
              <a:spLocks noChangeShapeType="1"/>
            </p:cNvSpPr>
            <p:nvPr/>
          </p:nvSpPr>
          <p:spPr bwMode="auto">
            <a:xfrm>
              <a:off x="5547" y="7630"/>
              <a:ext cx="350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1" name="Line 19"/>
            <p:cNvSpPr>
              <a:spLocks noChangeShapeType="1"/>
            </p:cNvSpPr>
            <p:nvPr/>
          </p:nvSpPr>
          <p:spPr bwMode="auto">
            <a:xfrm>
              <a:off x="5547" y="7428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2" name="Line 18"/>
            <p:cNvSpPr>
              <a:spLocks noChangeShapeType="1"/>
            </p:cNvSpPr>
            <p:nvPr/>
          </p:nvSpPr>
          <p:spPr bwMode="auto">
            <a:xfrm>
              <a:off x="6424" y="7428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3" name="Line 17"/>
            <p:cNvSpPr>
              <a:spLocks noChangeShapeType="1"/>
            </p:cNvSpPr>
            <p:nvPr/>
          </p:nvSpPr>
          <p:spPr bwMode="auto">
            <a:xfrm>
              <a:off x="9052" y="7428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4" name="Line 16"/>
            <p:cNvSpPr>
              <a:spLocks noChangeShapeType="1"/>
            </p:cNvSpPr>
            <p:nvPr/>
          </p:nvSpPr>
          <p:spPr bwMode="auto">
            <a:xfrm>
              <a:off x="8176" y="7428"/>
              <a:ext cx="0" cy="2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35" name="Line 15"/>
            <p:cNvSpPr>
              <a:spLocks noChangeShapeType="1"/>
            </p:cNvSpPr>
            <p:nvPr/>
          </p:nvSpPr>
          <p:spPr bwMode="auto">
            <a:xfrm>
              <a:off x="7368" y="7428"/>
              <a:ext cx="0" cy="4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6558" name="AutoShape 14"/>
            <p:cNvSpPr>
              <a:spLocks noChangeArrowheads="1"/>
            </p:cNvSpPr>
            <p:nvPr/>
          </p:nvSpPr>
          <p:spPr bwMode="auto">
            <a:xfrm>
              <a:off x="5220" y="7899"/>
              <a:ext cx="1407" cy="642"/>
            </a:xfrm>
            <a:prstGeom prst="flowChartAlternateProcess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s-ES" sz="1100">
                <a:latin typeface="+mj-lt"/>
              </a:endParaRPr>
            </a:p>
          </p:txBody>
        </p:sp>
        <p:sp>
          <p:nvSpPr>
            <p:cNvPr id="236557" name="Text Box 13"/>
            <p:cNvSpPr txBox="1">
              <a:spLocks noChangeArrowheads="1"/>
            </p:cNvSpPr>
            <p:nvPr/>
          </p:nvSpPr>
          <p:spPr bwMode="auto">
            <a:xfrm>
              <a:off x="5270" y="7923"/>
              <a:ext cx="1280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9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Familiar and affective environment</a:t>
              </a:r>
              <a:endParaRPr lang="en-GB" sz="900" dirty="0">
                <a:latin typeface="+mj-lt"/>
              </a:endParaRPr>
            </a:p>
          </p:txBody>
        </p:sp>
        <p:sp>
          <p:nvSpPr>
            <p:cNvPr id="236556" name="AutoShape 12"/>
            <p:cNvSpPr>
              <a:spLocks noChangeArrowheads="1"/>
            </p:cNvSpPr>
            <p:nvPr/>
          </p:nvSpPr>
          <p:spPr bwMode="auto">
            <a:xfrm>
              <a:off x="3728" y="7899"/>
              <a:ext cx="1416" cy="538"/>
            </a:xfrm>
            <a:prstGeom prst="flowChartAlternateProcess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s-ES" sz="1100">
                <a:latin typeface="+mj-lt"/>
              </a:endParaRPr>
            </a:p>
          </p:txBody>
        </p:sp>
        <p:sp>
          <p:nvSpPr>
            <p:cNvPr id="236555" name="Text Box 11"/>
            <p:cNvSpPr txBox="1">
              <a:spLocks noChangeArrowheads="1"/>
            </p:cNvSpPr>
            <p:nvPr/>
          </p:nvSpPr>
          <p:spPr bwMode="auto">
            <a:xfrm>
              <a:off x="3728" y="7959"/>
              <a:ext cx="1423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900" b="1" dirty="0">
                  <a:solidFill>
                    <a:srgbClr val="FFFFFF"/>
                  </a:solidFill>
                  <a:latin typeface="+mj-lt"/>
                  <a:ea typeface="Calibri" pitchFamily="34" charset="0"/>
                  <a:cs typeface="Verdana" pitchFamily="34" charset="0"/>
                </a:rPr>
                <a:t>Individual Characteristics</a:t>
              </a:r>
              <a:endParaRPr lang="en-GB" sz="900" dirty="0">
                <a:latin typeface="+mj-lt"/>
              </a:endParaRPr>
            </a:p>
          </p:txBody>
        </p:sp>
        <p:sp>
          <p:nvSpPr>
            <p:cNvPr id="25640" name="Line 10"/>
            <p:cNvSpPr>
              <a:spLocks noChangeShapeType="1"/>
            </p:cNvSpPr>
            <p:nvPr/>
          </p:nvSpPr>
          <p:spPr bwMode="auto">
            <a:xfrm>
              <a:off x="4467" y="8505"/>
              <a:ext cx="0" cy="608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41" name="Line 9"/>
            <p:cNvSpPr>
              <a:spLocks noChangeShapeType="1"/>
            </p:cNvSpPr>
            <p:nvPr/>
          </p:nvSpPr>
          <p:spPr bwMode="auto">
            <a:xfrm>
              <a:off x="5884" y="8505"/>
              <a:ext cx="0" cy="608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42" name="Line 8"/>
            <p:cNvSpPr>
              <a:spLocks noChangeShapeType="1"/>
            </p:cNvSpPr>
            <p:nvPr/>
          </p:nvSpPr>
          <p:spPr bwMode="auto">
            <a:xfrm>
              <a:off x="7368" y="8505"/>
              <a:ext cx="0" cy="608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5643" name="AutoShape 7"/>
            <p:cNvSpPr>
              <a:spLocks/>
            </p:cNvSpPr>
            <p:nvPr/>
          </p:nvSpPr>
          <p:spPr bwMode="auto">
            <a:xfrm>
              <a:off x="3446" y="5406"/>
              <a:ext cx="67" cy="2358"/>
            </a:xfrm>
            <a:prstGeom prst="leftBracket">
              <a:avLst>
                <a:gd name="adj" fmla="val 293284"/>
              </a:avLst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ca-ES"/>
            </a:p>
          </p:txBody>
        </p:sp>
        <p:sp>
          <p:nvSpPr>
            <p:cNvPr id="25644" name="AutoShape 6"/>
            <p:cNvSpPr>
              <a:spLocks/>
            </p:cNvSpPr>
            <p:nvPr/>
          </p:nvSpPr>
          <p:spPr bwMode="auto">
            <a:xfrm>
              <a:off x="5007" y="6416"/>
              <a:ext cx="68" cy="1214"/>
            </a:xfrm>
            <a:prstGeom prst="leftBracket">
              <a:avLst>
                <a:gd name="adj" fmla="val 148775"/>
              </a:avLst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ca-ES"/>
            </a:p>
          </p:txBody>
        </p:sp>
        <p:sp>
          <p:nvSpPr>
            <p:cNvPr id="25645" name="AutoShape 5"/>
            <p:cNvSpPr>
              <a:spLocks/>
            </p:cNvSpPr>
            <p:nvPr/>
          </p:nvSpPr>
          <p:spPr bwMode="auto">
            <a:xfrm>
              <a:off x="3446" y="7899"/>
              <a:ext cx="67" cy="2089"/>
            </a:xfrm>
            <a:prstGeom prst="leftBracket">
              <a:avLst>
                <a:gd name="adj" fmla="val 259826"/>
              </a:avLst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ca-ES"/>
            </a:p>
          </p:txBody>
        </p:sp>
        <p:sp>
          <p:nvSpPr>
            <p:cNvPr id="236548" name="Text Box 4"/>
            <p:cNvSpPr txBox="1">
              <a:spLocks noChangeArrowheads="1"/>
            </p:cNvSpPr>
            <p:nvPr/>
          </p:nvSpPr>
          <p:spPr bwMode="auto">
            <a:xfrm>
              <a:off x="3388" y="6539"/>
              <a:ext cx="16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1100" b="1" dirty="0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PHASE 2. </a:t>
              </a:r>
              <a:r>
                <a:rPr lang="en-GB" sz="1100" b="1" dirty="0" err="1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Charactarisation</a:t>
              </a:r>
              <a:r>
                <a:rPr lang="en-GB" sz="1100" b="1" dirty="0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 of residential areas</a:t>
              </a:r>
              <a:endParaRPr lang="en-GB" sz="1100" dirty="0">
                <a:latin typeface="+mj-lt"/>
              </a:endParaRPr>
            </a:p>
          </p:txBody>
        </p:sp>
        <p:sp>
          <p:nvSpPr>
            <p:cNvPr id="236547" name="Text Box 3"/>
            <p:cNvSpPr txBox="1">
              <a:spLocks noChangeArrowheads="1"/>
            </p:cNvSpPr>
            <p:nvPr/>
          </p:nvSpPr>
          <p:spPr bwMode="auto">
            <a:xfrm>
              <a:off x="1942" y="5944"/>
              <a:ext cx="1483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PHASE 1. Construction type of residential areas</a:t>
              </a:r>
              <a:endParaRPr lang="es-ES_tradnl" sz="1100" dirty="0">
                <a:latin typeface="+mj-lt"/>
              </a:endParaRPr>
            </a:p>
          </p:txBody>
        </p:sp>
        <p:sp>
          <p:nvSpPr>
            <p:cNvPr id="236546" name="Text Box 2"/>
            <p:cNvSpPr txBox="1">
              <a:spLocks noChangeArrowheads="1"/>
            </p:cNvSpPr>
            <p:nvPr/>
          </p:nvSpPr>
          <p:spPr bwMode="auto">
            <a:xfrm>
              <a:off x="1664" y="8577"/>
              <a:ext cx="1791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710" tIns="27354" rIns="54710" bIns="27354"/>
            <a:lstStyle/>
            <a:p>
              <a:pPr algn="ctr">
                <a:defRPr/>
              </a:pPr>
              <a:r>
                <a:rPr lang="en-GB" sz="1100" b="1" dirty="0">
                  <a:solidFill>
                    <a:srgbClr val="000000"/>
                  </a:solidFill>
                  <a:latin typeface="+mj-lt"/>
                  <a:ea typeface="Calibri" pitchFamily="34" charset="0"/>
                  <a:cs typeface="Verdana" pitchFamily="34" charset="0"/>
                </a:rPr>
                <a:t>PHASE 3. Analysis of the effects on youth development</a:t>
              </a:r>
              <a:endParaRPr lang="en-GB" sz="11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Types of residential areas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8950" y="1439863"/>
            <a:ext cx="8932863" cy="41576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94523" tIns="47261" rIns="94523" bIns="47261">
            <a:spAutoFit/>
          </a:bodyPr>
          <a:lstStyle/>
          <a:p>
            <a:pPr marL="342900" indent="-342900" defTabSz="944563">
              <a:lnSpc>
                <a:spcPct val="150000"/>
              </a:lnSpc>
              <a:buClr>
                <a:srgbClr val="A02847"/>
              </a:buClr>
              <a:buFontTx/>
              <a:buAutoNum type="alphaLcParenR"/>
              <a:defRPr/>
            </a:pPr>
            <a:r>
              <a:rPr lang="en-GB" sz="1600" b="1" dirty="0">
                <a:solidFill>
                  <a:srgbClr val="4D4D4D"/>
                </a:solidFill>
                <a:latin typeface="Verdana" pitchFamily="34" charset="0"/>
              </a:rPr>
              <a:t>Areas of new residents with predominance of urban dispersion</a:t>
            </a:r>
          </a:p>
          <a:p>
            <a:pPr marL="342900" indent="-342900" defTabSz="944563">
              <a:lnSpc>
                <a:spcPct val="150000"/>
              </a:lnSpc>
              <a:buClr>
                <a:srgbClr val="A02847"/>
              </a:buClr>
              <a:defRPr/>
            </a:pPr>
            <a:endParaRPr lang="en-GB" sz="1600" b="1" dirty="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  <a:defRPr/>
            </a:pPr>
            <a:r>
              <a:rPr lang="en-GB" sz="1600" i="1" dirty="0">
                <a:solidFill>
                  <a:srgbClr val="4D4D4D"/>
                </a:solidFill>
                <a:latin typeface="Verdana" pitchFamily="34" charset="0"/>
              </a:rPr>
              <a:t>Morphology and spatial location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Central cores of municipalities sparsely populated of the RMB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Scattered urbanisations of isolated houses and townhouses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Areas with recent building blocks characteristic of </a:t>
            </a:r>
            <a:r>
              <a:rPr lang="en-GB" sz="1600" dirty="0" err="1">
                <a:solidFill>
                  <a:srgbClr val="4D4D4D"/>
                </a:solidFill>
                <a:latin typeface="Verdana" pitchFamily="34" charset="0"/>
              </a:rPr>
              <a:t>peri</a:t>
            </a: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-urban areas or other areas of cities that have undergone urban renewal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 i="1" dirty="0">
                <a:solidFill>
                  <a:srgbClr val="4D4D4D"/>
                </a:solidFill>
                <a:latin typeface="Verdana" pitchFamily="34" charset="0"/>
              </a:rPr>
              <a:t>Social composition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Predominance of young families looking for pleasant surroundings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4D4D4D"/>
                </a:solidFill>
                <a:latin typeface="Verdana" pitchFamily="34" charset="0"/>
              </a:rPr>
              <a:t> Socioeconomic status above the mean</a:t>
            </a:r>
          </a:p>
          <a:p>
            <a:pPr marL="342900" indent="-342900" defTabSz="944563">
              <a:lnSpc>
                <a:spcPct val="150000"/>
              </a:lnSpc>
              <a:buClr>
                <a:srgbClr val="A02847"/>
              </a:buClr>
              <a:buFontTx/>
              <a:buAutoNum type="alphaLcParenR"/>
              <a:defRPr/>
            </a:pPr>
            <a:endParaRPr lang="es-ES" sz="16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679450" y="673100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44563">
              <a:lnSpc>
                <a:spcPct val="150000"/>
              </a:lnSpc>
              <a:buClr>
                <a:srgbClr val="A02847"/>
              </a:buClr>
            </a:pPr>
            <a:r>
              <a:rPr lang="es-ES">
                <a:solidFill>
                  <a:srgbClr val="4D4D4D"/>
                </a:solidFill>
                <a:latin typeface="Verdana" pitchFamily="34" charset="0"/>
              </a:rPr>
              <a:t>Type 1. </a:t>
            </a:r>
            <a:r>
              <a:rPr lang="en-GB">
                <a:solidFill>
                  <a:srgbClr val="4D4D4D"/>
                </a:solidFill>
                <a:latin typeface="Verdana" pitchFamily="34" charset="0"/>
              </a:rPr>
              <a:t>Areas of new residents with predominance of urban dispersion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</p:txBody>
      </p:sp>
      <p:pic>
        <p:nvPicPr>
          <p:cNvPr id="27651" name="13 Imagen" descr="ArticleCluster_1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030288"/>
            <a:ext cx="8072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776288" y="5616575"/>
            <a:ext cx="828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US" sz="1000"/>
              <a:t>Source: Compiled from data from the Census of Population and Housing, 2001</a:t>
            </a:r>
            <a:endParaRPr lang="es-ES" sz="1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560388" y="88900"/>
            <a:ext cx="81073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44563"/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3. </a:t>
            </a:r>
            <a:r>
              <a:rPr lang="en-GB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Neighbourhood effects in youth development </a:t>
            </a:r>
            <a:r>
              <a:rPr lang="es-ES" sz="1800" b="1">
                <a:solidFill>
                  <a:srgbClr val="A02847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defTabSz="944563"/>
            <a:endParaRPr lang="es-ES" sz="1800" b="1">
              <a:solidFill>
                <a:srgbClr val="A02847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523875" y="739775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defTabSz="944563">
              <a:spcBef>
                <a:spcPct val="20000"/>
              </a:spcBef>
            </a:pPr>
            <a:r>
              <a:rPr lang="en-GB" sz="2000" b="1">
                <a:latin typeface="Verdana" pitchFamily="34" charset="0"/>
              </a:rPr>
              <a:t>Types of residential areas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23875" y="1346200"/>
            <a:ext cx="8932863" cy="42037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94523" tIns="47261" rIns="94523" bIns="47261">
            <a:spAutoFit/>
          </a:bodyPr>
          <a:lstStyle/>
          <a:p>
            <a:pPr defTabSz="944563">
              <a:lnSpc>
                <a:spcPct val="150000"/>
              </a:lnSpc>
              <a:buClr>
                <a:srgbClr val="A02847"/>
              </a:buClr>
            </a:pPr>
            <a:r>
              <a:rPr lang="es-ES" sz="1800" b="1">
                <a:solidFill>
                  <a:srgbClr val="9A2E48"/>
                </a:solidFill>
                <a:latin typeface="Verdana" pitchFamily="34" charset="0"/>
              </a:rPr>
              <a:t>b) </a:t>
            </a:r>
            <a:r>
              <a:rPr lang="en-GB" sz="1600" b="1">
                <a:solidFill>
                  <a:srgbClr val="4D4D4D"/>
                </a:solidFill>
                <a:latin typeface="Verdana" pitchFamily="34" charset="0"/>
              </a:rPr>
              <a:t>Residential areas of skilled workers from nuclear families in medium and large municipalities</a:t>
            </a:r>
          </a:p>
          <a:p>
            <a:pPr defTabSz="944563">
              <a:lnSpc>
                <a:spcPct val="150000"/>
              </a:lnSpc>
              <a:buClr>
                <a:srgbClr val="A02847"/>
              </a:buClr>
            </a:pPr>
            <a:endParaRPr lang="en-GB" sz="1600" b="1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 Morphology and spatial location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Municipalities over 13,000 inhabitants, none with less than 5,000 inhabitants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Areas of compact urbanization with any special building type </a:t>
            </a:r>
            <a:r>
              <a:rPr lang="en-GB" sz="1600"/>
              <a:t/>
            </a:r>
            <a:br>
              <a:rPr lang="en-GB" sz="1600"/>
            </a:br>
            <a:r>
              <a:rPr lang="en-GB" sz="1600"/>
              <a:t>  social composition</a:t>
            </a:r>
            <a:endParaRPr lang="en-GB" sz="1600">
              <a:solidFill>
                <a:srgbClr val="4D4D4D"/>
              </a:solidFill>
              <a:latin typeface="Verdana" pitchFamily="34" charset="0"/>
            </a:endParaRPr>
          </a:p>
          <a:p>
            <a:pPr defTabSz="944563">
              <a:lnSpc>
                <a:spcPct val="150000"/>
              </a:lnSpc>
              <a:buClr>
                <a:srgbClr val="A02847"/>
              </a:buClr>
              <a:buFontTx/>
              <a:buChar char="•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sz="1600" i="1">
                <a:solidFill>
                  <a:srgbClr val="4D4D4D"/>
                </a:solidFill>
                <a:latin typeface="Verdana" pitchFamily="34" charset="0"/>
              </a:rPr>
              <a:t>Social composition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Nuclear families with children in emancipation age or young families with children</a:t>
            </a:r>
          </a:p>
          <a:p>
            <a:pPr lvl="1" defTabSz="944563">
              <a:lnSpc>
                <a:spcPct val="150000"/>
              </a:lnSpc>
              <a:buClr>
                <a:srgbClr val="A02847"/>
              </a:buClr>
              <a:buFont typeface="Wingdings" pitchFamily="2" charset="2"/>
              <a:buChar char="Ø"/>
            </a:pPr>
            <a:r>
              <a:rPr lang="en-GB" sz="1600"/>
              <a:t> </a:t>
            </a:r>
            <a:r>
              <a:rPr lang="en-GB" sz="1600">
                <a:solidFill>
                  <a:srgbClr val="4D4D4D"/>
                </a:solidFill>
                <a:latin typeface="Verdana" pitchFamily="34" charset="0"/>
              </a:rPr>
              <a:t> Middle socioeconomic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4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44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</TotalTime>
  <Words>1525</Words>
  <Application>Microsoft Office PowerPoint</Application>
  <PresentationFormat>Custom</PresentationFormat>
  <Paragraphs>263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Verdana</vt:lpstr>
      <vt:lpstr>Wingdings</vt:lpstr>
      <vt:lpstr>Calibri</vt:lpstr>
      <vt:lpstr>Times New Roman</vt:lpstr>
      <vt:lpstr>Diseño predeterminado</vt:lpstr>
      <vt:lpstr>Diapositiva 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Enquesta sobre condicions de vida i hàbits de la població, 2005</dc:title>
  <dc:creator>elena</dc:creator>
  <cp:lastModifiedBy>IERMB</cp:lastModifiedBy>
  <cp:revision>280</cp:revision>
  <dcterms:created xsi:type="dcterms:W3CDTF">2006-06-20T06:55:39Z</dcterms:created>
  <dcterms:modified xsi:type="dcterms:W3CDTF">2012-06-11T09:33:57Z</dcterms:modified>
</cp:coreProperties>
</file>