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3">
  <p:sldMasterIdLst>
    <p:sldMasterId id="2147483648" r:id="rId1"/>
    <p:sldMasterId id="2147483649" r:id="rId2"/>
  </p:sldMasterIdLst>
  <p:notesMasterIdLst>
    <p:notesMasterId r:id="rId14"/>
  </p:notesMasterIdLst>
  <p:handoutMasterIdLst>
    <p:handoutMasterId r:id="rId15"/>
  </p:handoutMasterIdLst>
  <p:sldIdLst>
    <p:sldId id="256" r:id="rId3"/>
    <p:sldId id="271" r:id="rId4"/>
    <p:sldId id="257" r:id="rId5"/>
    <p:sldId id="274" r:id="rId6"/>
    <p:sldId id="275" r:id="rId7"/>
    <p:sldId id="276" r:id="rId8"/>
    <p:sldId id="277" r:id="rId9"/>
    <p:sldId id="287" r:id="rId10"/>
    <p:sldId id="281" r:id="rId11"/>
    <p:sldId id="286" r:id="rId12"/>
    <p:sldId id="288" r:id="rId1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clrMru>
    <a:srgbClr val="FF9999"/>
    <a:srgbClr val="B40000"/>
    <a:srgbClr val="1153AB"/>
    <a:srgbClr val="E42131"/>
    <a:srgbClr val="F3685C"/>
    <a:srgbClr val="C7757C"/>
    <a:srgbClr val="6E05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8" y="13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navarro\Escritorio\INFORME%20PRELIMINAR_PREPRACI&#211;%20DEFINITIU\Gr&#224;fics%20i%20taules%20Sebasti&#22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1"/>
  <c:chart>
    <c:plotArea>
      <c:layout/>
      <c:radarChart>
        <c:radarStyle val="marker"/>
        <c:ser>
          <c:idx val="0"/>
          <c:order val="0"/>
          <c:tx>
            <c:strRef>
              <c:f>'Privació material'!$C$38</c:f>
              <c:strCache>
                <c:ptCount val="1"/>
                <c:pt idx="0">
                  <c:v>2006</c:v>
                </c:pt>
              </c:strCache>
            </c:strRef>
          </c:tx>
          <c:cat>
            <c:strRef>
              <c:f>'Privació material'!$B$39:$B$44</c:f>
              <c:strCache>
                <c:ptCount val="6"/>
                <c:pt idx="0">
                  <c:v>Fer front a despeses imprevistes</c:v>
                </c:pt>
                <c:pt idx="1">
                  <c:v>Anar de vacances almenys una setmana a l'any</c:v>
                </c:pt>
                <c:pt idx="2">
                  <c:v>Pagar sense enderrariments rebuts de l'habitatge o de compres ajornades</c:v>
                </c:pt>
                <c:pt idx="3">
                  <c:v>Un àpat de carn, pollastre o peix almenys cada dos dies</c:v>
                </c:pt>
                <c:pt idx="4">
                  <c:v>Mantenir l'habitatge a una temperatura adient</c:v>
                </c:pt>
                <c:pt idx="5">
                  <c:v>Tenir automòbil</c:v>
                </c:pt>
              </c:strCache>
            </c:strRef>
          </c:cat>
          <c:val>
            <c:numRef>
              <c:f>'Privació material'!$C$39:$C$44</c:f>
              <c:numCache>
                <c:formatCode>General</c:formatCode>
                <c:ptCount val="6"/>
                <c:pt idx="0">
                  <c:v>26.2</c:v>
                </c:pt>
                <c:pt idx="1">
                  <c:v>32.4</c:v>
                </c:pt>
                <c:pt idx="2">
                  <c:v>5.5</c:v>
                </c:pt>
                <c:pt idx="3">
                  <c:v>1.8</c:v>
                </c:pt>
                <c:pt idx="4">
                  <c:v>5.3</c:v>
                </c:pt>
                <c:pt idx="5">
                  <c:v>3.7</c:v>
                </c:pt>
              </c:numCache>
            </c:numRef>
          </c:val>
        </c:ser>
        <c:ser>
          <c:idx val="1"/>
          <c:order val="1"/>
          <c:tx>
            <c:strRef>
              <c:f>'Privació material'!$D$38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'Privació material'!$B$39:$B$44</c:f>
              <c:strCache>
                <c:ptCount val="6"/>
                <c:pt idx="0">
                  <c:v>Fer front a despeses imprevistes</c:v>
                </c:pt>
                <c:pt idx="1">
                  <c:v>Anar de vacances almenys una setmana a l'any</c:v>
                </c:pt>
                <c:pt idx="2">
                  <c:v>Pagar sense enderrariments rebuts de l'habitatge o de compres ajornades</c:v>
                </c:pt>
                <c:pt idx="3">
                  <c:v>Un àpat de carn, pollastre o peix almenys cada dos dies</c:v>
                </c:pt>
                <c:pt idx="4">
                  <c:v>Mantenir l'habitatge a una temperatura adient</c:v>
                </c:pt>
                <c:pt idx="5">
                  <c:v>Tenir automòbil</c:v>
                </c:pt>
              </c:strCache>
            </c:strRef>
          </c:cat>
          <c:val>
            <c:numRef>
              <c:f>'Privació material'!$D$39:$D$44</c:f>
              <c:numCache>
                <c:formatCode>0.0</c:formatCode>
                <c:ptCount val="6"/>
                <c:pt idx="0">
                  <c:v>38.4</c:v>
                </c:pt>
                <c:pt idx="1">
                  <c:v>38.4</c:v>
                </c:pt>
                <c:pt idx="2">
                  <c:v>15.5</c:v>
                </c:pt>
                <c:pt idx="3">
                  <c:v>3.2</c:v>
                </c:pt>
                <c:pt idx="4">
                  <c:v>12.7</c:v>
                </c:pt>
                <c:pt idx="5">
                  <c:v>18</c:v>
                </c:pt>
              </c:numCache>
            </c:numRef>
          </c:val>
        </c:ser>
        <c:dLbls/>
        <c:axId val="57646464"/>
        <c:axId val="57656448"/>
      </c:radarChart>
      <c:catAx>
        <c:axId val="57646464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900"/>
            </a:pPr>
            <a:endParaRPr lang="es-ES"/>
          </a:p>
        </c:txPr>
        <c:crossAx val="57656448"/>
        <c:crosses val="autoZero"/>
        <c:auto val="1"/>
        <c:lblAlgn val="ctr"/>
        <c:lblOffset val="100"/>
      </c:catAx>
      <c:valAx>
        <c:axId val="57656448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dashDot"/>
            </a:ln>
          </c:spPr>
        </c:majorGridlines>
        <c:numFmt formatCode="General" sourceLinked="1"/>
        <c:majorTickMark val="cross"/>
        <c:tickLblPos val="nextTo"/>
        <c:crossAx val="5764646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900"/>
          </a:pPr>
          <a:endParaRPr lang="es-ES"/>
        </a:p>
      </c:txPr>
    </c:legend>
    <c:plotVisOnly val="1"/>
    <c:dispBlanksAs val="gap"/>
  </c:chart>
  <c:spPr>
    <a:ln>
      <a:solidFill>
        <a:schemeClr val="bg1">
          <a:lumMod val="75000"/>
        </a:schemeClr>
      </a:solidFill>
    </a:ln>
  </c:sp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endParaRPr lang="es-E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/>
            </a:lvl1pPr>
          </a:lstStyle>
          <a:p>
            <a:fld id="{5E8E307D-DC59-4508-AC59-01719CF82871}" type="datetimeFigureOut">
              <a:rPr lang="es-ES"/>
              <a:pPr/>
              <a:t>28/03/2013</a:t>
            </a:fld>
            <a:endParaRPr lang="es-E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endParaRPr lang="es-E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/>
            </a:lvl1pPr>
          </a:lstStyle>
          <a:p>
            <a:fld id="{EA8D29D7-9427-422A-90D9-8CE6DAA0266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59272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ea typeface="ヒラギノ角ゴ ProN W3" charset="0"/>
                <a:cs typeface="ヒラギノ角ゴ ProN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0DFA9EC0-DA3B-471E-9BA5-5A37EC43C1A0}" type="datetimeFigureOut">
              <a:rPr lang="es-ES"/>
              <a:pPr/>
              <a:t>28/03/2013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smtClean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ea typeface="ヒラギノ角ゴ ProN W3" charset="0"/>
                <a:cs typeface="ヒラギノ角ゴ ProN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BE167DFD-A47F-4770-B980-D0098A7392C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01612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6083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D6AC14-6334-4BD9-9771-D98FA8AA8AB0}" type="slidenum">
              <a:rPr lang="es-ES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71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A13042-6ABD-4A12-8870-F52A647F7027}" type="slidenum">
              <a:rPr lang="es-ES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6083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D6AC14-6334-4BD9-9771-D98FA8AA8AB0}" type="slidenum">
              <a:rPr lang="es-ES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71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A13042-6ABD-4A12-8870-F52A647F7027}" type="slidenum">
              <a:rPr lang="es-ES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71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A13042-6ABD-4A12-8870-F52A647F7027}" type="slidenum">
              <a:rPr lang="es-ES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dirty="0" smtClean="0"/>
          </a:p>
        </p:txBody>
      </p:sp>
      <p:sp>
        <p:nvSpPr>
          <p:cNvPr id="471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A13042-6ABD-4A12-8870-F52A647F7027}" type="slidenum">
              <a:rPr lang="es-ES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71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A13042-6ABD-4A12-8870-F52A647F7027}" type="slidenum">
              <a:rPr lang="es-ES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71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A13042-6ABD-4A12-8870-F52A647F7027}" type="slidenum">
              <a:rPr lang="es-ES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71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A13042-6ABD-4A12-8870-F52A647F7027}" type="slidenum">
              <a:rPr lang="es-ES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71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A13042-6ABD-4A12-8870-F52A647F7027}" type="slidenum">
              <a:rPr lang="es-ES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71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A13042-6ABD-4A12-8870-F52A647F7027}" type="slidenum">
              <a:rPr lang="es-ES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8B0D87-578F-4C02-8D31-ACB0D894920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F76231-ED77-43F5-BEF4-AA34532F679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2130425"/>
            <a:ext cx="1943100" cy="472757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2130425"/>
            <a:ext cx="5676900" cy="472757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D293C4-1D10-4C9F-905B-A5228F76901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29F4CA-DE5C-404F-ABA0-695EDD22DE5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3CEFBB-5906-4B0D-94AA-6C88B42D773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2D47D2-6185-406A-A814-6E3909F2F3D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2E008-92B4-45D4-A86F-B85D853C1BC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1E62E4-EE62-4AE2-98F4-0E1EDB4ED47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ACCB50-4EF4-45AE-BA29-AA8C2A9D478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FB6F0D-0472-4A2F-877B-638DC5391D6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995F02-E5C3-4BB9-8C04-3AC66544AC5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F5959F-4F4A-4CAA-8527-D82272D293B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>
              <a:sym typeface="Arial" charset="0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ED6217-9108-49F8-A309-EDE3646B4AF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5F62F4-8622-4963-B3C9-A2CE77E3C17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9BA545-23CD-4992-9B87-1C9495A5F99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85AF31-FE82-48EF-BBAE-3FD3610E988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371600" y="3886200"/>
            <a:ext cx="3124200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3886200"/>
            <a:ext cx="3124200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C9C829-7F75-4FC6-9DD2-E07A2241986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3E99A6-87C4-4978-965F-6F05B80A2E7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5F3134-9895-4675-9846-947F0B42815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01311B-969E-4C32-B029-74C8BE841B8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DA6058-5776-45A1-87CC-F5B87D28C66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>
              <a:sym typeface="Arial" charset="0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B10D97-32A2-4138-8C3C-16A59A84FB8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130425"/>
            <a:ext cx="7772400" cy="175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Arial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3886200"/>
            <a:ext cx="64008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Arial" charset="0"/>
              </a:rPr>
              <a:t>Click to edit Master text styles</a:t>
            </a:r>
          </a:p>
          <a:p>
            <a:pPr lvl="1"/>
            <a:r>
              <a:rPr lang="en-US">
                <a:sym typeface="Arial" charset="0"/>
              </a:rPr>
              <a:t>Second level</a:t>
            </a:r>
          </a:p>
          <a:p>
            <a:pPr lvl="2"/>
            <a:r>
              <a:rPr lang="en-US">
                <a:sym typeface="Arial" charset="0"/>
              </a:rPr>
              <a:t>Third level</a:t>
            </a:r>
          </a:p>
          <a:p>
            <a:pPr lvl="3"/>
            <a:r>
              <a:rPr lang="en-US">
                <a:sym typeface="Arial" charset="0"/>
              </a:rPr>
              <a:t>Fourth level</a:t>
            </a:r>
          </a:p>
          <a:p>
            <a:pPr lvl="4"/>
            <a:r>
              <a:rPr lang="en-US">
                <a:sym typeface="Arial" charset="0"/>
              </a:rPr>
              <a:t>Fifth level</a:t>
            </a:r>
          </a:p>
        </p:txBody>
      </p:sp>
      <p:sp>
        <p:nvSpPr>
          <p:cNvPr id="1027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386763" y="6442075"/>
            <a:ext cx="311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pitchFamily="34" charset="0"/>
                <a:ea typeface="ＭＳ Ｐゴシック" charset="-128"/>
                <a:sym typeface="Arial" pitchFamily="34" charset="0"/>
              </a:defRPr>
            </a:lvl1pPr>
          </a:lstStyle>
          <a:p>
            <a:fld id="{D6FCE3D6-BA31-42F8-A3E9-C10A112345EC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9pPr>
    </p:titleStyle>
    <p:bodyStyle>
      <a:lvl1pPr marL="342900" indent="-342900" algn="ctr" rtl="0" eaLnBrk="0" fontAlgn="base" hangingPunct="0">
        <a:spcBef>
          <a:spcPts val="8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1pPr>
      <a:lvl2pPr marL="381000" indent="76200" algn="ctr" rtl="0" eaLnBrk="0" fontAlgn="base" hangingPunct="0">
        <a:spcBef>
          <a:spcPts val="7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2pPr>
      <a:lvl3pPr marL="838200" indent="76200" algn="ctr" rtl="0" eaLnBrk="0" fontAlgn="base" hangingPunct="0">
        <a:spcBef>
          <a:spcPts val="6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3pPr>
      <a:lvl4pPr marL="1295400" indent="76200" algn="ctr" rtl="0" eaLnBrk="0" fontAlgn="base" hangingPunct="0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4pPr>
      <a:lvl5pPr marL="1752600" indent="76200" algn="ctr" rtl="0" eaLnBrk="0" fontAlgn="base" hangingPunct="0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5pPr>
      <a:lvl6pPr marL="2209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6pPr>
      <a:lvl7pPr marL="2667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7pPr>
      <a:lvl8pPr marL="3124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8pPr>
      <a:lvl9pPr marL="3581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386763" y="6442075"/>
            <a:ext cx="311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pitchFamily="34" charset="0"/>
                <a:ea typeface="ＭＳ Ｐゴシック" charset="-128"/>
                <a:sym typeface="Arial" pitchFamily="34" charset="0"/>
              </a:defRPr>
            </a:lvl1pPr>
          </a:lstStyle>
          <a:p>
            <a:fld id="{D69E8B7B-10E0-4F13-B51D-F9FF1E5A1F15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ransition/>
  <p:hf hdr="0" ftr="0" dt="0"/>
  <p:txStyles>
    <p:titleStyle>
      <a:lvl1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Arial" pitchFamily="34" charset="0"/>
        </a:defRPr>
      </a:lvl1pPr>
      <a:lvl2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itchFamily="34" charset="0"/>
        </a:defRPr>
      </a:lvl2pPr>
      <a:lvl3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itchFamily="34" charset="0"/>
        </a:defRPr>
      </a:lvl3pPr>
      <a:lvl4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itchFamily="34" charset="0"/>
        </a:defRPr>
      </a:lvl4pPr>
      <a:lvl5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itchFamily="34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9pPr>
    </p:titleStyle>
    <p:bodyStyle>
      <a:lvl1pPr marL="382588" indent="-342900" algn="l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1pPr>
      <a:lvl2pPr marL="782638" indent="-285750" algn="l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2pPr>
      <a:lvl3pPr marL="1182688" indent="-228600" algn="l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3pPr>
      <a:lvl4pPr marL="1639888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4pPr>
      <a:lvl5pPr marL="2097088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5pPr>
      <a:lvl6pPr marL="25542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6pPr>
      <a:lvl7pPr marL="30114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7pPr>
      <a:lvl8pPr marL="34686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8pPr>
      <a:lvl9pPr marL="39258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iermb.uab.e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Group 1"/>
          <p:cNvGrpSpPr>
            <a:grpSpLocks/>
          </p:cNvGrpSpPr>
          <p:nvPr/>
        </p:nvGrpSpPr>
        <p:grpSpPr bwMode="auto">
          <a:xfrm>
            <a:off x="141288" y="365125"/>
            <a:ext cx="8724900" cy="228600"/>
            <a:chOff x="0" y="0"/>
            <a:chExt cx="5496" cy="144"/>
          </a:xfrm>
        </p:grpSpPr>
        <p:sp>
          <p:nvSpPr>
            <p:cNvPr id="25607" name="Rectangle 2"/>
            <p:cNvSpPr>
              <a:spLocks/>
            </p:cNvSpPr>
            <p:nvPr/>
          </p:nvSpPr>
          <p:spPr bwMode="auto">
            <a:xfrm>
              <a:off x="0" y="0"/>
              <a:ext cx="5496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s-E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5608" name="Rectangle 3"/>
            <p:cNvSpPr>
              <a:spLocks/>
            </p:cNvSpPr>
            <p:nvPr/>
          </p:nvSpPr>
          <p:spPr bwMode="auto">
            <a:xfrm>
              <a:off x="0" y="0"/>
              <a:ext cx="5496" cy="1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38100" bIns="38100" anchor="ctr"/>
            <a:lstStyle/>
            <a:p>
              <a:r>
                <a:rPr lang="en-US" sz="1000">
                  <a:solidFill>
                    <a:srgbClr val="FFFFFF"/>
                  </a:solidFill>
                  <a:latin typeface="Tahoma" pitchFamily="34" charset="0"/>
                  <a:ea typeface="ＭＳ Ｐゴシック" charset="-128"/>
                  <a:cs typeface="Tahoma" pitchFamily="34" charset="0"/>
                  <a:sym typeface="Verdana" pitchFamily="34" charset="0"/>
                </a:rPr>
                <a:t> </a:t>
              </a:r>
            </a:p>
          </p:txBody>
        </p:sp>
      </p:grpSp>
      <p:sp>
        <p:nvSpPr>
          <p:cNvPr id="25602" name="Line 4"/>
          <p:cNvSpPr>
            <a:spLocks noChangeShapeType="1"/>
          </p:cNvSpPr>
          <p:nvPr/>
        </p:nvSpPr>
        <p:spPr bwMode="auto">
          <a:xfrm>
            <a:off x="217722" y="4796780"/>
            <a:ext cx="8653463" cy="1587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>
              <a:latin typeface="Tahoma" pitchFamily="34" charset="0"/>
              <a:cs typeface="Tahoma" pitchFamily="34" charset="0"/>
            </a:endParaRPr>
          </a:p>
        </p:txBody>
      </p:sp>
      <p:sp>
        <p:nvSpPr>
          <p:cNvPr id="25604" name="Rectangle 6"/>
          <p:cNvSpPr>
            <a:spLocks/>
          </p:cNvSpPr>
          <p:nvPr/>
        </p:nvSpPr>
        <p:spPr bwMode="auto">
          <a:xfrm>
            <a:off x="243154" y="2974479"/>
            <a:ext cx="8674100" cy="531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 anchor="ctr"/>
          <a:lstStyle/>
          <a:p>
            <a:pPr marL="723900" indent="-342900" algn="ctr"/>
            <a:r>
              <a:rPr lang="en-US" sz="1600" b="1" dirty="0" smtClean="0">
                <a:solidFill>
                  <a:srgbClr val="981426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ESTRUCTURA I INTENSITAT DE LA PRIVACIÓ MATERIAL A CATALUNYA EN TEMPS DE CRISI</a:t>
            </a:r>
          </a:p>
        </p:txBody>
      </p:sp>
      <p:sp>
        <p:nvSpPr>
          <p:cNvPr id="25606" name="Rectangle 8"/>
          <p:cNvSpPr>
            <a:spLocks/>
          </p:cNvSpPr>
          <p:nvPr/>
        </p:nvSpPr>
        <p:spPr bwMode="auto">
          <a:xfrm>
            <a:off x="211553" y="4890604"/>
            <a:ext cx="8643998" cy="1007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 anchor="ctr"/>
          <a:lstStyle/>
          <a:p>
            <a:pPr marL="723900" indent="-342900" algn="ctr"/>
            <a:r>
              <a:rPr lang="es-ES" sz="1300" b="1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VI </a:t>
            </a:r>
            <a:r>
              <a:rPr lang="es-ES" sz="1300" b="1" dirty="0" err="1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Congrés</a:t>
            </a:r>
            <a:r>
              <a:rPr lang="es-ES" sz="1300" b="1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 </a:t>
            </a:r>
            <a:r>
              <a:rPr lang="es-ES" sz="1300" b="1" dirty="0" err="1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Català</a:t>
            </a:r>
            <a:r>
              <a:rPr lang="es-ES" sz="1300" b="1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/Internacional de </a:t>
            </a:r>
            <a:r>
              <a:rPr lang="es-ES" sz="1300" b="1" dirty="0" err="1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Sociologia</a:t>
            </a:r>
            <a:endParaRPr lang="es-ES" sz="1300" b="1" dirty="0" smtClean="0">
              <a:solidFill>
                <a:schemeClr val="tx1"/>
              </a:solidFill>
              <a:latin typeface="Tahoma" pitchFamily="34" charset="0"/>
              <a:ea typeface="ＭＳ Ｐゴシック" charset="-128"/>
              <a:cs typeface="Tahoma" pitchFamily="34" charset="0"/>
              <a:sym typeface="Verdana Bold" charset="0"/>
            </a:endParaRPr>
          </a:p>
          <a:p>
            <a:pPr marL="723900" indent="-342900" algn="ctr"/>
            <a:r>
              <a:rPr lang="es-ES" altLang="ja-JP" sz="1300" b="1" i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Verdana Bold" charset="0"/>
              </a:rPr>
              <a:t>Societats</a:t>
            </a:r>
            <a:r>
              <a:rPr lang="es-ES" altLang="ja-JP" sz="1300" b="1" i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Verdana Bold" charset="0"/>
              </a:rPr>
              <a:t> i Cultures, </a:t>
            </a:r>
            <a:r>
              <a:rPr lang="es-ES" altLang="ja-JP" sz="1300" b="1" i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Verdana Bold" charset="0"/>
              </a:rPr>
              <a:t>més</a:t>
            </a:r>
            <a:r>
              <a:rPr lang="es-ES" altLang="ja-JP" sz="1300" b="1" i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Verdana Bold" charset="0"/>
              </a:rPr>
              <a:t> </a:t>
            </a:r>
            <a:r>
              <a:rPr lang="es-ES" altLang="ja-JP" sz="1300" b="1" i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Verdana Bold" charset="0"/>
              </a:rPr>
              <a:t>enllà</a:t>
            </a:r>
            <a:r>
              <a:rPr lang="es-ES" altLang="ja-JP" sz="1300" b="1" i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Verdana Bold" charset="0"/>
              </a:rPr>
              <a:t> de les </a:t>
            </a:r>
            <a:r>
              <a:rPr lang="es-ES" altLang="ja-JP" sz="1300" b="1" i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Verdana Bold" charset="0"/>
              </a:rPr>
              <a:t>fronteres</a:t>
            </a:r>
            <a:endParaRPr lang="en-US" altLang="ja-JP" sz="1300" b="1" i="1" dirty="0">
              <a:solidFill>
                <a:schemeClr val="tx1"/>
              </a:solidFill>
              <a:latin typeface="Tahoma" pitchFamily="34" charset="0"/>
              <a:cs typeface="Tahoma" pitchFamily="34" charset="0"/>
              <a:sym typeface="Verdana Bold" charset="0"/>
            </a:endParaRPr>
          </a:p>
          <a:p>
            <a:pPr marL="723900" indent="-342900" algn="ctr"/>
            <a:endParaRPr lang="en-US" sz="1300" dirty="0" smtClean="0">
              <a:solidFill>
                <a:schemeClr val="tx1"/>
              </a:solidFill>
              <a:latin typeface="Tahoma" pitchFamily="34" charset="0"/>
              <a:cs typeface="Tahoma" pitchFamily="34" charset="0"/>
              <a:sym typeface="Verdana" pitchFamily="34" charset="0"/>
            </a:endParaRPr>
          </a:p>
          <a:p>
            <a:pPr marL="723900" indent="-342900" algn="ctr"/>
            <a:r>
              <a:rPr lang="en-US" sz="13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Verdana" pitchFamily="34" charset="0"/>
              </a:rPr>
              <a:t>Perpinyà</a:t>
            </a:r>
            <a:r>
              <a:rPr lang="en-US" sz="1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Verdana" pitchFamily="34" charset="0"/>
              </a:rPr>
              <a:t>, 25, 26 i 27 </a:t>
            </a:r>
            <a:r>
              <a:rPr lang="en-US" sz="13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Verdana" pitchFamily="34" charset="0"/>
              </a:rPr>
              <a:t>d’abril</a:t>
            </a:r>
            <a:r>
              <a:rPr lang="en-US" sz="1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Verdana" pitchFamily="34" charset="0"/>
              </a:rPr>
              <a:t> 2013</a:t>
            </a:r>
            <a:endParaRPr lang="en-US" sz="1300" dirty="0">
              <a:solidFill>
                <a:schemeClr val="tx1"/>
              </a:solidFill>
              <a:latin typeface="Tahoma" pitchFamily="34" charset="0"/>
              <a:cs typeface="Tahoma" pitchFamily="34" charset="0"/>
              <a:sym typeface="Verdana" pitchFamily="34" charset="0"/>
            </a:endParaRPr>
          </a:p>
        </p:txBody>
      </p:sp>
      <p:pic>
        <p:nvPicPr>
          <p:cNvPr id="25610" name="Picture 10" descr="N:\LOGOS\IERMB\Logo IERM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4803" y="980728"/>
            <a:ext cx="2209800" cy="1195387"/>
          </a:xfrm>
          <a:prstGeom prst="rect">
            <a:avLst/>
          </a:prstGeom>
          <a:noFill/>
        </p:spPr>
      </p:pic>
      <p:sp>
        <p:nvSpPr>
          <p:cNvPr id="9" name="Rectangle 8"/>
          <p:cNvSpPr>
            <a:spLocks/>
          </p:cNvSpPr>
          <p:nvPr/>
        </p:nvSpPr>
        <p:spPr bwMode="auto">
          <a:xfrm>
            <a:off x="382656" y="3717032"/>
            <a:ext cx="8643998" cy="50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 anchor="ctr"/>
          <a:lstStyle/>
          <a:p>
            <a:pPr marL="723900" indent="-342900" algn="ctr"/>
            <a:r>
              <a:rPr lang="es-ES" sz="13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Sergio </a:t>
            </a:r>
            <a:r>
              <a:rPr lang="es-ES" sz="13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Porcel (IERMB), </a:t>
            </a:r>
            <a:r>
              <a:rPr lang="es-ES" sz="13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Lara </a:t>
            </a:r>
            <a:r>
              <a:rPr lang="es-ES" sz="13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Navarro-Varas (IERMB</a:t>
            </a:r>
            <a:r>
              <a:rPr lang="es-ES" sz="13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),</a:t>
            </a:r>
            <a:r>
              <a:rPr lang="es-ES" sz="13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 </a:t>
            </a:r>
            <a:r>
              <a:rPr lang="es-ES" sz="1300" dirty="0" err="1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Sebastià</a:t>
            </a:r>
            <a:r>
              <a:rPr lang="es-ES" sz="13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 </a:t>
            </a:r>
            <a:r>
              <a:rPr lang="es-ES" sz="13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Sarasa (UPF) i </a:t>
            </a:r>
            <a:r>
              <a:rPr lang="es-ES" sz="1300" dirty="0" err="1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Maria</a:t>
            </a:r>
            <a:r>
              <a:rPr lang="es-ES" sz="13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 Costa (IERMB)</a:t>
            </a:r>
            <a:endParaRPr lang="en-US" sz="1300" dirty="0">
              <a:solidFill>
                <a:schemeClr val="tx1"/>
              </a:solidFill>
              <a:latin typeface="Tahoma" pitchFamily="34" charset="0"/>
              <a:cs typeface="Tahoma" pitchFamily="34" charset="0"/>
              <a:sym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fld id="{BA78ECA3-D6D1-4766-A452-351E0CB26325}" type="slidenum">
              <a:rPr lang="en-US" sz="1200">
                <a:latin typeface="Tahoma" pitchFamily="34" charset="0"/>
                <a:cs typeface="Tahoma" pitchFamily="34" charset="0"/>
              </a:rPr>
              <a:pPr/>
              <a:t>10</a:t>
            </a:fld>
            <a:endParaRPr lang="en-US" sz="12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6627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4975" y="79375"/>
            <a:ext cx="962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84163" y="676006"/>
            <a:ext cx="8653462" cy="1588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11" name="Rectangle 4"/>
          <p:cNvSpPr>
            <a:spLocks/>
          </p:cNvSpPr>
          <p:nvPr/>
        </p:nvSpPr>
        <p:spPr bwMode="auto">
          <a:xfrm>
            <a:off x="284163" y="174157"/>
            <a:ext cx="7770812" cy="41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52400" indent="-152400">
              <a:tabLst>
                <a:tab pos="177800" algn="l"/>
                <a:tab pos="266700" algn="l"/>
                <a:tab pos="1778000" algn="l"/>
                <a:tab pos="1828800" algn="l"/>
              </a:tabLst>
            </a:pPr>
            <a:r>
              <a:rPr lang="ca-ES" sz="1800" b="1" dirty="0" smtClean="0">
                <a:solidFill>
                  <a:srgbClr val="C00000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3. </a:t>
            </a:r>
            <a:r>
              <a:rPr lang="ca-ES" sz="1800" b="1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Conclusions</a:t>
            </a:r>
            <a:endParaRPr lang="ca-ES" sz="1800" b="1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ＭＳ Ｐゴシック" charset="-128"/>
              <a:cs typeface="Tahoma" pitchFamily="34" charset="0"/>
              <a:sym typeface="Verdana Bold" charset="0"/>
            </a:endParaRPr>
          </a:p>
        </p:txBody>
      </p:sp>
      <p:sp>
        <p:nvSpPr>
          <p:cNvPr id="12" name="Rectangle 10"/>
          <p:cNvSpPr>
            <a:spLocks/>
          </p:cNvSpPr>
          <p:nvPr/>
        </p:nvSpPr>
        <p:spPr bwMode="auto">
          <a:xfrm>
            <a:off x="374572" y="2079898"/>
            <a:ext cx="8373892" cy="709598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lIns="38100" tIns="38100" rIns="38100" bIns="38100" anchor="ctr"/>
          <a:lstStyle/>
          <a:p>
            <a:pPr>
              <a:lnSpc>
                <a:spcPct val="150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ca-ES" sz="16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   En el context de crisi emergeixen principalment dos perfils de privació material: «</a:t>
            </a:r>
            <a:r>
              <a:rPr lang="ca-ES" sz="1600" b="1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privats amb endarreriments</a:t>
            </a:r>
            <a:r>
              <a:rPr lang="ca-ES" sz="16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» i «</a:t>
            </a:r>
            <a:r>
              <a:rPr lang="ca-ES" sz="1600" b="1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privats a la dimensió secundària</a:t>
            </a:r>
            <a:r>
              <a:rPr lang="ca-ES" sz="16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».</a:t>
            </a:r>
          </a:p>
        </p:txBody>
      </p:sp>
      <p:sp>
        <p:nvSpPr>
          <p:cNvPr id="14" name="Rectangle 10"/>
          <p:cNvSpPr>
            <a:spLocks/>
          </p:cNvSpPr>
          <p:nvPr/>
        </p:nvSpPr>
        <p:spPr bwMode="auto">
          <a:xfrm>
            <a:off x="388310" y="1236737"/>
            <a:ext cx="8360153" cy="608087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lIns="38100" tIns="38100" rIns="38100" bIns="38100" anchor="ctr"/>
          <a:lstStyle/>
          <a:p>
            <a:pPr>
              <a:lnSpc>
                <a:spcPct val="150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ca-ES" sz="16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   La crisi ha provocat un </a:t>
            </a:r>
            <a:r>
              <a:rPr lang="ca-ES" sz="1600" b="1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procés expansiu de la privació material</a:t>
            </a:r>
            <a:r>
              <a:rPr lang="ca-ES" sz="16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, però no intensiu.</a:t>
            </a:r>
          </a:p>
        </p:txBody>
      </p:sp>
      <p:sp>
        <p:nvSpPr>
          <p:cNvPr id="15" name="Rectangle 10"/>
          <p:cNvSpPr>
            <a:spLocks/>
          </p:cNvSpPr>
          <p:nvPr/>
        </p:nvSpPr>
        <p:spPr bwMode="auto">
          <a:xfrm>
            <a:off x="374572" y="3101769"/>
            <a:ext cx="8373892" cy="709598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lIns="38100" tIns="38100" rIns="38100" bIns="38100" anchor="ctr"/>
          <a:lstStyle/>
          <a:p>
            <a:pPr>
              <a:lnSpc>
                <a:spcPct val="150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ca-ES" sz="16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   Existència d’una </a:t>
            </a:r>
            <a:r>
              <a:rPr lang="ca-ES" sz="1600" b="1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privació material estructural </a:t>
            </a:r>
            <a:r>
              <a:rPr lang="ca-ES" sz="16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que afecta al volant del 13% de la població de Catalunya.</a:t>
            </a:r>
          </a:p>
        </p:txBody>
      </p:sp>
      <p:sp>
        <p:nvSpPr>
          <p:cNvPr id="19" name="Rectangle 10"/>
          <p:cNvSpPr>
            <a:spLocks/>
          </p:cNvSpPr>
          <p:nvPr/>
        </p:nvSpPr>
        <p:spPr bwMode="auto">
          <a:xfrm>
            <a:off x="388310" y="3840870"/>
            <a:ext cx="8373892" cy="709598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lIns="38100" tIns="38100" rIns="38100" bIns="38100" anchor="ctr"/>
          <a:lstStyle/>
          <a:p>
            <a:pPr>
              <a:lnSpc>
                <a:spcPct val="150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ca-ES" sz="16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   </a:t>
            </a:r>
            <a:r>
              <a:rPr lang="ca-ES" sz="1600" b="1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Reducció </a:t>
            </a:r>
            <a:r>
              <a:rPr lang="ca-ES" sz="16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de la població afectada per </a:t>
            </a:r>
            <a:r>
              <a:rPr lang="ca-ES" sz="1600" b="1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privacions relacionades amb l’entorn residencial</a:t>
            </a:r>
            <a:r>
              <a:rPr lang="ca-ES" sz="16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.</a:t>
            </a:r>
            <a:endParaRPr lang="ca-ES" sz="1600" dirty="0" smtClean="0">
              <a:solidFill>
                <a:schemeClr val="tx1"/>
              </a:solidFill>
              <a:latin typeface="Tahoma" pitchFamily="34" charset="0"/>
              <a:ea typeface="ＭＳ Ｐゴシック" charset="-128"/>
              <a:cs typeface="Tahoma" pitchFamily="34" charset="0"/>
              <a:sym typeface="Verdana Bold" charset="0"/>
            </a:endParaRPr>
          </a:p>
        </p:txBody>
      </p:sp>
      <p:sp>
        <p:nvSpPr>
          <p:cNvPr id="20" name="Rectangle 10"/>
          <p:cNvSpPr>
            <a:spLocks/>
          </p:cNvSpPr>
          <p:nvPr/>
        </p:nvSpPr>
        <p:spPr bwMode="auto">
          <a:xfrm>
            <a:off x="369888" y="4624185"/>
            <a:ext cx="8373892" cy="1213846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lIns="38100" tIns="38100" rIns="38100" bIns="38100" anchor="ctr"/>
          <a:lstStyle/>
          <a:p>
            <a:pPr>
              <a:lnSpc>
                <a:spcPct val="150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ca-ES" sz="16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   La </a:t>
            </a:r>
            <a:r>
              <a:rPr lang="ca-ES" sz="1600" b="1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renda</a:t>
            </a:r>
            <a:r>
              <a:rPr lang="ca-ES" sz="16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 i la </a:t>
            </a:r>
            <a:r>
              <a:rPr lang="ca-ES" sz="1600" b="1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classe social</a:t>
            </a:r>
            <a:r>
              <a:rPr lang="ca-ES" sz="16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 perden pes explicatiu respecte els </a:t>
            </a:r>
            <a:r>
              <a:rPr lang="ca-ES" sz="1600" b="1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perfils de privació emergents en el context de crisi</a:t>
            </a:r>
            <a:r>
              <a:rPr lang="ca-ES" sz="16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 (democratització del risc), mentre que guanyen pes explicatiu respecte a la </a:t>
            </a:r>
            <a:r>
              <a:rPr lang="ca-ES" sz="1600" b="1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privació material estructural</a:t>
            </a:r>
            <a:r>
              <a:rPr lang="ca-ES" sz="16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0854953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Group 1"/>
          <p:cNvGrpSpPr>
            <a:grpSpLocks/>
          </p:cNvGrpSpPr>
          <p:nvPr/>
        </p:nvGrpSpPr>
        <p:grpSpPr bwMode="auto">
          <a:xfrm>
            <a:off x="141288" y="365125"/>
            <a:ext cx="8724900" cy="228600"/>
            <a:chOff x="0" y="0"/>
            <a:chExt cx="5496" cy="144"/>
          </a:xfrm>
        </p:grpSpPr>
        <p:sp>
          <p:nvSpPr>
            <p:cNvPr id="25607" name="Rectangle 2"/>
            <p:cNvSpPr>
              <a:spLocks/>
            </p:cNvSpPr>
            <p:nvPr/>
          </p:nvSpPr>
          <p:spPr bwMode="auto">
            <a:xfrm>
              <a:off x="0" y="0"/>
              <a:ext cx="5496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s-E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5608" name="Rectangle 3"/>
            <p:cNvSpPr>
              <a:spLocks/>
            </p:cNvSpPr>
            <p:nvPr/>
          </p:nvSpPr>
          <p:spPr bwMode="auto">
            <a:xfrm>
              <a:off x="0" y="0"/>
              <a:ext cx="5496" cy="1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38100" bIns="38100" anchor="ctr"/>
            <a:lstStyle/>
            <a:p>
              <a:r>
                <a:rPr lang="en-US" sz="1000">
                  <a:solidFill>
                    <a:srgbClr val="FFFFFF"/>
                  </a:solidFill>
                  <a:latin typeface="Tahoma" pitchFamily="34" charset="0"/>
                  <a:ea typeface="ＭＳ Ｐゴシック" charset="-128"/>
                  <a:cs typeface="Tahoma" pitchFamily="34" charset="0"/>
                  <a:sym typeface="Verdana" pitchFamily="34" charset="0"/>
                </a:rPr>
                <a:t> </a:t>
              </a:r>
            </a:p>
          </p:txBody>
        </p:sp>
      </p:grpSp>
      <p:sp>
        <p:nvSpPr>
          <p:cNvPr id="25602" name="Line 4"/>
          <p:cNvSpPr>
            <a:spLocks noChangeShapeType="1"/>
          </p:cNvSpPr>
          <p:nvPr/>
        </p:nvSpPr>
        <p:spPr bwMode="auto">
          <a:xfrm>
            <a:off x="217722" y="4796780"/>
            <a:ext cx="8653463" cy="1587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>
              <a:latin typeface="Tahoma" pitchFamily="34" charset="0"/>
              <a:cs typeface="Tahoma" pitchFamily="34" charset="0"/>
            </a:endParaRPr>
          </a:p>
        </p:txBody>
      </p:sp>
      <p:sp>
        <p:nvSpPr>
          <p:cNvPr id="25604" name="Rectangle 6"/>
          <p:cNvSpPr>
            <a:spLocks/>
          </p:cNvSpPr>
          <p:nvPr/>
        </p:nvSpPr>
        <p:spPr bwMode="auto">
          <a:xfrm>
            <a:off x="243154" y="2974479"/>
            <a:ext cx="8674100" cy="531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 anchor="ctr"/>
          <a:lstStyle/>
          <a:p>
            <a:pPr marL="723900" indent="-342900" algn="ctr"/>
            <a:r>
              <a:rPr lang="en-US" sz="2000" b="1" dirty="0" smtClean="0">
                <a:solidFill>
                  <a:srgbClr val="981426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MOLTES GRÀCIES!!</a:t>
            </a:r>
          </a:p>
        </p:txBody>
      </p:sp>
      <p:sp>
        <p:nvSpPr>
          <p:cNvPr id="25606" name="Rectangle 8"/>
          <p:cNvSpPr>
            <a:spLocks/>
          </p:cNvSpPr>
          <p:nvPr/>
        </p:nvSpPr>
        <p:spPr bwMode="auto">
          <a:xfrm>
            <a:off x="211553" y="4890604"/>
            <a:ext cx="8643998" cy="1007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 anchor="ctr"/>
          <a:lstStyle/>
          <a:p>
            <a:pPr marL="723900" indent="-342900" algn="ctr"/>
            <a:r>
              <a:rPr lang="es-ES" sz="1300" b="1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VI </a:t>
            </a:r>
            <a:r>
              <a:rPr lang="es-ES" sz="1300" b="1" dirty="0" err="1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Congrés</a:t>
            </a:r>
            <a:r>
              <a:rPr lang="es-ES" sz="1300" b="1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 </a:t>
            </a:r>
            <a:r>
              <a:rPr lang="es-ES" sz="1300" b="1" dirty="0" err="1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Català</a:t>
            </a:r>
            <a:r>
              <a:rPr lang="es-ES" sz="1300" b="1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/Internacional de </a:t>
            </a:r>
            <a:r>
              <a:rPr lang="es-ES" sz="1300" b="1" dirty="0" err="1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Sociologia</a:t>
            </a:r>
            <a:endParaRPr lang="es-ES" sz="1300" b="1" dirty="0" smtClean="0">
              <a:solidFill>
                <a:schemeClr val="tx1"/>
              </a:solidFill>
              <a:latin typeface="Tahoma" pitchFamily="34" charset="0"/>
              <a:ea typeface="ＭＳ Ｐゴシック" charset="-128"/>
              <a:cs typeface="Tahoma" pitchFamily="34" charset="0"/>
              <a:sym typeface="Verdana Bold" charset="0"/>
            </a:endParaRPr>
          </a:p>
          <a:p>
            <a:pPr marL="723900" indent="-342900" algn="ctr"/>
            <a:r>
              <a:rPr lang="es-ES" altLang="ja-JP" sz="1300" b="1" i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Verdana Bold" charset="0"/>
              </a:rPr>
              <a:t>Societats</a:t>
            </a:r>
            <a:r>
              <a:rPr lang="es-ES" altLang="ja-JP" sz="1300" b="1" i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Verdana Bold" charset="0"/>
              </a:rPr>
              <a:t> i Cultures, </a:t>
            </a:r>
            <a:r>
              <a:rPr lang="es-ES" altLang="ja-JP" sz="1300" b="1" i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Verdana Bold" charset="0"/>
              </a:rPr>
              <a:t>més</a:t>
            </a:r>
            <a:r>
              <a:rPr lang="es-ES" altLang="ja-JP" sz="1300" b="1" i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Verdana Bold" charset="0"/>
              </a:rPr>
              <a:t> </a:t>
            </a:r>
            <a:r>
              <a:rPr lang="es-ES" altLang="ja-JP" sz="1300" b="1" i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Verdana Bold" charset="0"/>
              </a:rPr>
              <a:t>enllà</a:t>
            </a:r>
            <a:r>
              <a:rPr lang="es-ES" altLang="ja-JP" sz="1300" b="1" i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Verdana Bold" charset="0"/>
              </a:rPr>
              <a:t> de les </a:t>
            </a:r>
            <a:r>
              <a:rPr lang="es-ES" altLang="ja-JP" sz="1300" b="1" i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Verdana Bold" charset="0"/>
              </a:rPr>
              <a:t>fronteres</a:t>
            </a:r>
            <a:endParaRPr lang="en-US" altLang="ja-JP" sz="1300" b="1" i="1" dirty="0">
              <a:solidFill>
                <a:schemeClr val="tx1"/>
              </a:solidFill>
              <a:latin typeface="Tahoma" pitchFamily="34" charset="0"/>
              <a:cs typeface="Tahoma" pitchFamily="34" charset="0"/>
              <a:sym typeface="Verdana Bold" charset="0"/>
            </a:endParaRPr>
          </a:p>
          <a:p>
            <a:pPr marL="723900" indent="-342900" algn="ctr"/>
            <a:endParaRPr lang="en-US" sz="1300" dirty="0" smtClean="0">
              <a:solidFill>
                <a:schemeClr val="tx1"/>
              </a:solidFill>
              <a:latin typeface="Tahoma" pitchFamily="34" charset="0"/>
              <a:cs typeface="Tahoma" pitchFamily="34" charset="0"/>
              <a:sym typeface="Verdana" pitchFamily="34" charset="0"/>
            </a:endParaRPr>
          </a:p>
          <a:p>
            <a:pPr marL="723900" indent="-342900" algn="ctr"/>
            <a:r>
              <a:rPr lang="en-US" sz="13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Verdana" pitchFamily="34" charset="0"/>
              </a:rPr>
              <a:t>Perpinyà</a:t>
            </a:r>
            <a:r>
              <a:rPr lang="en-US" sz="1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Verdana" pitchFamily="34" charset="0"/>
              </a:rPr>
              <a:t>, 25, 26 i 27 </a:t>
            </a:r>
            <a:r>
              <a:rPr lang="en-US" sz="13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Verdana" pitchFamily="34" charset="0"/>
              </a:rPr>
              <a:t>d’abril</a:t>
            </a:r>
            <a:r>
              <a:rPr lang="en-US" sz="1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Verdana" pitchFamily="34" charset="0"/>
              </a:rPr>
              <a:t> 2013</a:t>
            </a:r>
            <a:endParaRPr lang="en-US" sz="1300" dirty="0">
              <a:solidFill>
                <a:schemeClr val="tx1"/>
              </a:solidFill>
              <a:latin typeface="Tahoma" pitchFamily="34" charset="0"/>
              <a:cs typeface="Tahoma" pitchFamily="34" charset="0"/>
              <a:sym typeface="Verdana" pitchFamily="34" charset="0"/>
            </a:endParaRPr>
          </a:p>
        </p:txBody>
      </p:sp>
      <p:pic>
        <p:nvPicPr>
          <p:cNvPr id="25610" name="Picture 10" descr="N:\LOGOS\IERMB\Logo IERM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04828" y="980728"/>
            <a:ext cx="2209800" cy="1195387"/>
          </a:xfrm>
          <a:prstGeom prst="rect">
            <a:avLst/>
          </a:prstGeom>
          <a:noFill/>
        </p:spPr>
      </p:pic>
      <p:sp>
        <p:nvSpPr>
          <p:cNvPr id="2" name="1 Rectángulo"/>
          <p:cNvSpPr/>
          <p:nvPr/>
        </p:nvSpPr>
        <p:spPr>
          <a:xfrm>
            <a:off x="3504567" y="4005064"/>
            <a:ext cx="2433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600" dirty="0">
                <a:hlinkClick r:id="rId4"/>
              </a:rPr>
              <a:t>http://www.iermb.uab.es/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xmlns="" val="9544022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8386763" y="6442075"/>
            <a:ext cx="311150" cy="227285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fld id="{BA78ECA3-D6D1-4766-A452-351E0CB26325}" type="slidenum">
              <a:rPr lang="en-US" sz="1200">
                <a:latin typeface="Tahoma" pitchFamily="34" charset="0"/>
                <a:cs typeface="Tahoma" pitchFamily="34" charset="0"/>
              </a:rPr>
              <a:pPr/>
              <a:t>2</a:t>
            </a:fld>
            <a:endParaRPr lang="en-US" sz="12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6627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4975" y="79375"/>
            <a:ext cx="962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84163" y="676006"/>
            <a:ext cx="8653462" cy="1588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10"/>
          <p:cNvSpPr>
            <a:spLocks/>
          </p:cNvSpPr>
          <p:nvPr/>
        </p:nvSpPr>
        <p:spPr bwMode="auto">
          <a:xfrm>
            <a:off x="571472" y="1659664"/>
            <a:ext cx="7786742" cy="2417408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lIns="38100" tIns="38100" rIns="38100" bIns="38100" anchor="ctr"/>
          <a:lstStyle/>
          <a:p>
            <a:pPr marL="342900" indent="-342900" algn="just">
              <a:lnSpc>
                <a:spcPct val="200000"/>
              </a:lnSpc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ca-ES" sz="1600" b="1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El paper de la privació material en l’estudi de la pobresa</a:t>
            </a:r>
          </a:p>
          <a:p>
            <a:pPr marL="342900" indent="-342900" algn="just">
              <a:lnSpc>
                <a:spcPct val="200000"/>
              </a:lnSpc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ca-ES" sz="1600" b="1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L’abast de la privació material en temps de crisi</a:t>
            </a:r>
          </a:p>
          <a:p>
            <a:pPr marL="342900" indent="-342900" algn="just">
              <a:lnSpc>
                <a:spcPct val="200000"/>
              </a:lnSpc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ca-ES" sz="1600" b="1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L’evolució de l’estructura de la privació material a Catalunya</a:t>
            </a:r>
          </a:p>
          <a:p>
            <a:pPr marL="342900" indent="-342900" algn="just">
              <a:lnSpc>
                <a:spcPct val="200000"/>
              </a:lnSpc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ca-ES" sz="1600" b="1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Elements explicatius de la privació material</a:t>
            </a:r>
            <a:endParaRPr lang="ca-ES" sz="1600" b="1" dirty="0" smtClean="0">
              <a:solidFill>
                <a:schemeClr val="tx1"/>
              </a:solidFill>
              <a:latin typeface="Tahoma" pitchFamily="34" charset="0"/>
              <a:ea typeface="ＭＳ Ｐゴシック" charset="-128"/>
              <a:cs typeface="Tahoma" pitchFamily="34" charset="0"/>
              <a:sym typeface="Verdana Bold" charset="0"/>
            </a:endParaRPr>
          </a:p>
          <a:p>
            <a:pPr marL="342900" indent="-342900" algn="just">
              <a:lnSpc>
                <a:spcPct val="200000"/>
              </a:lnSpc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ca-ES" sz="1600" b="1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Conclusions</a:t>
            </a:r>
          </a:p>
        </p:txBody>
      </p:sp>
      <p:sp>
        <p:nvSpPr>
          <p:cNvPr id="11" name="Rectangle 4"/>
          <p:cNvSpPr>
            <a:spLocks/>
          </p:cNvSpPr>
          <p:nvPr/>
        </p:nvSpPr>
        <p:spPr bwMode="auto">
          <a:xfrm>
            <a:off x="276211" y="876236"/>
            <a:ext cx="5662622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52400" indent="-152400">
              <a:tabLst>
                <a:tab pos="177800" algn="l"/>
                <a:tab pos="266700" algn="l"/>
                <a:tab pos="1778000" algn="l"/>
                <a:tab pos="1828800" algn="l"/>
              </a:tabLst>
            </a:pPr>
            <a:r>
              <a:rPr lang="ca-ES" sz="1800" b="1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Índex de continguts</a:t>
            </a:r>
            <a:endParaRPr lang="ca-ES" sz="1800" b="1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ＭＳ Ｐゴシック" charset="-128"/>
              <a:cs typeface="Tahoma" pitchFamily="34" charset="0"/>
              <a:sym typeface="Verdana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8331507" y="6453336"/>
            <a:ext cx="311150" cy="266109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fld id="{BA78ECA3-D6D1-4766-A452-351E0CB26325}" type="slidenum">
              <a:rPr lang="en-US" sz="1200">
                <a:latin typeface="Tahoma" pitchFamily="34" charset="0"/>
                <a:cs typeface="Tahoma" pitchFamily="34" charset="0"/>
              </a:rPr>
              <a:pPr/>
              <a:t>3</a:t>
            </a:fld>
            <a:endParaRPr lang="en-US" sz="12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6627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4975" y="79375"/>
            <a:ext cx="962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84163" y="676006"/>
            <a:ext cx="8653462" cy="1588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10" name="Rectangle 10"/>
          <p:cNvSpPr>
            <a:spLocks/>
          </p:cNvSpPr>
          <p:nvPr/>
        </p:nvSpPr>
        <p:spPr bwMode="auto">
          <a:xfrm>
            <a:off x="374572" y="3861048"/>
            <a:ext cx="7786742" cy="709598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lIns="38100" tIns="38100" rIns="38100" bIns="38100" anchor="ctr"/>
          <a:lstStyle/>
          <a:p>
            <a:pPr>
              <a:lnSpc>
                <a:spcPct val="150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ca-ES" sz="16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   La </a:t>
            </a:r>
            <a:r>
              <a:rPr lang="ca-ES" sz="1600" b="1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privació material</a:t>
            </a:r>
            <a:r>
              <a:rPr lang="ca-ES" sz="16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 és la impossibilitat de consumir béns, serveis i/o participar en activitats que socialment són percebudes com a necessitats. </a:t>
            </a:r>
          </a:p>
        </p:txBody>
      </p:sp>
      <p:sp>
        <p:nvSpPr>
          <p:cNvPr id="19" name="Rectangle 4"/>
          <p:cNvSpPr>
            <a:spLocks/>
          </p:cNvSpPr>
          <p:nvPr/>
        </p:nvSpPr>
        <p:spPr bwMode="auto">
          <a:xfrm>
            <a:off x="285719" y="164306"/>
            <a:ext cx="776925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52400" indent="-152400">
              <a:tabLst>
                <a:tab pos="177800" algn="l"/>
                <a:tab pos="266700" algn="l"/>
                <a:tab pos="1778000" algn="l"/>
                <a:tab pos="1828800" algn="l"/>
              </a:tabLst>
            </a:pPr>
            <a:r>
              <a:rPr lang="ca-ES" sz="1800" b="1" dirty="0" smtClean="0">
                <a:solidFill>
                  <a:srgbClr val="C00000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1.</a:t>
            </a:r>
            <a:r>
              <a:rPr lang="ca-ES" sz="1800" b="1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 El paper de la privació material en l’estudi de la pobresa</a:t>
            </a:r>
            <a:endParaRPr lang="ca-ES" sz="1800" b="1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ＭＳ Ｐゴシック" charset="-128"/>
              <a:cs typeface="Tahoma" pitchFamily="34" charset="0"/>
              <a:sym typeface="Verdana Bold" charset="0"/>
            </a:endParaRPr>
          </a:p>
        </p:txBody>
      </p:sp>
      <p:sp>
        <p:nvSpPr>
          <p:cNvPr id="20" name="Rectangle 10"/>
          <p:cNvSpPr>
            <a:spLocks/>
          </p:cNvSpPr>
          <p:nvPr/>
        </p:nvSpPr>
        <p:spPr bwMode="auto">
          <a:xfrm>
            <a:off x="396670" y="1052736"/>
            <a:ext cx="8292025" cy="1224136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lIns="38100" tIns="38100" rIns="38100" bIns="38100" anchor="ctr"/>
          <a:lstStyle/>
          <a:p>
            <a:pPr algn="ctr">
              <a:lnSpc>
                <a:spcPct val="150000"/>
              </a:lnSpc>
              <a:buClr>
                <a:srgbClr val="C00000"/>
              </a:buClr>
              <a:buSzPct val="100000"/>
            </a:pPr>
            <a:r>
              <a:rPr lang="ca-ES" sz="16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«Són pobres aquelles persones, famílies i grups dels quals els recursos (econòmics, socials i culturals) són tan limitats que els exclouen del nivell de vida que es considera acceptable a la societat en què viuen» (</a:t>
            </a:r>
            <a:r>
              <a:rPr lang="ca-ES" sz="1600" dirty="0" err="1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Towsend</a:t>
            </a:r>
            <a:r>
              <a:rPr lang="ca-ES" sz="16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, 1979). </a:t>
            </a:r>
          </a:p>
        </p:txBody>
      </p:sp>
      <p:sp>
        <p:nvSpPr>
          <p:cNvPr id="21" name="Rectangle 10"/>
          <p:cNvSpPr>
            <a:spLocks/>
          </p:cNvSpPr>
          <p:nvPr/>
        </p:nvSpPr>
        <p:spPr bwMode="auto">
          <a:xfrm>
            <a:off x="388311" y="2636912"/>
            <a:ext cx="7786742" cy="1008112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lIns="38100" tIns="38100" rIns="38100" bIns="38100" anchor="ctr"/>
          <a:lstStyle/>
          <a:p>
            <a:pPr>
              <a:lnSpc>
                <a:spcPct val="150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ca-ES" sz="16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   Creixent evidència que l’</a:t>
            </a:r>
            <a:r>
              <a:rPr lang="ca-ES" sz="1600" b="1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anàlisi de la renda</a:t>
            </a:r>
            <a:r>
              <a:rPr lang="ca-ES" sz="16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 (pobresa monetària) no permet identificar  de forma clara la impossibilitat de participar en la societat per manca de recursos.</a:t>
            </a:r>
          </a:p>
        </p:txBody>
      </p:sp>
      <p:sp>
        <p:nvSpPr>
          <p:cNvPr id="22" name="Rectangle 10"/>
          <p:cNvSpPr>
            <a:spLocks/>
          </p:cNvSpPr>
          <p:nvPr/>
        </p:nvSpPr>
        <p:spPr bwMode="auto">
          <a:xfrm>
            <a:off x="400121" y="4869160"/>
            <a:ext cx="7786742" cy="709598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lIns="38100" tIns="38100" rIns="38100" bIns="38100" anchor="ctr"/>
          <a:lstStyle/>
          <a:p>
            <a:pPr>
              <a:lnSpc>
                <a:spcPct val="150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ca-ES" sz="16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   Al 2009, la Unió Europea adopta dos indicadors de privació material de forma oficial: la </a:t>
            </a:r>
            <a:r>
              <a:rPr lang="ca-ES" sz="1600" b="1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taxa de privació material</a:t>
            </a:r>
            <a:r>
              <a:rPr lang="ca-ES" sz="16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 i la </a:t>
            </a:r>
            <a:r>
              <a:rPr lang="ca-ES" sz="1600" b="1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intensitat de privació material</a:t>
            </a:r>
            <a:r>
              <a:rPr lang="ca-ES" sz="1600" dirty="0" smtClean="0">
                <a:solidFill>
                  <a:schemeClr val="tx1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fld id="{BA78ECA3-D6D1-4766-A452-351E0CB26325}" type="slidenum">
              <a:rPr lang="en-US" sz="1200">
                <a:latin typeface="Tahoma" pitchFamily="34" charset="0"/>
                <a:cs typeface="Tahoma" pitchFamily="34" charset="0"/>
              </a:rPr>
              <a:pPr/>
              <a:t>4</a:t>
            </a:fld>
            <a:endParaRPr lang="en-US" sz="12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6627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4975" y="79375"/>
            <a:ext cx="962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84163" y="676006"/>
            <a:ext cx="8653462" cy="1588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11" name="Rectangle 4"/>
          <p:cNvSpPr>
            <a:spLocks/>
          </p:cNvSpPr>
          <p:nvPr/>
        </p:nvSpPr>
        <p:spPr bwMode="auto">
          <a:xfrm>
            <a:off x="285719" y="164306"/>
            <a:ext cx="776925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52400" indent="-152400">
              <a:tabLst>
                <a:tab pos="177800" algn="l"/>
                <a:tab pos="266700" algn="l"/>
                <a:tab pos="1778000" algn="l"/>
                <a:tab pos="1828800" algn="l"/>
              </a:tabLst>
            </a:pPr>
            <a:r>
              <a:rPr lang="ca-ES" sz="1800" b="1" dirty="0" smtClean="0">
                <a:solidFill>
                  <a:srgbClr val="C00000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2.</a:t>
            </a:r>
            <a:r>
              <a:rPr lang="ca-ES" sz="1800" b="1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 L’abast de la privació material en temps de crisi</a:t>
            </a:r>
            <a:endParaRPr lang="ca-ES" sz="1800" b="1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ＭＳ Ｐゴシック" charset="-128"/>
              <a:cs typeface="Tahoma" pitchFamily="34" charset="0"/>
              <a:sym typeface="Verdana Bold" charset="0"/>
            </a:endParaRPr>
          </a:p>
        </p:txBody>
      </p:sp>
      <p:graphicFrame>
        <p:nvGraphicFramePr>
          <p:cNvPr id="20" name="19 Gráfico"/>
          <p:cNvGraphicFramePr/>
          <p:nvPr>
            <p:extLst>
              <p:ext uri="{D42A27DB-BD31-4B8C-83A1-F6EECF244321}">
                <p14:modId xmlns:p14="http://schemas.microsoft.com/office/powerpoint/2010/main" xmlns="" val="3213008411"/>
              </p:ext>
            </p:extLst>
          </p:nvPr>
        </p:nvGraphicFramePr>
        <p:xfrm>
          <a:off x="1720056" y="1628799"/>
          <a:ext cx="5647680" cy="3882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3 Rectángulo"/>
          <p:cNvSpPr/>
          <p:nvPr/>
        </p:nvSpPr>
        <p:spPr>
          <a:xfrm>
            <a:off x="1751111" y="1177518"/>
            <a:ext cx="56166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b="1" dirty="0" smtClean="0"/>
              <a:t>Gràfic 1. Evolució </a:t>
            </a:r>
            <a:r>
              <a:rPr lang="ca-ES" b="1" dirty="0"/>
              <a:t>de la privació material per ítems* (Total de població). Catalunya, </a:t>
            </a:r>
            <a:r>
              <a:rPr lang="ca-ES" b="1" dirty="0" smtClean="0"/>
              <a:t>2006-2011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738932" y="5560665"/>
            <a:ext cx="56288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800" dirty="0"/>
              <a:t>*Els percentatges es refereixen a la població privada en aquest ítems. Donat el baix percentatge de població que no es pot permetre aquests béns materials (0,1% per la rentadora; 0,2% per la televisió i 1,7% pel telèfon) s’ha prescindit de la seva representació gràfica</a:t>
            </a:r>
            <a:endParaRPr lang="es-ES" sz="800" dirty="0"/>
          </a:p>
          <a:p>
            <a:r>
              <a:rPr lang="ca-ES" sz="800" dirty="0"/>
              <a:t>Font: INE, </a:t>
            </a:r>
            <a:r>
              <a:rPr lang="ca-ES" sz="800" i="1" dirty="0" err="1"/>
              <a:t>Encuesta</a:t>
            </a:r>
            <a:r>
              <a:rPr lang="ca-ES" sz="800" i="1" dirty="0"/>
              <a:t> de condiciones de vida, 2006 i </a:t>
            </a:r>
            <a:r>
              <a:rPr lang="ca-ES" sz="800" dirty="0" err="1"/>
              <a:t>Idescat</a:t>
            </a:r>
            <a:r>
              <a:rPr lang="ca-ES" sz="800" dirty="0"/>
              <a:t> i IERMB, </a:t>
            </a:r>
            <a:r>
              <a:rPr lang="ca-ES" sz="800" i="1" dirty="0"/>
              <a:t>Enquesta de condicions de vida i hàbits de la població, 2011</a:t>
            </a:r>
            <a:endParaRPr lang="es-ES" sz="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fld id="{BA78ECA3-D6D1-4766-A452-351E0CB26325}" type="slidenum">
              <a:rPr lang="en-US" sz="1200">
                <a:latin typeface="Tahoma" pitchFamily="34" charset="0"/>
                <a:cs typeface="Tahoma" pitchFamily="34" charset="0"/>
              </a:rPr>
              <a:pPr/>
              <a:t>5</a:t>
            </a:fld>
            <a:endParaRPr lang="en-US" sz="12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6627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4975" y="79375"/>
            <a:ext cx="962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84163" y="676006"/>
            <a:ext cx="8653462" cy="1588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23" name="Rectangle 4"/>
          <p:cNvSpPr>
            <a:spLocks/>
          </p:cNvSpPr>
          <p:nvPr/>
        </p:nvSpPr>
        <p:spPr bwMode="auto">
          <a:xfrm>
            <a:off x="276285" y="172251"/>
            <a:ext cx="7778690" cy="37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52400" indent="-152400">
              <a:tabLst>
                <a:tab pos="177800" algn="l"/>
                <a:tab pos="266700" algn="l"/>
                <a:tab pos="1778000" algn="l"/>
                <a:tab pos="1828800" algn="l"/>
              </a:tabLst>
            </a:pPr>
            <a:r>
              <a:rPr lang="ca-ES" sz="1800" b="1" dirty="0" smtClean="0">
                <a:solidFill>
                  <a:srgbClr val="C00000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3. </a:t>
            </a:r>
            <a:r>
              <a:rPr lang="ca-ES" sz="1800" b="1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L’evolució de l’estructura de la privació material a Catalunya</a:t>
            </a:r>
            <a:endParaRPr lang="ca-ES" sz="1800" b="1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ＭＳ Ｐゴシック" charset="-128"/>
              <a:cs typeface="Tahoma" pitchFamily="34" charset="0"/>
              <a:sym typeface="Verdana Bold" charset="0"/>
            </a:endParaRPr>
          </a:p>
        </p:txBody>
      </p:sp>
      <p:pic>
        <p:nvPicPr>
          <p:cNvPr id="13" name="12 Imagen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677594"/>
            <a:ext cx="5795794" cy="6764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Rectángulo"/>
          <p:cNvSpPr/>
          <p:nvPr/>
        </p:nvSpPr>
        <p:spPr>
          <a:xfrm>
            <a:off x="284163" y="908720"/>
            <a:ext cx="2286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b="1" dirty="0" smtClean="0"/>
              <a:t>Gràfic 2. </a:t>
            </a:r>
            <a:r>
              <a:rPr lang="ca-ES" b="1" dirty="0"/>
              <a:t>Esquema del procés analític de la privació material. Catalunya, 2006 i 2011</a:t>
            </a:r>
            <a:endParaRPr lang="es-E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fld id="{BA78ECA3-D6D1-4766-A452-351E0CB26325}" type="slidenum">
              <a:rPr lang="en-US" sz="1200" smtClean="0">
                <a:latin typeface="Tahoma" pitchFamily="34" charset="0"/>
                <a:cs typeface="Tahoma" pitchFamily="34" charset="0"/>
              </a:rPr>
              <a:pPr/>
              <a:t>6</a:t>
            </a:fld>
            <a:endParaRPr lang="en-US" sz="12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6627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4975" y="79375"/>
            <a:ext cx="962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84163" y="676006"/>
            <a:ext cx="8653462" cy="1588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276285" y="172251"/>
            <a:ext cx="7778690" cy="37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52400" indent="-152400">
              <a:tabLst>
                <a:tab pos="177800" algn="l"/>
                <a:tab pos="266700" algn="l"/>
                <a:tab pos="1778000" algn="l"/>
                <a:tab pos="1828800" algn="l"/>
              </a:tabLst>
            </a:pPr>
            <a:r>
              <a:rPr lang="ca-ES" sz="1800" b="1" dirty="0" smtClean="0">
                <a:solidFill>
                  <a:srgbClr val="C00000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3. </a:t>
            </a:r>
            <a:r>
              <a:rPr lang="ca-ES" sz="1800" b="1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L’evolució de l’estructura de la privació material a Catalunya</a:t>
            </a:r>
            <a:endParaRPr lang="ca-ES" sz="1800" b="1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ＭＳ Ｐゴシック" charset="-128"/>
              <a:cs typeface="Tahoma" pitchFamily="34" charset="0"/>
              <a:sym typeface="Verdana Bold" charset="0"/>
            </a:endParaRPr>
          </a:p>
        </p:txBody>
      </p:sp>
      <p:pic>
        <p:nvPicPr>
          <p:cNvPr id="13" name="12 Imagen"/>
          <p:cNvPicPr/>
          <p:nvPr/>
        </p:nvPicPr>
        <p:blipFill>
          <a:blip r:embed="rId4"/>
          <a:stretch>
            <a:fillRect/>
          </a:stretch>
        </p:blipFill>
        <p:spPr>
          <a:xfrm>
            <a:off x="744567" y="969293"/>
            <a:ext cx="7443758" cy="5112568"/>
          </a:xfrm>
          <a:prstGeom prst="rect">
            <a:avLst/>
          </a:prstGeom>
        </p:spPr>
      </p:pic>
      <p:sp>
        <p:nvSpPr>
          <p:cNvPr id="2" name="1 Rectángulo"/>
          <p:cNvSpPr/>
          <p:nvPr/>
        </p:nvSpPr>
        <p:spPr>
          <a:xfrm>
            <a:off x="1111424" y="6081861"/>
            <a:ext cx="694355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800" dirty="0"/>
              <a:t>Font: </a:t>
            </a:r>
            <a:r>
              <a:rPr lang="ca-ES" sz="800" dirty="0" err="1" smtClean="0"/>
              <a:t>Idescat</a:t>
            </a:r>
            <a:r>
              <a:rPr lang="ca-ES" sz="800" dirty="0" smtClean="0"/>
              <a:t> </a:t>
            </a:r>
            <a:r>
              <a:rPr lang="ca-ES" sz="800" dirty="0"/>
              <a:t>i IERMB, </a:t>
            </a:r>
            <a:r>
              <a:rPr lang="ca-ES" sz="800" i="1" dirty="0"/>
              <a:t>Enquesta de condicions de vida i hàbits de la població, 2011</a:t>
            </a:r>
            <a:endParaRPr lang="es-ES" sz="800" dirty="0"/>
          </a:p>
        </p:txBody>
      </p:sp>
      <p:sp>
        <p:nvSpPr>
          <p:cNvPr id="17" name="16 Rectángulo"/>
          <p:cNvSpPr/>
          <p:nvPr/>
        </p:nvSpPr>
        <p:spPr>
          <a:xfrm>
            <a:off x="1111424" y="946820"/>
            <a:ext cx="676875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b="1" dirty="0" smtClean="0"/>
              <a:t>Gràfic 3. Representació eixos (factorials) de privació material (1 i 2). </a:t>
            </a:r>
            <a:r>
              <a:rPr lang="ca-ES" b="1" dirty="0"/>
              <a:t>Catalunya, </a:t>
            </a:r>
            <a:r>
              <a:rPr lang="ca-ES" b="1" dirty="0" smtClean="0"/>
              <a:t>2011</a:t>
            </a:r>
            <a:endParaRPr lang="es-E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fld id="{BA78ECA3-D6D1-4766-A452-351E0CB26325}" type="slidenum">
              <a:rPr lang="en-US" sz="1200">
                <a:latin typeface="Tahoma" pitchFamily="34" charset="0"/>
                <a:cs typeface="Tahoma" pitchFamily="34" charset="0"/>
              </a:rPr>
              <a:pPr/>
              <a:t>7</a:t>
            </a:fld>
            <a:endParaRPr lang="en-US" sz="12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6627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4975" y="79375"/>
            <a:ext cx="962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84163" y="676006"/>
            <a:ext cx="8653462" cy="1588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11" name="Rectangle 4"/>
          <p:cNvSpPr>
            <a:spLocks/>
          </p:cNvSpPr>
          <p:nvPr/>
        </p:nvSpPr>
        <p:spPr bwMode="auto">
          <a:xfrm>
            <a:off x="276285" y="172251"/>
            <a:ext cx="7778690" cy="37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52400" indent="-152400">
              <a:tabLst>
                <a:tab pos="177800" algn="l"/>
                <a:tab pos="266700" algn="l"/>
                <a:tab pos="1778000" algn="l"/>
                <a:tab pos="1828800" algn="l"/>
              </a:tabLst>
            </a:pPr>
            <a:r>
              <a:rPr lang="ca-ES" sz="1800" b="1" dirty="0" smtClean="0">
                <a:solidFill>
                  <a:srgbClr val="C00000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3. </a:t>
            </a:r>
            <a:r>
              <a:rPr lang="ca-ES" sz="1800" b="1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L’evolució de l’estructura de la privació material a Catalunya</a:t>
            </a:r>
            <a:endParaRPr lang="ca-ES" sz="1800" b="1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ＭＳ Ｐゴシック" charset="-128"/>
              <a:cs typeface="Tahoma" pitchFamily="34" charset="0"/>
              <a:sym typeface="Verdana Bold" charset="0"/>
            </a:endParaRPr>
          </a:p>
        </p:txBody>
      </p:sp>
      <p:pic>
        <p:nvPicPr>
          <p:cNvPr id="12" name="11 Imagen"/>
          <p:cNvPicPr/>
          <p:nvPr/>
        </p:nvPicPr>
        <p:blipFill>
          <a:blip r:embed="rId4"/>
          <a:stretch>
            <a:fillRect/>
          </a:stretch>
        </p:blipFill>
        <p:spPr>
          <a:xfrm>
            <a:off x="710158" y="980728"/>
            <a:ext cx="7462241" cy="5328592"/>
          </a:xfrm>
          <a:prstGeom prst="rect">
            <a:avLst/>
          </a:prstGeom>
        </p:spPr>
      </p:pic>
      <p:sp>
        <p:nvSpPr>
          <p:cNvPr id="14" name="13 Rectángulo"/>
          <p:cNvSpPr/>
          <p:nvPr/>
        </p:nvSpPr>
        <p:spPr>
          <a:xfrm>
            <a:off x="1111425" y="6201598"/>
            <a:ext cx="684495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800" dirty="0"/>
              <a:t>Font: </a:t>
            </a:r>
            <a:r>
              <a:rPr lang="ca-ES" sz="800" dirty="0" err="1" smtClean="0"/>
              <a:t>Idescat</a:t>
            </a:r>
            <a:r>
              <a:rPr lang="ca-ES" sz="800" dirty="0" smtClean="0"/>
              <a:t> </a:t>
            </a:r>
            <a:r>
              <a:rPr lang="ca-ES" sz="800" dirty="0"/>
              <a:t>i IERMB, </a:t>
            </a:r>
            <a:r>
              <a:rPr lang="ca-ES" sz="800" i="1" dirty="0"/>
              <a:t>Enquesta de condicions de vida i hàbits de la població, 2011</a:t>
            </a:r>
            <a:endParaRPr lang="es-ES" sz="800" dirty="0"/>
          </a:p>
        </p:txBody>
      </p:sp>
      <p:sp>
        <p:nvSpPr>
          <p:cNvPr id="15" name="14 Rectángulo"/>
          <p:cNvSpPr/>
          <p:nvPr/>
        </p:nvSpPr>
        <p:spPr>
          <a:xfrm>
            <a:off x="1111424" y="946820"/>
            <a:ext cx="676875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b="1" dirty="0" smtClean="0"/>
              <a:t>Gràfic 3. Representació eixos (factorials) de privació material (1 i 3). </a:t>
            </a:r>
            <a:r>
              <a:rPr lang="ca-ES" b="1" dirty="0"/>
              <a:t>Catalunya, </a:t>
            </a:r>
            <a:r>
              <a:rPr lang="ca-ES" b="1" dirty="0" smtClean="0"/>
              <a:t>2011</a:t>
            </a:r>
            <a:endParaRPr lang="es-E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fld id="{BA78ECA3-D6D1-4766-A452-351E0CB26325}" type="slidenum">
              <a:rPr lang="en-US" sz="1200">
                <a:latin typeface="Tahoma" pitchFamily="34" charset="0"/>
                <a:cs typeface="Tahoma" pitchFamily="34" charset="0"/>
              </a:rPr>
              <a:pPr/>
              <a:t>8</a:t>
            </a:fld>
            <a:endParaRPr lang="en-US" sz="12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6627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4975" y="79375"/>
            <a:ext cx="962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84163" y="676006"/>
            <a:ext cx="8653462" cy="1588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276285" y="172251"/>
            <a:ext cx="7778690" cy="37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52400" indent="-152400">
              <a:tabLst>
                <a:tab pos="177800" algn="l"/>
                <a:tab pos="266700" algn="l"/>
                <a:tab pos="1778000" algn="l"/>
                <a:tab pos="1828800" algn="l"/>
              </a:tabLst>
            </a:pPr>
            <a:r>
              <a:rPr lang="ca-ES" sz="1800" b="1" dirty="0" smtClean="0">
                <a:solidFill>
                  <a:srgbClr val="C00000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3. </a:t>
            </a:r>
            <a:r>
              <a:rPr lang="ca-ES" sz="1800" b="1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L’evolució de l’estructura de la privació material a Catalunya</a:t>
            </a:r>
            <a:endParaRPr lang="ca-ES" sz="1800" b="1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ＭＳ Ｐゴシック" charset="-128"/>
              <a:cs typeface="Tahoma" pitchFamily="34" charset="0"/>
              <a:sym typeface="Verdana Bold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0425" y="1551891"/>
            <a:ext cx="7160937" cy="3859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14 Rectángulo"/>
          <p:cNvSpPr/>
          <p:nvPr/>
        </p:nvSpPr>
        <p:spPr>
          <a:xfrm>
            <a:off x="998080" y="1223819"/>
            <a:ext cx="676875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b="1" dirty="0" smtClean="0"/>
              <a:t>Gràfic 4. Evolució perfils de privació material. </a:t>
            </a:r>
            <a:r>
              <a:rPr lang="ca-ES" b="1" dirty="0"/>
              <a:t>Catalunya, </a:t>
            </a:r>
            <a:r>
              <a:rPr lang="ca-ES" b="1" dirty="0" smtClean="0"/>
              <a:t>2006-2011</a:t>
            </a:r>
            <a:endParaRPr lang="es-ES" b="1" dirty="0"/>
          </a:p>
        </p:txBody>
      </p:sp>
      <p:sp>
        <p:nvSpPr>
          <p:cNvPr id="2" name="1 Rectángulo"/>
          <p:cNvSpPr/>
          <p:nvPr/>
        </p:nvSpPr>
        <p:spPr>
          <a:xfrm>
            <a:off x="1020206" y="5479132"/>
            <a:ext cx="717115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800" dirty="0"/>
              <a:t>Font: INE, </a:t>
            </a:r>
            <a:r>
              <a:rPr lang="ca-ES" sz="800" i="1" dirty="0" err="1"/>
              <a:t>Encuesta</a:t>
            </a:r>
            <a:r>
              <a:rPr lang="ca-ES" sz="800" i="1" dirty="0"/>
              <a:t> de condiciones de vida, 2006 i </a:t>
            </a:r>
            <a:r>
              <a:rPr lang="ca-ES" sz="800" dirty="0" err="1"/>
              <a:t>Idescat</a:t>
            </a:r>
            <a:r>
              <a:rPr lang="ca-ES" sz="800" dirty="0"/>
              <a:t> i IERMB, </a:t>
            </a:r>
            <a:r>
              <a:rPr lang="ca-ES" sz="800" i="1" dirty="0"/>
              <a:t>Enquesta de condicions de vida i hàbits de la població, 2011</a:t>
            </a:r>
            <a:endParaRPr lang="es-ES" sz="800" dirty="0"/>
          </a:p>
        </p:txBody>
      </p:sp>
    </p:spTree>
    <p:extLst>
      <p:ext uri="{BB962C8B-B14F-4D97-AF65-F5344CB8AC3E}">
        <p14:creationId xmlns:p14="http://schemas.microsoft.com/office/powerpoint/2010/main" xmlns="" val="3129911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fld id="{BA78ECA3-D6D1-4766-A452-351E0CB26325}" type="slidenum">
              <a:rPr lang="en-US" sz="1200">
                <a:latin typeface="Tahoma" pitchFamily="34" charset="0"/>
                <a:cs typeface="Tahoma" pitchFamily="34" charset="0"/>
              </a:rPr>
              <a:pPr/>
              <a:t>9</a:t>
            </a:fld>
            <a:endParaRPr lang="en-US" sz="12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6627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4975" y="79375"/>
            <a:ext cx="962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84163" y="676006"/>
            <a:ext cx="8653462" cy="1588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31" name="Rectangle 4"/>
          <p:cNvSpPr>
            <a:spLocks/>
          </p:cNvSpPr>
          <p:nvPr/>
        </p:nvSpPr>
        <p:spPr bwMode="auto">
          <a:xfrm>
            <a:off x="284163" y="136057"/>
            <a:ext cx="7770812" cy="41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52400" indent="-152400">
              <a:tabLst>
                <a:tab pos="177800" algn="l"/>
                <a:tab pos="266700" algn="l"/>
                <a:tab pos="1778000" algn="l"/>
                <a:tab pos="1828800" algn="l"/>
              </a:tabLst>
            </a:pPr>
            <a:r>
              <a:rPr lang="ca-ES" sz="1800" b="1" dirty="0" smtClean="0">
                <a:solidFill>
                  <a:srgbClr val="C00000"/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4. </a:t>
            </a:r>
            <a:r>
              <a:rPr lang="ca-ES" sz="1800" b="1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ahoma" pitchFamily="34" charset="0"/>
                <a:sym typeface="Verdana Bold" charset="0"/>
              </a:rPr>
              <a:t>Elements explicatius de la privació material</a:t>
            </a:r>
            <a:endParaRPr lang="ca-ES" sz="1800" b="1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ＭＳ Ｐゴシック" charset="-128"/>
              <a:cs typeface="Tahoma" pitchFamily="34" charset="0"/>
              <a:sym typeface="Verdana Bold" charset="0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83025" y="870620"/>
            <a:ext cx="5088077" cy="625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281906" y="870620"/>
            <a:ext cx="300111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b="1" dirty="0" smtClean="0"/>
              <a:t>Quadre 1. </a:t>
            </a:r>
            <a:r>
              <a:rPr lang="ca-ES" b="1" dirty="0"/>
              <a:t>Model de regressió </a:t>
            </a:r>
            <a:r>
              <a:rPr lang="ca-ES" b="1" dirty="0" err="1"/>
              <a:t>multinomial</a:t>
            </a:r>
            <a:r>
              <a:rPr lang="ca-ES" b="1" dirty="0"/>
              <a:t> per estimar el risc relatiu de pertànyer als diferents grups de privació material. Catalunya, 2006 i 2011. </a:t>
            </a:r>
            <a:endParaRPr lang="es-ES" b="1" dirty="0"/>
          </a:p>
        </p:txBody>
      </p:sp>
      <p:sp>
        <p:nvSpPr>
          <p:cNvPr id="4" name="3 Rectángulo"/>
          <p:cNvSpPr/>
          <p:nvPr/>
        </p:nvSpPr>
        <p:spPr>
          <a:xfrm>
            <a:off x="281906" y="5445224"/>
            <a:ext cx="29219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800" dirty="0"/>
              <a:t>Els resultats s'interpreten en base a la classe o partició 'NO PRIVATS'</a:t>
            </a:r>
            <a:endParaRPr lang="es-ES" sz="800" dirty="0"/>
          </a:p>
          <a:p>
            <a:r>
              <a:rPr lang="ca-ES" sz="800" dirty="0"/>
              <a:t>Nivells de confiança ***=99%, **=95%, *=90%</a:t>
            </a:r>
            <a:endParaRPr lang="es-ES" sz="800" dirty="0"/>
          </a:p>
          <a:p>
            <a:r>
              <a:rPr lang="ca-ES" sz="800" dirty="0"/>
              <a:t>Font: INE, </a:t>
            </a:r>
            <a:r>
              <a:rPr lang="ca-ES" sz="800" i="1" dirty="0" err="1"/>
              <a:t>Encuesta</a:t>
            </a:r>
            <a:r>
              <a:rPr lang="ca-ES" sz="800" i="1" dirty="0"/>
              <a:t> de condiciones de vida, 2006 i </a:t>
            </a:r>
            <a:r>
              <a:rPr lang="ca-ES" sz="800" dirty="0" err="1"/>
              <a:t>Idescat</a:t>
            </a:r>
            <a:r>
              <a:rPr lang="ca-ES" sz="800" dirty="0"/>
              <a:t> i IERMB, </a:t>
            </a:r>
            <a:r>
              <a:rPr lang="ca-ES" sz="800" i="1" dirty="0"/>
              <a:t>Enquesta de condicions de vida i hàbits de la població,  2011</a:t>
            </a:r>
            <a:endParaRPr lang="es-ES" sz="800" dirty="0"/>
          </a:p>
        </p:txBody>
      </p:sp>
    </p:spTree>
    <p:extLst>
      <p:ext uri="{BB962C8B-B14F-4D97-AF65-F5344CB8AC3E}">
        <p14:creationId xmlns:p14="http://schemas.microsoft.com/office/powerpoint/2010/main" xmlns="" val="41289965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- Diapositiva de título - No Graphic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81426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C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Diapositiva de título - No Graphics">
      <a:majorFont>
        <a:latin typeface="Arial"/>
        <a:ea typeface="ヒラギノ角ゴ ProN W3"/>
        <a:cs typeface="ヒラギノ角ゴ ProN W3"/>
      </a:majorFont>
      <a:minorFont>
        <a:latin typeface="Arial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81426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81426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Diapositiva de título - No Graphic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- En blanco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FFF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En blanco">
      <a:majorFont>
        <a:latin typeface="Arial"/>
        <a:ea typeface="ヒラギノ角ゴ ProN W3"/>
        <a:cs typeface="ヒラギノ角ゴ ProN W3"/>
      </a:majorFont>
      <a:minorFont>
        <a:latin typeface="Arial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81426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81426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En 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4650</TotalTime>
  <Pages>0</Pages>
  <Words>780</Words>
  <Characters>0</Characters>
  <Application>Microsoft Office PowerPoint</Application>
  <PresentationFormat>Presentación en pantalla (4:3)</PresentationFormat>
  <Lines>0</Lines>
  <Paragraphs>71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3" baseType="lpstr">
      <vt:lpstr>Default - Diapositiva de título - No Graphics</vt:lpstr>
      <vt:lpstr>Default - En blanco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Octavi</dc:creator>
  <cp:keywords/>
  <dc:description/>
  <cp:lastModifiedBy>iermb</cp:lastModifiedBy>
  <cp:revision>76</cp:revision>
  <cp:lastPrinted>2013-04-25T12:15:02Z</cp:lastPrinted>
  <dcterms:modified xsi:type="dcterms:W3CDTF">2013-03-28T22:18:08Z</dcterms:modified>
</cp:coreProperties>
</file>