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20"/>
  </p:notesMasterIdLst>
  <p:handoutMasterIdLst>
    <p:handoutMasterId r:id="rId21"/>
  </p:handoutMasterIdLst>
  <p:sldIdLst>
    <p:sldId id="349" r:id="rId3"/>
    <p:sldId id="355" r:id="rId4"/>
    <p:sldId id="257" r:id="rId5"/>
    <p:sldId id="339" r:id="rId6"/>
    <p:sldId id="359" r:id="rId7"/>
    <p:sldId id="340" r:id="rId8"/>
    <p:sldId id="357" r:id="rId9"/>
    <p:sldId id="356" r:id="rId10"/>
    <p:sldId id="294" r:id="rId11"/>
    <p:sldId id="361" r:id="rId12"/>
    <p:sldId id="360" r:id="rId13"/>
    <p:sldId id="295" r:id="rId14"/>
    <p:sldId id="364" r:id="rId15"/>
    <p:sldId id="363" r:id="rId16"/>
    <p:sldId id="362" r:id="rId17"/>
    <p:sldId id="365" r:id="rId18"/>
    <p:sldId id="358" r:id="rId19"/>
  </p:sldIdLst>
  <p:sldSz cx="9144000" cy="6858000" type="screen4x3"/>
  <p:notesSz cx="6794500" cy="9931400"/>
  <p:defaultTextStyle>
    <a:defPPr>
      <a:defRPr lang="en-US"/>
    </a:defPPr>
    <a:lvl1pPr algn="l" rtl="0" fontAlgn="base">
      <a:spcBef>
        <a:spcPct val="0"/>
      </a:spcBef>
      <a:spcAft>
        <a:spcPct val="0"/>
      </a:spcAft>
      <a:defRPr sz="1200" kern="1200">
        <a:solidFill>
          <a:srgbClr val="000000"/>
        </a:solidFill>
        <a:latin typeface="Gill Sans" charset="0"/>
        <a:ea typeface="ヒラギノ角ゴ ProN W3" charset="-128"/>
        <a:cs typeface="+mn-cs"/>
        <a:sym typeface="Gill Sans" charset="0"/>
      </a:defRPr>
    </a:lvl1pPr>
    <a:lvl2pPr marL="457200" algn="l" rtl="0" fontAlgn="base">
      <a:spcBef>
        <a:spcPct val="0"/>
      </a:spcBef>
      <a:spcAft>
        <a:spcPct val="0"/>
      </a:spcAft>
      <a:defRPr sz="1200" kern="1200">
        <a:solidFill>
          <a:srgbClr val="000000"/>
        </a:solidFill>
        <a:latin typeface="Gill Sans" charset="0"/>
        <a:ea typeface="ヒラギノ角ゴ ProN W3" charset="-128"/>
        <a:cs typeface="+mn-cs"/>
        <a:sym typeface="Gill Sans" charset="0"/>
      </a:defRPr>
    </a:lvl2pPr>
    <a:lvl3pPr marL="914400" algn="l" rtl="0" fontAlgn="base">
      <a:spcBef>
        <a:spcPct val="0"/>
      </a:spcBef>
      <a:spcAft>
        <a:spcPct val="0"/>
      </a:spcAft>
      <a:defRPr sz="1200" kern="1200">
        <a:solidFill>
          <a:srgbClr val="000000"/>
        </a:solidFill>
        <a:latin typeface="Gill Sans" charset="0"/>
        <a:ea typeface="ヒラギノ角ゴ ProN W3" charset="-128"/>
        <a:cs typeface="+mn-cs"/>
        <a:sym typeface="Gill Sans" charset="0"/>
      </a:defRPr>
    </a:lvl3pPr>
    <a:lvl4pPr marL="1371600" algn="l" rtl="0" fontAlgn="base">
      <a:spcBef>
        <a:spcPct val="0"/>
      </a:spcBef>
      <a:spcAft>
        <a:spcPct val="0"/>
      </a:spcAft>
      <a:defRPr sz="1200" kern="1200">
        <a:solidFill>
          <a:srgbClr val="000000"/>
        </a:solidFill>
        <a:latin typeface="Gill Sans" charset="0"/>
        <a:ea typeface="ヒラギノ角ゴ ProN W3" charset="-128"/>
        <a:cs typeface="+mn-cs"/>
        <a:sym typeface="Gill Sans" charset="0"/>
      </a:defRPr>
    </a:lvl4pPr>
    <a:lvl5pPr marL="1828800" algn="l" rtl="0" fontAlgn="base">
      <a:spcBef>
        <a:spcPct val="0"/>
      </a:spcBef>
      <a:spcAft>
        <a:spcPct val="0"/>
      </a:spcAft>
      <a:defRPr sz="1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1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1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1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12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6E0500"/>
    <a:srgbClr val="F3685C"/>
    <a:srgbClr val="FF9999"/>
    <a:srgbClr val="B40000"/>
    <a:srgbClr val="1153AB"/>
    <a:srgbClr val="E42131"/>
    <a:srgbClr val="C77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745"/>
  </p:normalViewPr>
  <p:slideViewPr>
    <p:cSldViewPr>
      <p:cViewPr varScale="1">
        <p:scale>
          <a:sx n="82" d="100"/>
          <a:sy n="82" d="100"/>
        </p:scale>
        <p:origin x="176" y="7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1"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lvl1pPr>
          </a:lstStyle>
          <a:p>
            <a:endParaRPr lang="es-ES"/>
          </a:p>
        </p:txBody>
      </p:sp>
      <p:sp>
        <p:nvSpPr>
          <p:cNvPr id="65539" name="Rectangle 3"/>
          <p:cNvSpPr>
            <a:spLocks noGrp="1" noChangeArrowheads="1"/>
          </p:cNvSpPr>
          <p:nvPr>
            <p:ph type="dt" sz="quarter"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a:lvl1pPr>
          </a:lstStyle>
          <a:p>
            <a:fld id="{5E8E307D-DC59-4508-AC59-01719CF82871}" type="datetimeFigureOut">
              <a:rPr lang="es-ES"/>
              <a:pPr/>
              <a:t>21/4/17</a:t>
            </a:fld>
            <a:endParaRPr lang="es-ES"/>
          </a:p>
        </p:txBody>
      </p:sp>
      <p:sp>
        <p:nvSpPr>
          <p:cNvPr id="65540" name="Rectangle 4"/>
          <p:cNvSpPr>
            <a:spLocks noGrp="1" noChangeArrowheads="1"/>
          </p:cNvSpPr>
          <p:nvPr>
            <p:ph type="ftr" sz="quarter" idx="2"/>
          </p:nvPr>
        </p:nvSpPr>
        <p:spPr bwMode="auto">
          <a:xfrm>
            <a:off x="1"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a:lvl1pPr>
          </a:lstStyle>
          <a:p>
            <a:endParaRPr lang="es-ES"/>
          </a:p>
        </p:txBody>
      </p:sp>
      <p:sp>
        <p:nvSpPr>
          <p:cNvPr id="65541" name="Rectangle 5"/>
          <p:cNvSpPr>
            <a:spLocks noGrp="1" noChangeArrowheads="1"/>
          </p:cNvSpPr>
          <p:nvPr>
            <p:ph type="sldNum" sz="quarter" idx="3"/>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a:lvl1pPr>
          </a:lstStyle>
          <a:p>
            <a:fld id="{EA8D29D7-9427-422A-90D9-8CE6DAA02664}" type="slidenum">
              <a:rPr lang="es-ES"/>
              <a:pPr/>
              <a:t>‹Nr.›</a:t>
            </a:fld>
            <a:endParaRPr lang="es-ES"/>
          </a:p>
        </p:txBody>
      </p:sp>
    </p:spTree>
    <p:extLst>
      <p:ext uri="{BB962C8B-B14F-4D97-AF65-F5344CB8AC3E}">
        <p14:creationId xmlns:p14="http://schemas.microsoft.com/office/powerpoint/2010/main" val="415927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smtClean="0">
                <a:ea typeface="ヒラギノ角ゴ ProN W3" charset="0"/>
                <a:cs typeface="ヒラギノ角ゴ ProN W3" charset="0"/>
              </a:defRPr>
            </a:lvl1pPr>
          </a:lstStyle>
          <a:p>
            <a:pPr>
              <a:defRPr/>
            </a:pPr>
            <a:endParaRPr lang="es-ES"/>
          </a:p>
        </p:txBody>
      </p:sp>
      <p:sp>
        <p:nvSpPr>
          <p:cNvPr id="3" name="Marcador de fecha 2"/>
          <p:cNvSpPr>
            <a:spLocks noGrp="1"/>
          </p:cNvSpPr>
          <p:nvPr>
            <p:ph type="dt" idx="1"/>
          </p:nvPr>
        </p:nvSpPr>
        <p:spPr>
          <a:xfrm>
            <a:off x="3848645" y="0"/>
            <a:ext cx="2944283" cy="496570"/>
          </a:xfrm>
          <a:prstGeom prst="rect">
            <a:avLst/>
          </a:prstGeom>
        </p:spPr>
        <p:txBody>
          <a:bodyPr vert="horz" wrap="square" lIns="91440" tIns="45720" rIns="91440" bIns="45720" numCol="1" anchor="t" anchorCtr="0" compatLnSpc="1">
            <a:prstTxWarp prst="textNoShape">
              <a:avLst/>
            </a:prstTxWarp>
          </a:bodyPr>
          <a:lstStyle>
            <a:lvl1pPr algn="r">
              <a:defRPr/>
            </a:lvl1pPr>
          </a:lstStyle>
          <a:p>
            <a:fld id="{0DFA9EC0-DA3B-471E-9BA5-5A37EC43C1A0}" type="datetimeFigureOut">
              <a:rPr lang="es-ES"/>
              <a:pPr/>
              <a:t>21/4/17</a:t>
            </a:fld>
            <a:endParaRPr lang="es-ES"/>
          </a:p>
        </p:txBody>
      </p:sp>
      <p:sp>
        <p:nvSpPr>
          <p:cNvPr id="4" name="Marcador de imagen de diapositiva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Marcador de notas 4"/>
          <p:cNvSpPr>
            <a:spLocks noGrp="1"/>
          </p:cNvSpPr>
          <p:nvPr>
            <p:ph type="body" sz="quarter" idx="3"/>
          </p:nvPr>
        </p:nvSpPr>
        <p:spPr>
          <a:xfrm>
            <a:off x="679450" y="4717415"/>
            <a:ext cx="5435600" cy="4469130"/>
          </a:xfrm>
          <a:prstGeom prst="rect">
            <a:avLst/>
          </a:prstGeom>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smtClean="0"/>
          </a:p>
        </p:txBody>
      </p:sp>
      <p:sp>
        <p:nvSpPr>
          <p:cNvPr id="6" name="Marcador de pie de página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smtClean="0">
                <a:ea typeface="ヒラギノ角ゴ ProN W3" charset="0"/>
                <a:cs typeface="ヒラギノ角ゴ ProN W3" charset="0"/>
              </a:defRPr>
            </a:lvl1pPr>
          </a:lstStyle>
          <a:p>
            <a:pPr>
              <a:defRPr/>
            </a:pPr>
            <a:endParaRPr lang="es-ES"/>
          </a:p>
        </p:txBody>
      </p:sp>
      <p:sp>
        <p:nvSpPr>
          <p:cNvPr id="7" name="Marcador de número de diapositiva 6"/>
          <p:cNvSpPr>
            <a:spLocks noGrp="1"/>
          </p:cNvSpPr>
          <p:nvPr>
            <p:ph type="sldNum" sz="quarter" idx="5"/>
          </p:nvPr>
        </p:nvSpPr>
        <p:spPr>
          <a:xfrm>
            <a:off x="3848645" y="9433106"/>
            <a:ext cx="2944283" cy="496570"/>
          </a:xfrm>
          <a:prstGeom prst="rect">
            <a:avLst/>
          </a:prstGeom>
        </p:spPr>
        <p:txBody>
          <a:bodyPr vert="horz" wrap="square" lIns="91440" tIns="45720" rIns="91440" bIns="45720" numCol="1" anchor="b" anchorCtr="0" compatLnSpc="1">
            <a:prstTxWarp prst="textNoShape">
              <a:avLst/>
            </a:prstTxWarp>
          </a:bodyPr>
          <a:lstStyle>
            <a:lvl1pPr algn="r">
              <a:defRPr/>
            </a:lvl1pPr>
          </a:lstStyle>
          <a:p>
            <a:fld id="{BE167DFD-A47F-4770-B980-D0098A7392C3}" type="slidenum">
              <a:rPr lang="es-ES"/>
              <a:pPr/>
              <a:t>‹Nr.›</a:t>
            </a:fld>
            <a:endParaRPr lang="es-ES"/>
          </a:p>
        </p:txBody>
      </p:sp>
    </p:spTree>
    <p:extLst>
      <p:ext uri="{BB962C8B-B14F-4D97-AF65-F5344CB8AC3E}">
        <p14:creationId xmlns:p14="http://schemas.microsoft.com/office/powerpoint/2010/main" val="2401612072"/>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Marcador de imagen de diapositiva 1"/>
          <p:cNvSpPr>
            <a:spLocks noGrp="1" noRot="1" noChangeAspect="1"/>
          </p:cNvSpPr>
          <p:nvPr>
            <p:ph type="sldImg"/>
          </p:nvPr>
        </p:nvSpPr>
        <p:spPr bwMode="auto">
          <a:noFill/>
          <a:ln>
            <a:solidFill>
              <a:srgbClr val="000000"/>
            </a:solidFill>
            <a:miter lim="800000"/>
            <a:headEnd/>
            <a:tailEnd/>
          </a:ln>
        </p:spPr>
      </p:sp>
      <p:sp>
        <p:nvSpPr>
          <p:cNvPr id="46082" name="Marcador de notas 2"/>
          <p:cNvSpPr>
            <a:spLocks noGrp="1"/>
          </p:cNvSpPr>
          <p:nvPr>
            <p:ph type="body" idx="1"/>
          </p:nvPr>
        </p:nvSpPr>
        <p:spPr bwMode="auto">
          <a:noFill/>
        </p:spPr>
        <p:txBody>
          <a:bodyPr/>
          <a:lstStyle/>
          <a:p>
            <a:pPr>
              <a:spcBef>
                <a:spcPct val="0"/>
              </a:spcBef>
            </a:pPr>
            <a:endParaRPr lang="es-ES" dirty="0" smtClean="0"/>
          </a:p>
        </p:txBody>
      </p:sp>
      <p:sp>
        <p:nvSpPr>
          <p:cNvPr id="46083" name="Marcador de número de diapositiva 3"/>
          <p:cNvSpPr>
            <a:spLocks noGrp="1"/>
          </p:cNvSpPr>
          <p:nvPr>
            <p:ph type="sldNum" sz="quarter" idx="5"/>
          </p:nvPr>
        </p:nvSpPr>
        <p:spPr bwMode="auto">
          <a:noFill/>
          <a:ln>
            <a:miter lim="800000"/>
            <a:headEnd/>
            <a:tailEnd/>
          </a:ln>
        </p:spPr>
        <p:txBody>
          <a:bodyPr/>
          <a:lstStyle/>
          <a:p>
            <a:fld id="{D0D6AC14-6334-4BD9-9771-D98FA8AA8AB0}" type="slidenum">
              <a:rPr lang="es-ES"/>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p:spPr>
      </p:sp>
      <p:sp>
        <p:nvSpPr>
          <p:cNvPr id="47106" name="Marcador de notas 2"/>
          <p:cNvSpPr>
            <a:spLocks noGrp="1"/>
          </p:cNvSpPr>
          <p:nvPr>
            <p:ph type="body" idx="1"/>
          </p:nvPr>
        </p:nvSpPr>
        <p:spPr bwMode="auto">
          <a:noFill/>
        </p:spPr>
        <p:txBody>
          <a:bodyPr/>
          <a:lstStyle/>
          <a:p>
            <a:pPr>
              <a:spcBef>
                <a:spcPct val="0"/>
              </a:spcBef>
            </a:pPr>
            <a:endParaRPr lang="es-ES" smtClean="0"/>
          </a:p>
        </p:txBody>
      </p:sp>
      <p:sp>
        <p:nvSpPr>
          <p:cNvPr id="47107" name="Marcador de número de diapositiva 3"/>
          <p:cNvSpPr>
            <a:spLocks noGrp="1"/>
          </p:cNvSpPr>
          <p:nvPr>
            <p:ph type="sldNum" sz="quarter" idx="5"/>
          </p:nvPr>
        </p:nvSpPr>
        <p:spPr bwMode="auto">
          <a:noFill/>
          <a:ln>
            <a:miter lim="800000"/>
            <a:headEnd/>
            <a:tailEnd/>
          </a:ln>
        </p:spPr>
        <p:txBody>
          <a:bodyPr/>
          <a:lstStyle/>
          <a:p>
            <a:fld id="{20A13042-6ABD-4A12-8870-F52A647F7027}" type="slidenum">
              <a:rPr lang="es-ES"/>
              <a:pPr/>
              <a:t>10</a:t>
            </a:fld>
            <a:endParaRPr lang="es-ES"/>
          </a:p>
        </p:txBody>
      </p:sp>
    </p:spTree>
    <p:extLst>
      <p:ext uri="{BB962C8B-B14F-4D97-AF65-F5344CB8AC3E}">
        <p14:creationId xmlns:p14="http://schemas.microsoft.com/office/powerpoint/2010/main" val="735153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p:spPr>
      </p:sp>
      <p:sp>
        <p:nvSpPr>
          <p:cNvPr id="47106" name="Marcador de notas 2"/>
          <p:cNvSpPr>
            <a:spLocks noGrp="1"/>
          </p:cNvSpPr>
          <p:nvPr>
            <p:ph type="body" idx="1"/>
          </p:nvPr>
        </p:nvSpPr>
        <p:spPr bwMode="auto">
          <a:noFill/>
        </p:spPr>
        <p:txBody>
          <a:bodyPr/>
          <a:lstStyle/>
          <a:p>
            <a:pPr>
              <a:spcBef>
                <a:spcPct val="0"/>
              </a:spcBef>
            </a:pPr>
            <a:endParaRPr lang="es-ES" smtClean="0"/>
          </a:p>
        </p:txBody>
      </p:sp>
      <p:sp>
        <p:nvSpPr>
          <p:cNvPr id="47107" name="Marcador de número de diapositiva 3"/>
          <p:cNvSpPr>
            <a:spLocks noGrp="1"/>
          </p:cNvSpPr>
          <p:nvPr>
            <p:ph type="sldNum" sz="quarter" idx="5"/>
          </p:nvPr>
        </p:nvSpPr>
        <p:spPr bwMode="auto">
          <a:noFill/>
          <a:ln>
            <a:miter lim="800000"/>
            <a:headEnd/>
            <a:tailEnd/>
          </a:ln>
        </p:spPr>
        <p:txBody>
          <a:bodyPr/>
          <a:lstStyle/>
          <a:p>
            <a:fld id="{20A13042-6ABD-4A12-8870-F52A647F7027}" type="slidenum">
              <a:rPr lang="es-ES"/>
              <a:pPr/>
              <a:t>11</a:t>
            </a:fld>
            <a:endParaRPr lang="es-ES"/>
          </a:p>
        </p:txBody>
      </p:sp>
    </p:spTree>
    <p:extLst>
      <p:ext uri="{BB962C8B-B14F-4D97-AF65-F5344CB8AC3E}">
        <p14:creationId xmlns:p14="http://schemas.microsoft.com/office/powerpoint/2010/main" val="927993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p:spPr>
      </p:sp>
      <p:sp>
        <p:nvSpPr>
          <p:cNvPr id="47106" name="Marcador de notas 2"/>
          <p:cNvSpPr>
            <a:spLocks noGrp="1"/>
          </p:cNvSpPr>
          <p:nvPr>
            <p:ph type="body" idx="1"/>
          </p:nvPr>
        </p:nvSpPr>
        <p:spPr bwMode="auto">
          <a:noFill/>
        </p:spPr>
        <p:txBody>
          <a:bodyPr/>
          <a:lstStyle/>
          <a:p>
            <a:pPr>
              <a:spcBef>
                <a:spcPct val="0"/>
              </a:spcBef>
            </a:pPr>
            <a:endParaRPr lang="es-ES" smtClean="0"/>
          </a:p>
        </p:txBody>
      </p:sp>
      <p:sp>
        <p:nvSpPr>
          <p:cNvPr id="47107" name="Marcador de número de diapositiva 3"/>
          <p:cNvSpPr>
            <a:spLocks noGrp="1"/>
          </p:cNvSpPr>
          <p:nvPr>
            <p:ph type="sldNum" sz="quarter" idx="5"/>
          </p:nvPr>
        </p:nvSpPr>
        <p:spPr bwMode="auto">
          <a:noFill/>
          <a:ln>
            <a:miter lim="800000"/>
            <a:headEnd/>
            <a:tailEnd/>
          </a:ln>
        </p:spPr>
        <p:txBody>
          <a:bodyPr/>
          <a:lstStyle/>
          <a:p>
            <a:fld id="{20A13042-6ABD-4A12-8870-F52A647F7027}" type="slidenum">
              <a:rPr lang="es-ES"/>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p:spPr>
      </p:sp>
      <p:sp>
        <p:nvSpPr>
          <p:cNvPr id="47106" name="Marcador de notas 2"/>
          <p:cNvSpPr>
            <a:spLocks noGrp="1"/>
          </p:cNvSpPr>
          <p:nvPr>
            <p:ph type="body" idx="1"/>
          </p:nvPr>
        </p:nvSpPr>
        <p:spPr bwMode="auto">
          <a:noFill/>
        </p:spPr>
        <p:txBody>
          <a:bodyPr/>
          <a:lstStyle/>
          <a:p>
            <a:pPr>
              <a:spcBef>
                <a:spcPct val="0"/>
              </a:spcBef>
            </a:pPr>
            <a:endParaRPr lang="es-ES" smtClean="0"/>
          </a:p>
        </p:txBody>
      </p:sp>
      <p:sp>
        <p:nvSpPr>
          <p:cNvPr id="47107" name="Marcador de número de diapositiva 3"/>
          <p:cNvSpPr>
            <a:spLocks noGrp="1"/>
          </p:cNvSpPr>
          <p:nvPr>
            <p:ph type="sldNum" sz="quarter" idx="5"/>
          </p:nvPr>
        </p:nvSpPr>
        <p:spPr bwMode="auto">
          <a:noFill/>
          <a:ln>
            <a:miter lim="800000"/>
            <a:headEnd/>
            <a:tailEnd/>
          </a:ln>
        </p:spPr>
        <p:txBody>
          <a:bodyPr/>
          <a:lstStyle/>
          <a:p>
            <a:fld id="{20A13042-6ABD-4A12-8870-F52A647F7027}" type="slidenum">
              <a:rPr lang="es-ES"/>
              <a:pPr/>
              <a:t>13</a:t>
            </a:fld>
            <a:endParaRPr lang="es-ES"/>
          </a:p>
        </p:txBody>
      </p:sp>
    </p:spTree>
    <p:extLst>
      <p:ext uri="{BB962C8B-B14F-4D97-AF65-F5344CB8AC3E}">
        <p14:creationId xmlns:p14="http://schemas.microsoft.com/office/powerpoint/2010/main" val="1162524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p:spPr>
      </p:sp>
      <p:sp>
        <p:nvSpPr>
          <p:cNvPr id="47106" name="Marcador de notas 2"/>
          <p:cNvSpPr>
            <a:spLocks noGrp="1"/>
          </p:cNvSpPr>
          <p:nvPr>
            <p:ph type="body" idx="1"/>
          </p:nvPr>
        </p:nvSpPr>
        <p:spPr bwMode="auto">
          <a:noFill/>
        </p:spPr>
        <p:txBody>
          <a:bodyPr/>
          <a:lstStyle/>
          <a:p>
            <a:pPr>
              <a:spcBef>
                <a:spcPct val="0"/>
              </a:spcBef>
            </a:pPr>
            <a:endParaRPr lang="es-ES" smtClean="0"/>
          </a:p>
        </p:txBody>
      </p:sp>
      <p:sp>
        <p:nvSpPr>
          <p:cNvPr id="47107" name="Marcador de número de diapositiva 3"/>
          <p:cNvSpPr>
            <a:spLocks noGrp="1"/>
          </p:cNvSpPr>
          <p:nvPr>
            <p:ph type="sldNum" sz="quarter" idx="5"/>
          </p:nvPr>
        </p:nvSpPr>
        <p:spPr bwMode="auto">
          <a:noFill/>
          <a:ln>
            <a:miter lim="800000"/>
            <a:headEnd/>
            <a:tailEnd/>
          </a:ln>
        </p:spPr>
        <p:txBody>
          <a:bodyPr/>
          <a:lstStyle/>
          <a:p>
            <a:fld id="{20A13042-6ABD-4A12-8870-F52A647F7027}" type="slidenum">
              <a:rPr lang="es-ES"/>
              <a:pPr/>
              <a:t>14</a:t>
            </a:fld>
            <a:endParaRPr lang="es-ES"/>
          </a:p>
        </p:txBody>
      </p:sp>
    </p:spTree>
    <p:extLst>
      <p:ext uri="{BB962C8B-B14F-4D97-AF65-F5344CB8AC3E}">
        <p14:creationId xmlns:p14="http://schemas.microsoft.com/office/powerpoint/2010/main" val="1487209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p:spPr>
      </p:sp>
      <p:sp>
        <p:nvSpPr>
          <p:cNvPr id="47106" name="Marcador de notas 2"/>
          <p:cNvSpPr>
            <a:spLocks noGrp="1"/>
          </p:cNvSpPr>
          <p:nvPr>
            <p:ph type="body" idx="1"/>
          </p:nvPr>
        </p:nvSpPr>
        <p:spPr bwMode="auto">
          <a:noFill/>
        </p:spPr>
        <p:txBody>
          <a:bodyPr/>
          <a:lstStyle/>
          <a:p>
            <a:pPr>
              <a:spcBef>
                <a:spcPct val="0"/>
              </a:spcBef>
            </a:pPr>
            <a:endParaRPr lang="es-ES" smtClean="0"/>
          </a:p>
        </p:txBody>
      </p:sp>
      <p:sp>
        <p:nvSpPr>
          <p:cNvPr id="47107" name="Marcador de número de diapositiva 3"/>
          <p:cNvSpPr>
            <a:spLocks noGrp="1"/>
          </p:cNvSpPr>
          <p:nvPr>
            <p:ph type="sldNum" sz="quarter" idx="5"/>
          </p:nvPr>
        </p:nvSpPr>
        <p:spPr bwMode="auto">
          <a:noFill/>
          <a:ln>
            <a:miter lim="800000"/>
            <a:headEnd/>
            <a:tailEnd/>
          </a:ln>
        </p:spPr>
        <p:txBody>
          <a:bodyPr/>
          <a:lstStyle/>
          <a:p>
            <a:fld id="{20A13042-6ABD-4A12-8870-F52A647F7027}" type="slidenum">
              <a:rPr lang="es-ES"/>
              <a:pPr/>
              <a:t>15</a:t>
            </a:fld>
            <a:endParaRPr lang="es-ES"/>
          </a:p>
        </p:txBody>
      </p:sp>
    </p:spTree>
    <p:extLst>
      <p:ext uri="{BB962C8B-B14F-4D97-AF65-F5344CB8AC3E}">
        <p14:creationId xmlns:p14="http://schemas.microsoft.com/office/powerpoint/2010/main" val="1146038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p:spPr>
      </p:sp>
      <p:sp>
        <p:nvSpPr>
          <p:cNvPr id="47106" name="Marcador de notas 2"/>
          <p:cNvSpPr>
            <a:spLocks noGrp="1"/>
          </p:cNvSpPr>
          <p:nvPr>
            <p:ph type="body" idx="1"/>
          </p:nvPr>
        </p:nvSpPr>
        <p:spPr bwMode="auto">
          <a:noFill/>
        </p:spPr>
        <p:txBody>
          <a:bodyPr/>
          <a:lstStyle/>
          <a:p>
            <a:pPr>
              <a:spcBef>
                <a:spcPct val="0"/>
              </a:spcBef>
            </a:pPr>
            <a:endParaRPr lang="es-ES" dirty="0" smtClean="0"/>
          </a:p>
        </p:txBody>
      </p:sp>
      <p:sp>
        <p:nvSpPr>
          <p:cNvPr id="47107" name="Marcador de número de diapositiva 3"/>
          <p:cNvSpPr>
            <a:spLocks noGrp="1"/>
          </p:cNvSpPr>
          <p:nvPr>
            <p:ph type="sldNum" sz="quarter" idx="5"/>
          </p:nvPr>
        </p:nvSpPr>
        <p:spPr bwMode="auto">
          <a:noFill/>
          <a:ln>
            <a:miter lim="800000"/>
            <a:headEnd/>
            <a:tailEnd/>
          </a:ln>
        </p:spPr>
        <p:txBody>
          <a:bodyPr/>
          <a:lstStyle/>
          <a:p>
            <a:fld id="{20A13042-6ABD-4A12-8870-F52A647F7027}" type="slidenum">
              <a:rPr lang="es-ES"/>
              <a:pPr/>
              <a:t>16</a:t>
            </a:fld>
            <a:endParaRPr lang="es-ES"/>
          </a:p>
        </p:txBody>
      </p:sp>
    </p:spTree>
    <p:extLst>
      <p:ext uri="{BB962C8B-B14F-4D97-AF65-F5344CB8AC3E}">
        <p14:creationId xmlns:p14="http://schemas.microsoft.com/office/powerpoint/2010/main" val="605218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Marcador de imagen de diapositiva 1"/>
          <p:cNvSpPr>
            <a:spLocks noGrp="1" noRot="1" noChangeAspect="1"/>
          </p:cNvSpPr>
          <p:nvPr>
            <p:ph type="sldImg"/>
          </p:nvPr>
        </p:nvSpPr>
        <p:spPr bwMode="auto">
          <a:noFill/>
          <a:ln>
            <a:solidFill>
              <a:srgbClr val="000000"/>
            </a:solidFill>
            <a:miter lim="800000"/>
            <a:headEnd/>
            <a:tailEnd/>
          </a:ln>
        </p:spPr>
      </p:sp>
      <p:sp>
        <p:nvSpPr>
          <p:cNvPr id="46082" name="Marcador de notas 2"/>
          <p:cNvSpPr>
            <a:spLocks noGrp="1"/>
          </p:cNvSpPr>
          <p:nvPr>
            <p:ph type="body" idx="1"/>
          </p:nvPr>
        </p:nvSpPr>
        <p:spPr bwMode="auto">
          <a:noFill/>
        </p:spPr>
        <p:txBody>
          <a:bodyPr/>
          <a:lstStyle/>
          <a:p>
            <a:pPr>
              <a:spcBef>
                <a:spcPct val="0"/>
              </a:spcBef>
            </a:pPr>
            <a:endParaRPr lang="es-ES" dirty="0" smtClean="0"/>
          </a:p>
        </p:txBody>
      </p:sp>
      <p:sp>
        <p:nvSpPr>
          <p:cNvPr id="46083" name="Marcador de número de diapositiva 3"/>
          <p:cNvSpPr>
            <a:spLocks noGrp="1"/>
          </p:cNvSpPr>
          <p:nvPr>
            <p:ph type="sldNum" sz="quarter" idx="5"/>
          </p:nvPr>
        </p:nvSpPr>
        <p:spPr bwMode="auto">
          <a:noFill/>
          <a:ln>
            <a:miter lim="800000"/>
            <a:headEnd/>
            <a:tailEnd/>
          </a:ln>
        </p:spPr>
        <p:txBody>
          <a:bodyPr/>
          <a:lstStyle/>
          <a:p>
            <a:fld id="{D0D6AC14-6334-4BD9-9771-D98FA8AA8AB0}" type="slidenum">
              <a:rPr lang="es-ES"/>
              <a:pPr/>
              <a:t>17</a:t>
            </a:fld>
            <a:endParaRPr lang="es-ES"/>
          </a:p>
        </p:txBody>
      </p:sp>
    </p:spTree>
    <p:extLst>
      <p:ext uri="{BB962C8B-B14F-4D97-AF65-F5344CB8AC3E}">
        <p14:creationId xmlns:p14="http://schemas.microsoft.com/office/powerpoint/2010/main" val="119809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p:spPr>
      </p:sp>
      <p:sp>
        <p:nvSpPr>
          <p:cNvPr id="47106" name="Marcador de notas 2"/>
          <p:cNvSpPr>
            <a:spLocks noGrp="1"/>
          </p:cNvSpPr>
          <p:nvPr>
            <p:ph type="body" idx="1"/>
          </p:nvPr>
        </p:nvSpPr>
        <p:spPr bwMode="auto">
          <a:noFill/>
        </p:spPr>
        <p:txBody>
          <a:bodyPr/>
          <a:lstStyle/>
          <a:p>
            <a:pPr>
              <a:spcBef>
                <a:spcPct val="0"/>
              </a:spcBef>
            </a:pPr>
            <a:endParaRPr lang="es-ES" dirty="0" smtClean="0"/>
          </a:p>
        </p:txBody>
      </p:sp>
      <p:sp>
        <p:nvSpPr>
          <p:cNvPr id="47107" name="Marcador de número de diapositiva 3"/>
          <p:cNvSpPr>
            <a:spLocks noGrp="1"/>
          </p:cNvSpPr>
          <p:nvPr>
            <p:ph type="sldNum" sz="quarter" idx="5"/>
          </p:nvPr>
        </p:nvSpPr>
        <p:spPr bwMode="auto">
          <a:noFill/>
          <a:ln>
            <a:miter lim="800000"/>
            <a:headEnd/>
            <a:tailEnd/>
          </a:ln>
        </p:spPr>
        <p:txBody>
          <a:bodyPr/>
          <a:lstStyle/>
          <a:p>
            <a:fld id="{20A13042-6ABD-4A12-8870-F52A647F7027}" type="slidenum">
              <a:rPr lang="es-ES"/>
              <a:pPr/>
              <a:t>2</a:t>
            </a:fld>
            <a:endParaRPr lang="es-ES"/>
          </a:p>
        </p:txBody>
      </p:sp>
    </p:spTree>
    <p:extLst>
      <p:ext uri="{BB962C8B-B14F-4D97-AF65-F5344CB8AC3E}">
        <p14:creationId xmlns:p14="http://schemas.microsoft.com/office/powerpoint/2010/main" val="863786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p:spPr>
      </p:sp>
      <p:sp>
        <p:nvSpPr>
          <p:cNvPr id="47106" name="Marcador de notas 2"/>
          <p:cNvSpPr>
            <a:spLocks noGrp="1"/>
          </p:cNvSpPr>
          <p:nvPr>
            <p:ph type="body" idx="1"/>
          </p:nvPr>
        </p:nvSpPr>
        <p:spPr bwMode="auto">
          <a:noFill/>
        </p:spPr>
        <p:txBody>
          <a:bodyPr/>
          <a:lstStyle/>
          <a:p>
            <a:pPr>
              <a:spcBef>
                <a:spcPct val="0"/>
              </a:spcBef>
            </a:pPr>
            <a:endParaRPr lang="es-ES" dirty="0" smtClean="0"/>
          </a:p>
        </p:txBody>
      </p:sp>
      <p:sp>
        <p:nvSpPr>
          <p:cNvPr id="47107" name="Marcador de número de diapositiva 3"/>
          <p:cNvSpPr>
            <a:spLocks noGrp="1"/>
          </p:cNvSpPr>
          <p:nvPr>
            <p:ph type="sldNum" sz="quarter" idx="5"/>
          </p:nvPr>
        </p:nvSpPr>
        <p:spPr bwMode="auto">
          <a:noFill/>
          <a:ln>
            <a:miter lim="800000"/>
            <a:headEnd/>
            <a:tailEnd/>
          </a:ln>
        </p:spPr>
        <p:txBody>
          <a:bodyPr/>
          <a:lstStyle/>
          <a:p>
            <a:fld id="{20A13042-6ABD-4A12-8870-F52A647F7027}" type="slidenum">
              <a:rPr lang="es-ES"/>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p:spPr>
      </p:sp>
      <p:sp>
        <p:nvSpPr>
          <p:cNvPr id="47106" name="Marcador de notas 2"/>
          <p:cNvSpPr>
            <a:spLocks noGrp="1"/>
          </p:cNvSpPr>
          <p:nvPr>
            <p:ph type="body" idx="1"/>
          </p:nvPr>
        </p:nvSpPr>
        <p:spPr bwMode="auto">
          <a:noFill/>
        </p:spPr>
        <p:txBody>
          <a:bodyPr/>
          <a:lstStyle/>
          <a:p>
            <a:pPr>
              <a:spcBef>
                <a:spcPct val="0"/>
              </a:spcBef>
            </a:pPr>
            <a:endParaRPr lang="es-ES" smtClean="0"/>
          </a:p>
        </p:txBody>
      </p:sp>
      <p:sp>
        <p:nvSpPr>
          <p:cNvPr id="47107" name="Marcador de número de diapositiva 3"/>
          <p:cNvSpPr>
            <a:spLocks noGrp="1"/>
          </p:cNvSpPr>
          <p:nvPr>
            <p:ph type="sldNum" sz="quarter" idx="5"/>
          </p:nvPr>
        </p:nvSpPr>
        <p:spPr bwMode="auto">
          <a:noFill/>
          <a:ln>
            <a:miter lim="800000"/>
            <a:headEnd/>
            <a:tailEnd/>
          </a:ln>
        </p:spPr>
        <p:txBody>
          <a:bodyPr/>
          <a:lstStyle/>
          <a:p>
            <a:fld id="{20A13042-6ABD-4A12-8870-F52A647F7027}" type="slidenum">
              <a:rPr lang="es-ES"/>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p:spPr>
      </p:sp>
      <p:sp>
        <p:nvSpPr>
          <p:cNvPr id="47106" name="Marcador de notas 2"/>
          <p:cNvSpPr>
            <a:spLocks noGrp="1"/>
          </p:cNvSpPr>
          <p:nvPr>
            <p:ph type="body" idx="1"/>
          </p:nvPr>
        </p:nvSpPr>
        <p:spPr bwMode="auto">
          <a:noFill/>
        </p:spPr>
        <p:txBody>
          <a:bodyPr/>
          <a:lstStyle/>
          <a:p>
            <a:pPr>
              <a:spcBef>
                <a:spcPct val="0"/>
              </a:spcBef>
            </a:pPr>
            <a:endParaRPr lang="es-ES" smtClean="0"/>
          </a:p>
        </p:txBody>
      </p:sp>
      <p:sp>
        <p:nvSpPr>
          <p:cNvPr id="47107" name="Marcador de número de diapositiva 3"/>
          <p:cNvSpPr>
            <a:spLocks noGrp="1"/>
          </p:cNvSpPr>
          <p:nvPr>
            <p:ph type="sldNum" sz="quarter" idx="5"/>
          </p:nvPr>
        </p:nvSpPr>
        <p:spPr bwMode="auto">
          <a:noFill/>
          <a:ln>
            <a:miter lim="800000"/>
            <a:headEnd/>
            <a:tailEnd/>
          </a:ln>
        </p:spPr>
        <p:txBody>
          <a:bodyPr/>
          <a:lstStyle/>
          <a:p>
            <a:fld id="{20A13042-6ABD-4A12-8870-F52A647F7027}" type="slidenum">
              <a:rPr lang="es-ES"/>
              <a:pPr/>
              <a:t>5</a:t>
            </a:fld>
            <a:endParaRPr lang="es-ES"/>
          </a:p>
        </p:txBody>
      </p:sp>
    </p:spTree>
    <p:extLst>
      <p:ext uri="{BB962C8B-B14F-4D97-AF65-F5344CB8AC3E}">
        <p14:creationId xmlns:p14="http://schemas.microsoft.com/office/powerpoint/2010/main" val="1945860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p:spPr>
      </p:sp>
      <p:sp>
        <p:nvSpPr>
          <p:cNvPr id="47106" name="Marcador de notas 2"/>
          <p:cNvSpPr>
            <a:spLocks noGrp="1"/>
          </p:cNvSpPr>
          <p:nvPr>
            <p:ph type="body" idx="1"/>
          </p:nvPr>
        </p:nvSpPr>
        <p:spPr bwMode="auto">
          <a:noFill/>
        </p:spPr>
        <p:txBody>
          <a:bodyPr/>
          <a:lstStyle/>
          <a:p>
            <a:pPr>
              <a:spcBef>
                <a:spcPct val="0"/>
              </a:spcBef>
            </a:pPr>
            <a:endParaRPr lang="es-ES" dirty="0" smtClean="0"/>
          </a:p>
        </p:txBody>
      </p:sp>
      <p:sp>
        <p:nvSpPr>
          <p:cNvPr id="47107" name="Marcador de número de diapositiva 3"/>
          <p:cNvSpPr>
            <a:spLocks noGrp="1"/>
          </p:cNvSpPr>
          <p:nvPr>
            <p:ph type="sldNum" sz="quarter" idx="5"/>
          </p:nvPr>
        </p:nvSpPr>
        <p:spPr bwMode="auto">
          <a:noFill/>
          <a:ln>
            <a:miter lim="800000"/>
            <a:headEnd/>
            <a:tailEnd/>
          </a:ln>
        </p:spPr>
        <p:txBody>
          <a:bodyPr/>
          <a:lstStyle/>
          <a:p>
            <a:fld id="{20A13042-6ABD-4A12-8870-F52A647F7027}" type="slidenum">
              <a:rPr lang="es-ES"/>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p:spPr>
      </p:sp>
      <p:sp>
        <p:nvSpPr>
          <p:cNvPr id="47106" name="Marcador de notas 2"/>
          <p:cNvSpPr>
            <a:spLocks noGrp="1"/>
          </p:cNvSpPr>
          <p:nvPr>
            <p:ph type="body" idx="1"/>
          </p:nvPr>
        </p:nvSpPr>
        <p:spPr bwMode="auto">
          <a:noFill/>
        </p:spPr>
        <p:txBody>
          <a:bodyPr/>
          <a:lstStyle/>
          <a:p>
            <a:pPr>
              <a:spcBef>
                <a:spcPct val="0"/>
              </a:spcBef>
            </a:pPr>
            <a:endParaRPr lang="es-ES" smtClean="0"/>
          </a:p>
        </p:txBody>
      </p:sp>
      <p:sp>
        <p:nvSpPr>
          <p:cNvPr id="47107" name="Marcador de número de diapositiva 3"/>
          <p:cNvSpPr>
            <a:spLocks noGrp="1"/>
          </p:cNvSpPr>
          <p:nvPr>
            <p:ph type="sldNum" sz="quarter" idx="5"/>
          </p:nvPr>
        </p:nvSpPr>
        <p:spPr bwMode="auto">
          <a:noFill/>
          <a:ln>
            <a:miter lim="800000"/>
            <a:headEnd/>
            <a:tailEnd/>
          </a:ln>
        </p:spPr>
        <p:txBody>
          <a:bodyPr/>
          <a:lstStyle/>
          <a:p>
            <a:fld id="{20A13042-6ABD-4A12-8870-F52A647F7027}" type="slidenum">
              <a:rPr lang="es-ES"/>
              <a:pPr/>
              <a:t>7</a:t>
            </a:fld>
            <a:endParaRPr lang="es-ES"/>
          </a:p>
        </p:txBody>
      </p:sp>
    </p:spTree>
    <p:extLst>
      <p:ext uri="{BB962C8B-B14F-4D97-AF65-F5344CB8AC3E}">
        <p14:creationId xmlns:p14="http://schemas.microsoft.com/office/powerpoint/2010/main" val="2074502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p:spPr>
      </p:sp>
      <p:sp>
        <p:nvSpPr>
          <p:cNvPr id="47106" name="Marcador de notas 2"/>
          <p:cNvSpPr>
            <a:spLocks noGrp="1"/>
          </p:cNvSpPr>
          <p:nvPr>
            <p:ph type="body" idx="1"/>
          </p:nvPr>
        </p:nvSpPr>
        <p:spPr bwMode="auto">
          <a:noFill/>
        </p:spPr>
        <p:txBody>
          <a:bodyPr/>
          <a:lstStyle/>
          <a:p>
            <a:pPr>
              <a:spcBef>
                <a:spcPct val="0"/>
              </a:spcBef>
            </a:pPr>
            <a:endParaRPr lang="es-ES" smtClean="0"/>
          </a:p>
        </p:txBody>
      </p:sp>
      <p:sp>
        <p:nvSpPr>
          <p:cNvPr id="47107" name="Marcador de número de diapositiva 3"/>
          <p:cNvSpPr>
            <a:spLocks noGrp="1"/>
          </p:cNvSpPr>
          <p:nvPr>
            <p:ph type="sldNum" sz="quarter" idx="5"/>
          </p:nvPr>
        </p:nvSpPr>
        <p:spPr bwMode="auto">
          <a:noFill/>
          <a:ln>
            <a:miter lim="800000"/>
            <a:headEnd/>
            <a:tailEnd/>
          </a:ln>
        </p:spPr>
        <p:txBody>
          <a:bodyPr/>
          <a:lstStyle/>
          <a:p>
            <a:fld id="{20A13042-6ABD-4A12-8870-F52A647F7027}" type="slidenum">
              <a:rPr lang="es-ES"/>
              <a:pPr/>
              <a:t>8</a:t>
            </a:fld>
            <a:endParaRPr lang="es-ES"/>
          </a:p>
        </p:txBody>
      </p:sp>
    </p:spTree>
    <p:extLst>
      <p:ext uri="{BB962C8B-B14F-4D97-AF65-F5344CB8AC3E}">
        <p14:creationId xmlns:p14="http://schemas.microsoft.com/office/powerpoint/2010/main" val="184723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p:spPr>
      </p:sp>
      <p:sp>
        <p:nvSpPr>
          <p:cNvPr id="47106" name="Marcador de notas 2"/>
          <p:cNvSpPr>
            <a:spLocks noGrp="1"/>
          </p:cNvSpPr>
          <p:nvPr>
            <p:ph type="body" idx="1"/>
          </p:nvPr>
        </p:nvSpPr>
        <p:spPr bwMode="auto">
          <a:noFill/>
        </p:spPr>
        <p:txBody>
          <a:bodyPr/>
          <a:lstStyle/>
          <a:p>
            <a:pPr>
              <a:spcBef>
                <a:spcPct val="0"/>
              </a:spcBef>
            </a:pPr>
            <a:endParaRPr lang="es-ES" smtClean="0"/>
          </a:p>
        </p:txBody>
      </p:sp>
      <p:sp>
        <p:nvSpPr>
          <p:cNvPr id="47107" name="Marcador de número de diapositiva 3"/>
          <p:cNvSpPr>
            <a:spLocks noGrp="1"/>
          </p:cNvSpPr>
          <p:nvPr>
            <p:ph type="sldNum" sz="quarter" idx="5"/>
          </p:nvPr>
        </p:nvSpPr>
        <p:spPr bwMode="auto">
          <a:noFill/>
          <a:ln>
            <a:miter lim="800000"/>
            <a:headEnd/>
            <a:tailEnd/>
          </a:ln>
        </p:spPr>
        <p:txBody>
          <a:bodyPr/>
          <a:lstStyle/>
          <a:p>
            <a:fld id="{20A13042-6ABD-4A12-8870-F52A647F7027}" type="slidenum">
              <a:rPr lang="es-ES"/>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Text Box 3"/>
          <p:cNvSpPr txBox="1">
            <a:spLocks noGrp="1" noChangeArrowheads="1"/>
          </p:cNvSpPr>
          <p:nvPr>
            <p:ph type="sldNum" sz="quarter" idx="10"/>
          </p:nvPr>
        </p:nvSpPr>
        <p:spPr>
          <a:ln/>
        </p:spPr>
        <p:txBody>
          <a:bodyPr/>
          <a:lstStyle>
            <a:lvl1pPr>
              <a:defRPr/>
            </a:lvl1pPr>
          </a:lstStyle>
          <a:p>
            <a:fld id="{2E8B0D87-578F-4C02-8D31-ACB0D8949208}" type="slidenum">
              <a:rPr lang="en-US"/>
              <a:pPr/>
              <a:t>‹Nr.›</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Text Box 3"/>
          <p:cNvSpPr txBox="1">
            <a:spLocks noGrp="1" noChangeArrowheads="1"/>
          </p:cNvSpPr>
          <p:nvPr>
            <p:ph type="sldNum" sz="quarter" idx="10"/>
          </p:nvPr>
        </p:nvSpPr>
        <p:spPr>
          <a:ln/>
        </p:spPr>
        <p:txBody>
          <a:bodyPr/>
          <a:lstStyle>
            <a:lvl1pPr>
              <a:defRPr/>
            </a:lvl1pPr>
          </a:lstStyle>
          <a:p>
            <a:fld id="{17F76231-ED77-43F5-BEF4-AA34532F6797}" type="slidenum">
              <a:rPr lang="en-US"/>
              <a:pPr/>
              <a:t>‹Nr.›</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2130425"/>
            <a:ext cx="1943100" cy="472757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685800" y="2130425"/>
            <a:ext cx="5676900" cy="472757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Text Box 3"/>
          <p:cNvSpPr txBox="1">
            <a:spLocks noGrp="1" noChangeArrowheads="1"/>
          </p:cNvSpPr>
          <p:nvPr>
            <p:ph type="sldNum" sz="quarter" idx="10"/>
          </p:nvPr>
        </p:nvSpPr>
        <p:spPr>
          <a:ln/>
        </p:spPr>
        <p:txBody>
          <a:bodyPr/>
          <a:lstStyle>
            <a:lvl1pPr>
              <a:defRPr/>
            </a:lvl1pPr>
          </a:lstStyle>
          <a:p>
            <a:fld id="{6ED293C4-1D10-4C9F-905B-A5228F769018}" type="slidenum">
              <a:rPr lang="en-US"/>
              <a:pPr/>
              <a:t>‹Nr.›</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vert="horz"/>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Text Box 1"/>
          <p:cNvSpPr txBox="1">
            <a:spLocks noGrp="1" noChangeArrowheads="1"/>
          </p:cNvSpPr>
          <p:nvPr>
            <p:ph type="sldNum" sz="quarter" idx="10"/>
          </p:nvPr>
        </p:nvSpPr>
        <p:spPr>
          <a:ln/>
        </p:spPr>
        <p:txBody>
          <a:bodyPr/>
          <a:lstStyle>
            <a:lvl1pPr>
              <a:defRPr/>
            </a:lvl1pPr>
          </a:lstStyle>
          <a:p>
            <a:fld id="{4C29F4CA-DE5C-404F-ABA0-695EDD22DE5C}" type="slidenum">
              <a:rPr lang="en-US"/>
              <a:pPr/>
              <a:t>‹Nr.›</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_tradnl" smtClean="0"/>
              <a:t>Clic para editar título</a:t>
            </a:r>
            <a:endParaRPr lang="es-ES"/>
          </a:p>
        </p:txBody>
      </p:sp>
      <p:sp>
        <p:nvSpPr>
          <p:cNvPr id="3" name="Marcador de contenido 2"/>
          <p:cNvSpPr>
            <a:spLocks noGrp="1"/>
          </p:cNvSpPr>
          <p:nvPr>
            <p:ph idx="1"/>
          </p:nvPr>
        </p:nvSpPr>
        <p:spPr>
          <a:xfrm>
            <a:off x="457200" y="1600200"/>
            <a:ext cx="8229600" cy="4525963"/>
          </a:xfrm>
          <a:prstGeom prst="rect">
            <a:avLst/>
          </a:prstGeom>
        </p:spPr>
        <p:txBody>
          <a:bodyPr vert="horz"/>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Text Box 1"/>
          <p:cNvSpPr txBox="1">
            <a:spLocks noGrp="1" noChangeArrowheads="1"/>
          </p:cNvSpPr>
          <p:nvPr>
            <p:ph type="sldNum" sz="quarter" idx="10"/>
          </p:nvPr>
        </p:nvSpPr>
        <p:spPr>
          <a:ln/>
        </p:spPr>
        <p:txBody>
          <a:bodyPr/>
          <a:lstStyle>
            <a:lvl1pPr>
              <a:defRPr/>
            </a:lvl1pPr>
          </a:lstStyle>
          <a:p>
            <a:fld id="{C33CEFBB-5906-4B0D-94AA-6C88B42D773A}" type="slidenum">
              <a:rPr lang="en-US"/>
              <a:pPr/>
              <a:t>‹Nr.›</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Text Box 1"/>
          <p:cNvSpPr txBox="1">
            <a:spLocks noGrp="1" noChangeArrowheads="1"/>
          </p:cNvSpPr>
          <p:nvPr>
            <p:ph type="sldNum" sz="quarter" idx="10"/>
          </p:nvPr>
        </p:nvSpPr>
        <p:spPr>
          <a:ln/>
        </p:spPr>
        <p:txBody>
          <a:bodyPr/>
          <a:lstStyle>
            <a:lvl1pPr>
              <a:defRPr/>
            </a:lvl1pPr>
          </a:lstStyle>
          <a:p>
            <a:fld id="{BC2D47D2-6185-406A-A814-6E3909F2F3D4}" type="slidenum">
              <a:rPr lang="en-US"/>
              <a:pPr/>
              <a:t>‹Nr.›</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Text Box 1"/>
          <p:cNvSpPr txBox="1">
            <a:spLocks noGrp="1" noChangeArrowheads="1"/>
          </p:cNvSpPr>
          <p:nvPr>
            <p:ph type="sldNum" sz="quarter" idx="10"/>
          </p:nvPr>
        </p:nvSpPr>
        <p:spPr>
          <a:ln/>
        </p:spPr>
        <p:txBody>
          <a:bodyPr/>
          <a:lstStyle>
            <a:lvl1pPr>
              <a:defRPr/>
            </a:lvl1pPr>
          </a:lstStyle>
          <a:p>
            <a:fld id="{0A92E008-92B4-45D4-A86F-B85D853C1BCB}" type="slidenum">
              <a:rPr lang="en-US"/>
              <a:pPr/>
              <a:t>‹Nr.›</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Text Box 1"/>
          <p:cNvSpPr txBox="1">
            <a:spLocks noGrp="1" noChangeArrowheads="1"/>
          </p:cNvSpPr>
          <p:nvPr>
            <p:ph type="sldNum" sz="quarter" idx="10"/>
          </p:nvPr>
        </p:nvSpPr>
        <p:spPr>
          <a:ln/>
        </p:spPr>
        <p:txBody>
          <a:bodyPr/>
          <a:lstStyle>
            <a:lvl1pPr>
              <a:defRPr/>
            </a:lvl1pPr>
          </a:lstStyle>
          <a:p>
            <a:fld id="{471E62E4-EE62-4AE2-98F4-0E1EDB4ED47E}" type="slidenum">
              <a:rPr lang="en-US"/>
              <a:pPr/>
              <a:t>‹Nr.›</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_tradnl" smtClean="0"/>
              <a:t>Clic para editar título</a:t>
            </a:r>
            <a:endParaRPr lang="es-ES"/>
          </a:p>
        </p:txBody>
      </p:sp>
      <p:sp>
        <p:nvSpPr>
          <p:cNvPr id="3" name="Text Box 1"/>
          <p:cNvSpPr txBox="1">
            <a:spLocks noGrp="1" noChangeArrowheads="1"/>
          </p:cNvSpPr>
          <p:nvPr>
            <p:ph type="sldNum" sz="quarter" idx="10"/>
          </p:nvPr>
        </p:nvSpPr>
        <p:spPr>
          <a:ln/>
        </p:spPr>
        <p:txBody>
          <a:bodyPr/>
          <a:lstStyle>
            <a:lvl1pPr>
              <a:defRPr/>
            </a:lvl1pPr>
          </a:lstStyle>
          <a:p>
            <a:fld id="{91ACCB50-4EF4-45AE-BA29-AA8C2A9D4781}" type="slidenum">
              <a:rPr lang="en-US"/>
              <a:pPr/>
              <a:t>‹Nr.›</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fld id="{3FFB6F0D-0472-4A2F-877B-638DC5391D64}" type="slidenum">
              <a:rPr lang="en-US"/>
              <a:pPr/>
              <a:t>‹Nr.›</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Text Box 1"/>
          <p:cNvSpPr txBox="1">
            <a:spLocks noGrp="1" noChangeArrowheads="1"/>
          </p:cNvSpPr>
          <p:nvPr>
            <p:ph type="sldNum" sz="quarter" idx="10"/>
          </p:nvPr>
        </p:nvSpPr>
        <p:spPr>
          <a:ln/>
        </p:spPr>
        <p:txBody>
          <a:bodyPr/>
          <a:lstStyle>
            <a:lvl1pPr>
              <a:defRPr/>
            </a:lvl1pPr>
          </a:lstStyle>
          <a:p>
            <a:fld id="{58995F02-E5C3-4BB9-8C04-3AC66544AC5E}" type="slidenum">
              <a:rPr lang="en-US"/>
              <a:pPr/>
              <a:t>‹Nr.›</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Text Box 3"/>
          <p:cNvSpPr txBox="1">
            <a:spLocks noGrp="1" noChangeArrowheads="1"/>
          </p:cNvSpPr>
          <p:nvPr>
            <p:ph type="sldNum" sz="quarter" idx="10"/>
          </p:nvPr>
        </p:nvSpPr>
        <p:spPr>
          <a:ln/>
        </p:spPr>
        <p:txBody>
          <a:bodyPr/>
          <a:lstStyle>
            <a:lvl1pPr>
              <a:defRPr/>
            </a:lvl1pPr>
          </a:lstStyle>
          <a:p>
            <a:fld id="{B7F5959F-4F4A-4CAA-8527-D82272D293B5}" type="slidenum">
              <a:rPr lang="en-US"/>
              <a:pPr/>
              <a:t>‹Nr.›</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sym typeface="Arial" charset="0"/>
            </a:endParaRPr>
          </a:p>
        </p:txBody>
      </p:sp>
      <p:sp>
        <p:nvSpPr>
          <p:cNvPr id="4" name="Marcador de texto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Text Box 1"/>
          <p:cNvSpPr txBox="1">
            <a:spLocks noGrp="1" noChangeArrowheads="1"/>
          </p:cNvSpPr>
          <p:nvPr>
            <p:ph type="sldNum" sz="quarter" idx="10"/>
          </p:nvPr>
        </p:nvSpPr>
        <p:spPr>
          <a:ln/>
        </p:spPr>
        <p:txBody>
          <a:bodyPr/>
          <a:lstStyle>
            <a:lvl1pPr>
              <a:defRPr/>
            </a:lvl1pPr>
          </a:lstStyle>
          <a:p>
            <a:fld id="{CDED6217-9108-49F8-A309-EDE3646B4AFD}" type="slidenum">
              <a:rPr lang="en-US"/>
              <a:pPr/>
              <a:t>‹Nr.›</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Text Box 1"/>
          <p:cNvSpPr txBox="1">
            <a:spLocks noGrp="1" noChangeArrowheads="1"/>
          </p:cNvSpPr>
          <p:nvPr>
            <p:ph type="sldNum" sz="quarter" idx="10"/>
          </p:nvPr>
        </p:nvSpPr>
        <p:spPr>
          <a:ln/>
        </p:spPr>
        <p:txBody>
          <a:bodyPr/>
          <a:lstStyle>
            <a:lvl1pPr>
              <a:defRPr/>
            </a:lvl1pPr>
          </a:lstStyle>
          <a:p>
            <a:fld id="{D95F62F4-8622-4963-B3C9-A2CE77E3C178}" type="slidenum">
              <a:rPr lang="en-US"/>
              <a:pPr/>
              <a:t>‹Nr.›</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Text Box 1"/>
          <p:cNvSpPr txBox="1">
            <a:spLocks noGrp="1" noChangeArrowheads="1"/>
          </p:cNvSpPr>
          <p:nvPr>
            <p:ph type="sldNum" sz="quarter" idx="10"/>
          </p:nvPr>
        </p:nvSpPr>
        <p:spPr>
          <a:ln/>
        </p:spPr>
        <p:txBody>
          <a:bodyPr/>
          <a:lstStyle>
            <a:lvl1pPr>
              <a:defRPr/>
            </a:lvl1pPr>
          </a:lstStyle>
          <a:p>
            <a:fld id="{569BA545-23CD-4992-9B87-1C9495A5F99D}" type="slidenum">
              <a:rPr lang="en-US"/>
              <a:pPr/>
              <a:t>‹Nr.›</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Text Box 3"/>
          <p:cNvSpPr txBox="1">
            <a:spLocks noGrp="1" noChangeArrowheads="1"/>
          </p:cNvSpPr>
          <p:nvPr>
            <p:ph type="sldNum" sz="quarter" idx="10"/>
          </p:nvPr>
        </p:nvSpPr>
        <p:spPr>
          <a:ln/>
        </p:spPr>
        <p:txBody>
          <a:bodyPr/>
          <a:lstStyle>
            <a:lvl1pPr>
              <a:defRPr/>
            </a:lvl1pPr>
          </a:lstStyle>
          <a:p>
            <a:fld id="{9085AF31-FE82-48EF-BBAE-3FD3610E9886}" type="slidenum">
              <a:rPr lang="en-US"/>
              <a:pPr/>
              <a:t>‹Nr.›</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13716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Text Box 3"/>
          <p:cNvSpPr txBox="1">
            <a:spLocks noGrp="1" noChangeArrowheads="1"/>
          </p:cNvSpPr>
          <p:nvPr>
            <p:ph type="sldNum" sz="quarter" idx="10"/>
          </p:nvPr>
        </p:nvSpPr>
        <p:spPr>
          <a:ln/>
        </p:spPr>
        <p:txBody>
          <a:bodyPr/>
          <a:lstStyle>
            <a:lvl1pPr>
              <a:defRPr/>
            </a:lvl1pPr>
          </a:lstStyle>
          <a:p>
            <a:fld id="{6BC9C829-7F75-4FC6-9DD2-E07A2241986C}" type="slidenum">
              <a:rPr lang="en-US"/>
              <a:pPr/>
              <a:t>‹Nr.›</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Text Box 3"/>
          <p:cNvSpPr txBox="1">
            <a:spLocks noGrp="1" noChangeArrowheads="1"/>
          </p:cNvSpPr>
          <p:nvPr>
            <p:ph type="sldNum" sz="quarter" idx="10"/>
          </p:nvPr>
        </p:nvSpPr>
        <p:spPr>
          <a:ln/>
        </p:spPr>
        <p:txBody>
          <a:bodyPr/>
          <a:lstStyle>
            <a:lvl1pPr>
              <a:defRPr/>
            </a:lvl1pPr>
          </a:lstStyle>
          <a:p>
            <a:fld id="{1F3E99A6-87C4-4978-965F-6F05B80A2E78}" type="slidenum">
              <a:rPr lang="en-US"/>
              <a:pPr/>
              <a:t>‹Nr.›</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Text Box 3"/>
          <p:cNvSpPr txBox="1">
            <a:spLocks noGrp="1" noChangeArrowheads="1"/>
          </p:cNvSpPr>
          <p:nvPr>
            <p:ph type="sldNum" sz="quarter" idx="10"/>
          </p:nvPr>
        </p:nvSpPr>
        <p:spPr>
          <a:ln/>
        </p:spPr>
        <p:txBody>
          <a:bodyPr/>
          <a:lstStyle>
            <a:lvl1pPr>
              <a:defRPr/>
            </a:lvl1pPr>
          </a:lstStyle>
          <a:p>
            <a:fld id="{465F3134-9895-4675-9846-947F0B42815D}" type="slidenum">
              <a:rPr lang="en-US"/>
              <a:pPr/>
              <a:t>‹Nr.›</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A401311B-969E-4C32-B029-74C8BE841B8B}" type="slidenum">
              <a:rPr lang="en-US"/>
              <a:pPr/>
              <a:t>‹Nr.›</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Text Box 3"/>
          <p:cNvSpPr txBox="1">
            <a:spLocks noGrp="1" noChangeArrowheads="1"/>
          </p:cNvSpPr>
          <p:nvPr>
            <p:ph type="sldNum" sz="quarter" idx="10"/>
          </p:nvPr>
        </p:nvSpPr>
        <p:spPr>
          <a:ln/>
        </p:spPr>
        <p:txBody>
          <a:bodyPr/>
          <a:lstStyle>
            <a:lvl1pPr>
              <a:defRPr/>
            </a:lvl1pPr>
          </a:lstStyle>
          <a:p>
            <a:fld id="{0FDA6058-5776-45A1-87CC-F5B87D28C664}" type="slidenum">
              <a:rPr lang="en-US"/>
              <a:pPr/>
              <a:t>‹Nr.›</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sym typeface="Arial" charset="0"/>
            </a:endParaRPr>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Text Box 3"/>
          <p:cNvSpPr txBox="1">
            <a:spLocks noGrp="1" noChangeArrowheads="1"/>
          </p:cNvSpPr>
          <p:nvPr>
            <p:ph type="sldNum" sz="quarter" idx="10"/>
          </p:nvPr>
        </p:nvSpPr>
        <p:spPr>
          <a:ln/>
        </p:spPr>
        <p:txBody>
          <a:bodyPr/>
          <a:lstStyle>
            <a:lvl1pPr>
              <a:defRPr/>
            </a:lvl1pPr>
          </a:lstStyle>
          <a:p>
            <a:fld id="{B2B10D97-32A2-4138-8C3C-16A59A84FB88}" type="slidenum">
              <a:rPr lang="en-US"/>
              <a:pPr/>
              <a:t>‹Nr.›</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2130425"/>
            <a:ext cx="7772400" cy="175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title style</a:t>
            </a:r>
          </a:p>
        </p:txBody>
      </p:sp>
      <p:sp>
        <p:nvSpPr>
          <p:cNvPr id="1026" name="Rectangle 2"/>
          <p:cNvSpPr>
            <a:spLocks noGrp="1" noChangeArrowheads="1"/>
          </p:cNvSpPr>
          <p:nvPr>
            <p:ph type="body" idx="1"/>
          </p:nvPr>
        </p:nvSpPr>
        <p:spPr bwMode="auto">
          <a:xfrm>
            <a:off x="1371600" y="3886200"/>
            <a:ext cx="64008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027" name="Text Box 3"/>
          <p:cNvSpPr txBox="1">
            <a:spLocks noGrp="1" noChangeArrowheads="1"/>
          </p:cNvSpPr>
          <p:nvPr>
            <p:ph type="sldNum" sz="quarter" idx="4"/>
          </p:nvPr>
        </p:nvSpPr>
        <p:spPr bwMode="auto">
          <a:xfrm>
            <a:off x="8386763" y="6442075"/>
            <a:ext cx="3111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Arial" pitchFamily="34" charset="0"/>
                <a:ea typeface="ＭＳ Ｐゴシック" charset="-128"/>
                <a:sym typeface="Arial" pitchFamily="34" charset="0"/>
              </a:defRPr>
            </a:lvl1pPr>
          </a:lstStyle>
          <a:p>
            <a:fld id="{D6FCE3D6-BA31-42F8-A3E9-C10A112345EC}" type="slidenum">
              <a:rPr lang="en-US"/>
              <a:pPr/>
              <a:t>‹Nr.›</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Arial" pitchFamily="34" charset="0"/>
        </a:defRPr>
      </a:lvl1pPr>
      <a:lvl2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2pPr>
      <a:lvl3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3pPr>
      <a:lvl4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4pPr>
      <a:lvl5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5pPr>
      <a:lvl6pPr marL="4572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42900" indent="-342900" algn="ctr" rtl="0" eaLnBrk="0" fontAlgn="base" hangingPunct="0">
        <a:spcBef>
          <a:spcPts val="800"/>
        </a:spcBef>
        <a:spcAft>
          <a:spcPct val="0"/>
        </a:spcAft>
        <a:defRPr sz="3200">
          <a:solidFill>
            <a:schemeClr val="tx1"/>
          </a:solidFill>
          <a:latin typeface="+mn-lt"/>
          <a:ea typeface="+mn-ea"/>
          <a:cs typeface="+mn-cs"/>
          <a:sym typeface="Arial" pitchFamily="34" charset="0"/>
        </a:defRPr>
      </a:lvl1pPr>
      <a:lvl2pPr marL="381000" indent="76200" algn="ctr" rtl="0" eaLnBrk="0" fontAlgn="base" hangingPunct="0">
        <a:spcBef>
          <a:spcPts val="700"/>
        </a:spcBef>
        <a:spcAft>
          <a:spcPct val="0"/>
        </a:spcAft>
        <a:defRPr sz="2800">
          <a:solidFill>
            <a:schemeClr val="tx1"/>
          </a:solidFill>
          <a:latin typeface="+mn-lt"/>
          <a:ea typeface="+mn-ea"/>
          <a:cs typeface="+mn-cs"/>
          <a:sym typeface="Arial" pitchFamily="34" charset="0"/>
        </a:defRPr>
      </a:lvl2pPr>
      <a:lvl3pPr marL="838200" indent="76200" algn="ctr" rtl="0" eaLnBrk="0" fontAlgn="base" hangingPunct="0">
        <a:spcBef>
          <a:spcPts val="600"/>
        </a:spcBef>
        <a:spcAft>
          <a:spcPct val="0"/>
        </a:spcAft>
        <a:defRPr sz="2400">
          <a:solidFill>
            <a:schemeClr val="tx1"/>
          </a:solidFill>
          <a:latin typeface="+mn-lt"/>
          <a:ea typeface="+mn-ea"/>
          <a:cs typeface="+mn-cs"/>
          <a:sym typeface="Arial" pitchFamily="34" charset="0"/>
        </a:defRPr>
      </a:lvl3pPr>
      <a:lvl4pPr marL="1295400" indent="76200" algn="ctr" rtl="0" eaLnBrk="0" fontAlgn="base" hangingPunct="0">
        <a:spcBef>
          <a:spcPts val="500"/>
        </a:spcBef>
        <a:spcAft>
          <a:spcPct val="0"/>
        </a:spcAft>
        <a:defRPr sz="2000">
          <a:solidFill>
            <a:schemeClr val="tx1"/>
          </a:solidFill>
          <a:latin typeface="+mn-lt"/>
          <a:ea typeface="+mn-ea"/>
          <a:cs typeface="+mn-cs"/>
          <a:sym typeface="Arial" pitchFamily="34" charset="0"/>
        </a:defRPr>
      </a:lvl4pPr>
      <a:lvl5pPr marL="1752600" indent="76200" algn="ctr" rtl="0" eaLnBrk="0" fontAlgn="base" hangingPunct="0">
        <a:spcBef>
          <a:spcPts val="500"/>
        </a:spcBef>
        <a:spcAft>
          <a:spcPct val="0"/>
        </a:spcAft>
        <a:defRPr sz="2000">
          <a:solidFill>
            <a:schemeClr val="tx1"/>
          </a:solidFill>
          <a:latin typeface="+mn-lt"/>
          <a:ea typeface="+mn-ea"/>
          <a:cs typeface="+mn-cs"/>
          <a:sym typeface="Arial" pitchFamily="34" charset="0"/>
        </a:defRPr>
      </a:lvl5pPr>
      <a:lvl6pPr marL="2209800" algn="ctr" rtl="0" fontAlgn="base">
        <a:spcBef>
          <a:spcPts val="500"/>
        </a:spcBef>
        <a:spcAft>
          <a:spcPct val="0"/>
        </a:spcAft>
        <a:defRPr sz="2000">
          <a:solidFill>
            <a:schemeClr val="tx1"/>
          </a:solidFill>
          <a:latin typeface="+mn-lt"/>
          <a:ea typeface="+mn-ea"/>
          <a:cs typeface="+mn-cs"/>
          <a:sym typeface="Arial" charset="0"/>
        </a:defRPr>
      </a:lvl6pPr>
      <a:lvl7pPr marL="2667000" algn="ctr" rtl="0" fontAlgn="base">
        <a:spcBef>
          <a:spcPts val="500"/>
        </a:spcBef>
        <a:spcAft>
          <a:spcPct val="0"/>
        </a:spcAft>
        <a:defRPr sz="2000">
          <a:solidFill>
            <a:schemeClr val="tx1"/>
          </a:solidFill>
          <a:latin typeface="+mn-lt"/>
          <a:ea typeface="+mn-ea"/>
          <a:cs typeface="+mn-cs"/>
          <a:sym typeface="Arial" charset="0"/>
        </a:defRPr>
      </a:lvl7pPr>
      <a:lvl8pPr marL="3124200" algn="ctr" rtl="0" fontAlgn="base">
        <a:spcBef>
          <a:spcPts val="500"/>
        </a:spcBef>
        <a:spcAft>
          <a:spcPct val="0"/>
        </a:spcAft>
        <a:defRPr sz="2000">
          <a:solidFill>
            <a:schemeClr val="tx1"/>
          </a:solidFill>
          <a:latin typeface="+mn-lt"/>
          <a:ea typeface="+mn-ea"/>
          <a:cs typeface="+mn-cs"/>
          <a:sym typeface="Arial" charset="0"/>
        </a:defRPr>
      </a:lvl8pPr>
      <a:lvl9pPr marL="3581400" algn="ctr" rtl="0" fontAlgn="base">
        <a:spcBef>
          <a:spcPts val="500"/>
        </a:spcBef>
        <a:spcAft>
          <a:spcPct val="0"/>
        </a:spcAft>
        <a:defRPr sz="2000">
          <a:solidFill>
            <a:schemeClr val="tx1"/>
          </a:solidFill>
          <a:latin typeface="+mn-lt"/>
          <a:ea typeface="+mn-ea"/>
          <a:cs typeface="+mn-cs"/>
          <a:sym typeface="Arial" charset="0"/>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386763" y="6442075"/>
            <a:ext cx="3111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Arial" pitchFamily="34" charset="0"/>
                <a:ea typeface="ＭＳ Ｐゴシック" charset="-128"/>
                <a:sym typeface="Arial" pitchFamily="34" charset="0"/>
              </a:defRPr>
            </a:lvl1pPr>
          </a:lstStyle>
          <a:p>
            <a:fld id="{D69E8B7B-10E0-4F13-B51D-F9FF1E5A1F15}" type="slidenum">
              <a:rPr lang="en-US"/>
              <a:pPr/>
              <a:t>‹Nr.›</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pitchFamily="34"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800"/>
        </a:spcBef>
        <a:spcAft>
          <a:spcPct val="0"/>
        </a:spcAft>
        <a:buClr>
          <a:srgbClr val="000000"/>
        </a:buClr>
        <a:buSzPct val="100000"/>
        <a:buFont typeface="Arial" pitchFamily="34" charset="0"/>
        <a:buChar char="•"/>
        <a:defRPr sz="3200">
          <a:solidFill>
            <a:schemeClr val="tx1"/>
          </a:solidFill>
          <a:latin typeface="+mn-lt"/>
          <a:ea typeface="+mn-ea"/>
          <a:cs typeface="+mn-cs"/>
          <a:sym typeface="Arial" pitchFamily="34" charset="0"/>
        </a:defRPr>
      </a:lvl1pPr>
      <a:lvl2pPr marL="782638"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2pPr>
      <a:lvl3pPr marL="1182688" indent="-228600" algn="l" rtl="0" eaLnBrk="0" fontAlgn="base" hangingPunct="0">
        <a:spcBef>
          <a:spcPts val="600"/>
        </a:spcBef>
        <a:spcAft>
          <a:spcPct val="0"/>
        </a:spcAft>
        <a:buClr>
          <a:srgbClr val="000000"/>
        </a:buClr>
        <a:buSzPct val="100000"/>
        <a:buFont typeface="Arial" pitchFamily="34" charset="0"/>
        <a:buChar char="•"/>
        <a:defRPr sz="2400">
          <a:solidFill>
            <a:schemeClr val="tx1"/>
          </a:solidFill>
          <a:latin typeface="+mn-lt"/>
          <a:ea typeface="+mn-ea"/>
          <a:cs typeface="+mn-cs"/>
          <a:sym typeface="Arial" pitchFamily="34" charset="0"/>
        </a:defRPr>
      </a:lvl3pPr>
      <a:lvl4pPr marL="1639888"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4pPr>
      <a:lvl5pPr marL="2097088"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5pPr>
      <a:lvl6pPr marL="2554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3011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68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925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9.emf"/><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5.jpeg"/><Relationship Id="rId5" Type="http://schemas.openxmlformats.org/officeDocument/2006/relationships/package" Target="../embeddings/Hoja_de_c_lculo_de_Microsoft_Excel1.xlsx"/><Relationship Id="rId6"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2.emf"/><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1"/>
          <p:cNvGrpSpPr>
            <a:grpSpLocks/>
          </p:cNvGrpSpPr>
          <p:nvPr/>
        </p:nvGrpSpPr>
        <p:grpSpPr bwMode="auto">
          <a:xfrm>
            <a:off x="137816" y="365125"/>
            <a:ext cx="8728372" cy="228600"/>
            <a:chOff x="0" y="0"/>
            <a:chExt cx="5496" cy="144"/>
          </a:xfrm>
        </p:grpSpPr>
        <p:sp>
          <p:nvSpPr>
            <p:cNvPr id="25607" name="Rectangle 2"/>
            <p:cNvSpPr>
              <a:spLocks/>
            </p:cNvSpPr>
            <p:nvPr/>
          </p:nvSpPr>
          <p:spPr bwMode="auto">
            <a:xfrm>
              <a:off x="0" y="0"/>
              <a:ext cx="5496" cy="144"/>
            </a:xfrm>
            <a:prstGeom prst="rect">
              <a:avLst/>
            </a:prstGeom>
            <a:solidFill>
              <a:schemeClr val="accent1"/>
            </a:solidFill>
            <a:ln w="9525">
              <a:noFill/>
              <a:miter lim="800000"/>
              <a:headEnd/>
              <a:tailEnd/>
            </a:ln>
          </p:spPr>
          <p:txBody>
            <a:bodyPr lIns="0" tIns="0" rIns="0" bIns="0"/>
            <a:lstStyle/>
            <a:p>
              <a:endParaRPr lang="es-ES">
                <a:latin typeface="+mj-lt"/>
                <a:cs typeface="Tahoma" pitchFamily="34" charset="0"/>
              </a:endParaRPr>
            </a:p>
          </p:txBody>
        </p:sp>
        <p:sp>
          <p:nvSpPr>
            <p:cNvPr id="25608" name="Rectangle 3"/>
            <p:cNvSpPr>
              <a:spLocks/>
            </p:cNvSpPr>
            <p:nvPr/>
          </p:nvSpPr>
          <p:spPr bwMode="auto">
            <a:xfrm>
              <a:off x="0" y="0"/>
              <a:ext cx="5496" cy="144"/>
            </a:xfrm>
            <a:prstGeom prst="rect">
              <a:avLst/>
            </a:prstGeom>
            <a:noFill/>
            <a:ln w="12700">
              <a:noFill/>
              <a:miter lim="800000"/>
              <a:headEnd/>
              <a:tailEnd/>
            </a:ln>
          </p:spPr>
          <p:txBody>
            <a:bodyPr lIns="38100" tIns="38100" rIns="38100" bIns="38100" anchor="ctr"/>
            <a:lstStyle/>
            <a:p>
              <a:r>
                <a:rPr lang="en-US" sz="1000">
                  <a:solidFill>
                    <a:srgbClr val="FFFFFF"/>
                  </a:solidFill>
                  <a:latin typeface="+mj-lt"/>
                  <a:ea typeface="ＭＳ Ｐゴシック" charset="-128"/>
                  <a:cs typeface="Tahoma" pitchFamily="34" charset="0"/>
                  <a:sym typeface="Verdana" pitchFamily="34" charset="0"/>
                </a:rPr>
                <a:t> </a:t>
              </a:r>
            </a:p>
          </p:txBody>
        </p:sp>
      </p:grpSp>
      <p:sp>
        <p:nvSpPr>
          <p:cNvPr id="25602" name="Line 4"/>
          <p:cNvSpPr>
            <a:spLocks noChangeShapeType="1"/>
          </p:cNvSpPr>
          <p:nvPr/>
        </p:nvSpPr>
        <p:spPr bwMode="auto">
          <a:xfrm>
            <a:off x="206107" y="5445224"/>
            <a:ext cx="8656907" cy="1587"/>
          </a:xfrm>
          <a:prstGeom prst="line">
            <a:avLst/>
          </a:prstGeom>
          <a:noFill/>
          <a:ln w="9525">
            <a:solidFill>
              <a:srgbClr val="981426"/>
            </a:solidFill>
            <a:round/>
            <a:headEnd/>
            <a:tailEnd/>
          </a:ln>
        </p:spPr>
        <p:txBody>
          <a:bodyPr lIns="0" tIns="0" rIns="0" bIns="0"/>
          <a:lstStyle/>
          <a:p>
            <a:endParaRPr lang="es-ES">
              <a:latin typeface="+mj-lt"/>
              <a:cs typeface="Tahoma" pitchFamily="34" charset="0"/>
            </a:endParaRPr>
          </a:p>
        </p:txBody>
      </p:sp>
      <p:sp>
        <p:nvSpPr>
          <p:cNvPr id="25604" name="Rectangle 6"/>
          <p:cNvSpPr>
            <a:spLocks/>
          </p:cNvSpPr>
          <p:nvPr/>
        </p:nvSpPr>
        <p:spPr bwMode="auto">
          <a:xfrm>
            <a:off x="137836" y="1988840"/>
            <a:ext cx="8677552" cy="936104"/>
          </a:xfrm>
          <a:prstGeom prst="rect">
            <a:avLst/>
          </a:prstGeom>
          <a:noFill/>
          <a:ln w="9525">
            <a:noFill/>
            <a:miter lim="800000"/>
            <a:headEnd/>
            <a:tailEnd/>
          </a:ln>
        </p:spPr>
        <p:txBody>
          <a:bodyPr lIns="38100" tIns="38100" rIns="38100" bIns="38100" anchor="ctr"/>
          <a:lstStyle/>
          <a:p>
            <a:pPr marL="723900" indent="-342900" algn="ctr"/>
            <a:r>
              <a:rPr lang="en-US" sz="1800" b="1" dirty="0" smtClean="0">
                <a:solidFill>
                  <a:srgbClr val="6E0500"/>
                </a:solidFill>
                <a:latin typeface="+mj-lt"/>
                <a:ea typeface="ＭＳ Ｐゴシック" charset="-128"/>
                <a:cs typeface="Tahoma" pitchFamily="34" charset="0"/>
                <a:sym typeface="Verdana Bold" charset="0"/>
              </a:rPr>
              <a:t>CIUDAD POSTINDUSTRIAL Y DINÁMICAS SOCIORESIDENCIALES EN ESPAÑA: UN ANÁLISIS COMPARATIVO DE CINCO METRÓPOLIS</a:t>
            </a:r>
          </a:p>
        </p:txBody>
      </p:sp>
      <p:sp>
        <p:nvSpPr>
          <p:cNvPr id="25606" name="Rectangle 8"/>
          <p:cNvSpPr>
            <a:spLocks/>
          </p:cNvSpPr>
          <p:nvPr/>
        </p:nvSpPr>
        <p:spPr bwMode="auto">
          <a:xfrm>
            <a:off x="210842" y="5612110"/>
            <a:ext cx="8647438" cy="913234"/>
          </a:xfrm>
          <a:prstGeom prst="rect">
            <a:avLst/>
          </a:prstGeom>
          <a:noFill/>
          <a:ln w="9525">
            <a:noFill/>
            <a:miter lim="800000"/>
            <a:headEnd/>
            <a:tailEnd/>
          </a:ln>
        </p:spPr>
        <p:txBody>
          <a:bodyPr lIns="38100" tIns="38100" rIns="38100" bIns="38100" anchor="ctr"/>
          <a:lstStyle/>
          <a:p>
            <a:pPr marL="723900" indent="-342900" algn="ctr">
              <a:spcAft>
                <a:spcPts val="0"/>
              </a:spcAft>
            </a:pPr>
            <a:r>
              <a:rPr lang="es-ES" sz="1400" b="1" dirty="0" smtClean="0">
                <a:solidFill>
                  <a:schemeClr val="tx1"/>
                </a:solidFill>
                <a:latin typeface="+mj-lt"/>
                <a:ea typeface="ＭＳ Ｐゴシック" charset="-128"/>
                <a:cs typeface="Tahoma" pitchFamily="34" charset="0"/>
                <a:sym typeface="Verdana Bold" charset="0"/>
              </a:rPr>
              <a:t>VII </a:t>
            </a:r>
            <a:r>
              <a:rPr lang="es-ES" sz="1400" b="1" dirty="0" err="1" smtClean="0">
                <a:solidFill>
                  <a:schemeClr val="tx1"/>
                </a:solidFill>
                <a:latin typeface="+mj-lt"/>
                <a:ea typeface="ＭＳ Ｐゴシック" charset="-128"/>
                <a:cs typeface="Tahoma" pitchFamily="34" charset="0"/>
                <a:sym typeface="Verdana Bold" charset="0"/>
              </a:rPr>
              <a:t>Congrés</a:t>
            </a:r>
            <a:r>
              <a:rPr lang="es-ES" sz="1400" b="1" dirty="0" smtClean="0">
                <a:solidFill>
                  <a:schemeClr val="tx1"/>
                </a:solidFill>
                <a:latin typeface="+mj-lt"/>
                <a:ea typeface="ＭＳ Ｐゴシック" charset="-128"/>
                <a:cs typeface="Tahoma" pitchFamily="34" charset="0"/>
                <a:sym typeface="Verdana Bold" charset="0"/>
              </a:rPr>
              <a:t> </a:t>
            </a:r>
            <a:r>
              <a:rPr lang="es-ES" sz="1400" b="1" dirty="0" err="1" smtClean="0">
                <a:solidFill>
                  <a:schemeClr val="tx1"/>
                </a:solidFill>
                <a:latin typeface="+mj-lt"/>
                <a:ea typeface="ＭＳ Ｐゴシック" charset="-128"/>
                <a:cs typeface="Tahoma" pitchFamily="34" charset="0"/>
                <a:sym typeface="Verdana Bold" charset="0"/>
              </a:rPr>
              <a:t>Català</a:t>
            </a:r>
            <a:r>
              <a:rPr lang="es-ES" sz="1400" b="1" dirty="0" smtClean="0">
                <a:solidFill>
                  <a:schemeClr val="tx1"/>
                </a:solidFill>
                <a:latin typeface="+mj-lt"/>
                <a:ea typeface="ＭＳ Ｐゴシック" charset="-128"/>
                <a:cs typeface="Tahoma" pitchFamily="34" charset="0"/>
                <a:sym typeface="Verdana Bold" charset="0"/>
              </a:rPr>
              <a:t> de </a:t>
            </a:r>
            <a:r>
              <a:rPr lang="es-ES" sz="1400" b="1" dirty="0" err="1" smtClean="0">
                <a:solidFill>
                  <a:schemeClr val="tx1"/>
                </a:solidFill>
                <a:latin typeface="+mj-lt"/>
                <a:ea typeface="ＭＳ Ｐゴシック" charset="-128"/>
                <a:cs typeface="Tahoma" pitchFamily="34" charset="0"/>
                <a:sym typeface="Verdana Bold" charset="0"/>
              </a:rPr>
              <a:t>Sociologia</a:t>
            </a:r>
            <a:endParaRPr lang="es-ES" sz="1400" b="1" dirty="0" smtClean="0">
              <a:solidFill>
                <a:schemeClr val="tx1"/>
              </a:solidFill>
              <a:latin typeface="+mj-lt"/>
              <a:ea typeface="ＭＳ Ｐゴシック" charset="-128"/>
              <a:cs typeface="Tahoma" pitchFamily="34" charset="0"/>
              <a:sym typeface="Verdana Bold" charset="0"/>
            </a:endParaRPr>
          </a:p>
          <a:p>
            <a:pPr marL="723900" indent="-342900" algn="ctr">
              <a:spcAft>
                <a:spcPts val="0"/>
              </a:spcAft>
            </a:pPr>
            <a:r>
              <a:rPr lang="es-ES" sz="1400" dirty="0" smtClean="0">
                <a:solidFill>
                  <a:schemeClr val="tx1"/>
                </a:solidFill>
                <a:latin typeface="+mj-lt"/>
                <a:ea typeface="ＭＳ Ｐゴシック" charset="-128"/>
                <a:cs typeface="Tahoma" pitchFamily="34" charset="0"/>
                <a:sym typeface="Verdana Bold" charset="0"/>
              </a:rPr>
              <a:t>La </a:t>
            </a:r>
            <a:r>
              <a:rPr lang="es-ES" sz="1400" dirty="0" err="1" smtClean="0">
                <a:solidFill>
                  <a:schemeClr val="tx1"/>
                </a:solidFill>
                <a:latin typeface="+mj-lt"/>
                <a:ea typeface="ＭＳ Ｐゴシック" charset="-128"/>
                <a:cs typeface="Tahoma" pitchFamily="34" charset="0"/>
                <a:sym typeface="Verdana Bold" charset="0"/>
              </a:rPr>
              <a:t>postveritat</a:t>
            </a:r>
            <a:r>
              <a:rPr lang="es-ES" sz="1400" dirty="0" smtClean="0">
                <a:solidFill>
                  <a:schemeClr val="tx1"/>
                </a:solidFill>
                <a:latin typeface="+mj-lt"/>
                <a:ea typeface="ＭＳ Ｐゴシック" charset="-128"/>
                <a:cs typeface="Tahoma" pitchFamily="34" charset="0"/>
                <a:sym typeface="Verdana Bold" charset="0"/>
              </a:rPr>
              <a:t> i la manca de </a:t>
            </a:r>
            <a:r>
              <a:rPr lang="es-ES" sz="1400" dirty="0" err="1" smtClean="0">
                <a:solidFill>
                  <a:schemeClr val="tx1"/>
                </a:solidFill>
                <a:latin typeface="+mj-lt"/>
                <a:ea typeface="ＭＳ Ｐゴシック" charset="-128"/>
                <a:cs typeface="Tahoma" pitchFamily="34" charset="0"/>
                <a:sym typeface="Verdana Bold" charset="0"/>
              </a:rPr>
              <a:t>reflexió</a:t>
            </a:r>
            <a:r>
              <a:rPr lang="es-ES" sz="1400" dirty="0" smtClean="0">
                <a:solidFill>
                  <a:schemeClr val="tx1"/>
                </a:solidFill>
                <a:latin typeface="+mj-lt"/>
                <a:ea typeface="ＭＳ Ｐゴシック" charset="-128"/>
                <a:cs typeface="Tahoma" pitchFamily="34" charset="0"/>
                <a:sym typeface="Verdana Bold" charset="0"/>
              </a:rPr>
              <a:t>. Una nova </a:t>
            </a:r>
            <a:r>
              <a:rPr lang="es-ES" sz="1400" dirty="0" err="1" smtClean="0">
                <a:solidFill>
                  <a:schemeClr val="tx1"/>
                </a:solidFill>
                <a:latin typeface="+mj-lt"/>
                <a:ea typeface="ＭＳ Ｐゴシック" charset="-128"/>
                <a:cs typeface="Tahoma" pitchFamily="34" charset="0"/>
                <a:sym typeface="Verdana Bold" charset="0"/>
              </a:rPr>
              <a:t>realitat</a:t>
            </a:r>
            <a:r>
              <a:rPr lang="es-ES" sz="1400" dirty="0" smtClean="0">
                <a:solidFill>
                  <a:schemeClr val="tx1"/>
                </a:solidFill>
                <a:latin typeface="+mj-lt"/>
                <a:ea typeface="ＭＳ Ｐゴシック" charset="-128"/>
                <a:cs typeface="Tahoma" pitchFamily="34" charset="0"/>
                <a:sym typeface="Verdana Bold" charset="0"/>
              </a:rPr>
              <a:t> del </a:t>
            </a:r>
            <a:r>
              <a:rPr lang="es-ES" sz="1400" dirty="0" err="1" smtClean="0">
                <a:solidFill>
                  <a:schemeClr val="tx1"/>
                </a:solidFill>
                <a:latin typeface="+mj-lt"/>
                <a:ea typeface="ＭＳ Ｐゴシック" charset="-128"/>
                <a:cs typeface="Tahoma" pitchFamily="34" charset="0"/>
                <a:sym typeface="Verdana Bold" charset="0"/>
              </a:rPr>
              <a:t>segle</a:t>
            </a:r>
            <a:r>
              <a:rPr lang="es-ES" sz="1400" dirty="0" smtClean="0">
                <a:solidFill>
                  <a:schemeClr val="tx1"/>
                </a:solidFill>
                <a:latin typeface="+mj-lt"/>
                <a:ea typeface="ＭＳ Ｐゴシック" charset="-128"/>
                <a:cs typeface="Tahoma" pitchFamily="34" charset="0"/>
                <a:sym typeface="Verdana Bold" charset="0"/>
              </a:rPr>
              <a:t> XXI?</a:t>
            </a:r>
            <a:endParaRPr lang="es-ES" sz="1400" dirty="0">
              <a:solidFill>
                <a:schemeClr val="tx1"/>
              </a:solidFill>
              <a:latin typeface="+mj-lt"/>
              <a:ea typeface="ＭＳ Ｐゴシック" charset="-128"/>
              <a:cs typeface="Tahoma" pitchFamily="34" charset="0"/>
              <a:sym typeface="Verdana Bold" charset="0"/>
            </a:endParaRPr>
          </a:p>
          <a:p>
            <a:pPr marL="723900" indent="-342900" algn="ctr">
              <a:spcAft>
                <a:spcPts val="0"/>
              </a:spcAft>
            </a:pPr>
            <a:endParaRPr lang="en-US" sz="1400" dirty="0" smtClean="0">
              <a:solidFill>
                <a:schemeClr val="tx1"/>
              </a:solidFill>
              <a:latin typeface="+mj-lt"/>
              <a:cs typeface="Tahoma" pitchFamily="34" charset="0"/>
              <a:sym typeface="Verdana" pitchFamily="34" charset="0"/>
            </a:endParaRPr>
          </a:p>
          <a:p>
            <a:pPr marL="723900" indent="-342900" algn="ctr"/>
            <a:r>
              <a:rPr lang="en-US" sz="1400" dirty="0" smtClean="0">
                <a:solidFill>
                  <a:schemeClr val="tx1"/>
                </a:solidFill>
                <a:latin typeface="+mj-lt"/>
                <a:cs typeface="Tahoma" pitchFamily="34" charset="0"/>
                <a:sym typeface="Verdana" pitchFamily="34" charset="0"/>
              </a:rPr>
              <a:t>Tarragona, 21 y 22 de </a:t>
            </a:r>
            <a:r>
              <a:rPr lang="en-US" sz="1400" dirty="0" err="1" smtClean="0">
                <a:solidFill>
                  <a:schemeClr val="tx1"/>
                </a:solidFill>
                <a:latin typeface="+mj-lt"/>
                <a:cs typeface="Tahoma" pitchFamily="34" charset="0"/>
                <a:sym typeface="Verdana" pitchFamily="34" charset="0"/>
              </a:rPr>
              <a:t>abril</a:t>
            </a:r>
            <a:r>
              <a:rPr lang="en-US" sz="1400" dirty="0" smtClean="0">
                <a:solidFill>
                  <a:schemeClr val="tx1"/>
                </a:solidFill>
                <a:latin typeface="+mj-lt"/>
                <a:cs typeface="Tahoma" pitchFamily="34" charset="0"/>
                <a:sym typeface="Verdana" pitchFamily="34" charset="0"/>
              </a:rPr>
              <a:t> 2017</a:t>
            </a:r>
            <a:endParaRPr lang="en-US" sz="1400" dirty="0">
              <a:solidFill>
                <a:schemeClr val="tx1"/>
              </a:solidFill>
              <a:latin typeface="+mj-lt"/>
              <a:cs typeface="Tahoma" pitchFamily="34" charset="0"/>
              <a:sym typeface="Verdana" pitchFamily="34" charset="0"/>
            </a:endParaRPr>
          </a:p>
        </p:txBody>
      </p:sp>
      <p:sp>
        <p:nvSpPr>
          <p:cNvPr id="10" name="Rectangle 8"/>
          <p:cNvSpPr>
            <a:spLocks/>
          </p:cNvSpPr>
          <p:nvPr/>
        </p:nvSpPr>
        <p:spPr bwMode="auto">
          <a:xfrm>
            <a:off x="164510" y="2996953"/>
            <a:ext cx="8650878" cy="432048"/>
          </a:xfrm>
          <a:prstGeom prst="rect">
            <a:avLst/>
          </a:prstGeom>
          <a:noFill/>
          <a:ln w="9525">
            <a:noFill/>
            <a:miter lim="800000"/>
            <a:headEnd/>
            <a:tailEnd/>
          </a:ln>
        </p:spPr>
        <p:txBody>
          <a:bodyPr lIns="38100" tIns="38100" rIns="38100" bIns="38100" anchor="ctr"/>
          <a:lstStyle/>
          <a:p>
            <a:pPr marL="723900" indent="-342900" algn="ctr">
              <a:lnSpc>
                <a:spcPts val="1920"/>
              </a:lnSpc>
            </a:pPr>
            <a:r>
              <a:rPr lang="es-ES" sz="1600" b="1" dirty="0" smtClean="0">
                <a:solidFill>
                  <a:schemeClr val="tx1"/>
                </a:solidFill>
                <a:latin typeface="+mj-lt"/>
                <a:ea typeface="ＭＳ Ｐゴシック" charset="-128"/>
                <a:cs typeface="Tahoma" pitchFamily="34" charset="0"/>
                <a:sym typeface="Verdana Bold" charset="0"/>
              </a:rPr>
              <a:t>Sergio Porcel </a:t>
            </a:r>
            <a:r>
              <a:rPr lang="es-ES" sz="1600" dirty="0" smtClean="0">
                <a:solidFill>
                  <a:schemeClr val="tx1"/>
                </a:solidFill>
                <a:latin typeface="+mj-lt"/>
                <a:ea typeface="ＭＳ Ｐゴシック" charset="-128"/>
                <a:cs typeface="Tahoma" pitchFamily="34" charset="0"/>
                <a:sym typeface="Verdana Bold" charset="0"/>
              </a:rPr>
              <a:t>(IERMB) y </a:t>
            </a:r>
            <a:r>
              <a:rPr lang="es-ES" sz="1600" b="1" dirty="0" smtClean="0">
                <a:solidFill>
                  <a:schemeClr val="tx1"/>
                </a:solidFill>
                <a:latin typeface="+mj-lt"/>
                <a:ea typeface="ＭＳ Ｐゴシック" charset="-128"/>
                <a:cs typeface="Tahoma" pitchFamily="34" charset="0"/>
                <a:sym typeface="Verdana Bold" charset="0"/>
              </a:rPr>
              <a:t>Lara Navarro-Varas</a:t>
            </a:r>
            <a:r>
              <a:rPr lang="es-ES" sz="1600" dirty="0" smtClean="0">
                <a:solidFill>
                  <a:schemeClr val="tx1"/>
                </a:solidFill>
                <a:latin typeface="+mj-lt"/>
                <a:ea typeface="ＭＳ Ｐゴシック" charset="-128"/>
                <a:cs typeface="Tahoma" pitchFamily="34" charset="0"/>
                <a:sym typeface="Verdana Bold" charset="0"/>
              </a:rPr>
              <a:t> (IERMB)</a:t>
            </a:r>
          </a:p>
        </p:txBody>
      </p:sp>
      <p:sp>
        <p:nvSpPr>
          <p:cNvPr id="12" name="Rectangle 8"/>
          <p:cNvSpPr>
            <a:spLocks/>
          </p:cNvSpPr>
          <p:nvPr/>
        </p:nvSpPr>
        <p:spPr bwMode="auto">
          <a:xfrm>
            <a:off x="218750" y="4365103"/>
            <a:ext cx="8647438" cy="976411"/>
          </a:xfrm>
          <a:prstGeom prst="rect">
            <a:avLst/>
          </a:prstGeom>
          <a:noFill/>
          <a:ln w="9525">
            <a:noFill/>
            <a:miter lim="800000"/>
            <a:headEnd/>
            <a:tailEnd/>
          </a:ln>
        </p:spPr>
        <p:txBody>
          <a:bodyPr lIns="38100" tIns="38100" rIns="38100" bIns="38100" anchor="ctr"/>
          <a:lstStyle/>
          <a:p>
            <a:pPr marL="723900" indent="-342900" algn="ctr">
              <a:spcAft>
                <a:spcPts val="0"/>
              </a:spcAft>
            </a:pPr>
            <a:r>
              <a:rPr lang="ca-ES" sz="1400" dirty="0" smtClean="0">
                <a:latin typeface="Arial" charset="0"/>
                <a:ea typeface="Arial" charset="0"/>
                <a:cs typeface="Arial" charset="0"/>
              </a:rPr>
              <a:t>“</a:t>
            </a:r>
            <a:r>
              <a:rPr lang="ca-ES" sz="1400" dirty="0" err="1" smtClean="0">
                <a:latin typeface="Arial" charset="0"/>
                <a:ea typeface="Arial" charset="0"/>
                <a:cs typeface="Arial" charset="0"/>
              </a:rPr>
              <a:t>Desigualdad</a:t>
            </a:r>
            <a:r>
              <a:rPr lang="ca-ES" sz="1400" dirty="0" smtClean="0">
                <a:latin typeface="Arial" charset="0"/>
                <a:ea typeface="Arial" charset="0"/>
                <a:cs typeface="Arial" charset="0"/>
              </a:rPr>
              <a:t> social, </a:t>
            </a:r>
            <a:r>
              <a:rPr lang="ca-ES" sz="1400" dirty="0" err="1" smtClean="0">
                <a:latin typeface="Arial" charset="0"/>
                <a:ea typeface="Arial" charset="0"/>
                <a:cs typeface="Arial" charset="0"/>
              </a:rPr>
              <a:t>polarización</a:t>
            </a:r>
            <a:r>
              <a:rPr lang="ca-ES" sz="1400" dirty="0" smtClean="0">
                <a:latin typeface="Arial" charset="0"/>
                <a:ea typeface="Arial" charset="0"/>
                <a:cs typeface="Arial" charset="0"/>
              </a:rPr>
              <a:t> territorial </a:t>
            </a:r>
            <a:r>
              <a:rPr lang="ca-ES" sz="1400" dirty="0" err="1" smtClean="0">
                <a:latin typeface="Arial" charset="0"/>
                <a:ea typeface="Arial" charset="0"/>
                <a:cs typeface="Arial" charset="0"/>
              </a:rPr>
              <a:t>y</a:t>
            </a:r>
            <a:r>
              <a:rPr lang="ca-ES" sz="1400" dirty="0" smtClean="0">
                <a:latin typeface="Arial" charset="0"/>
                <a:ea typeface="Arial" charset="0"/>
                <a:cs typeface="Arial" charset="0"/>
              </a:rPr>
              <a:t> </a:t>
            </a:r>
            <a:r>
              <a:rPr lang="ca-ES" sz="1400" dirty="0" err="1" smtClean="0">
                <a:latin typeface="Arial" charset="0"/>
                <a:ea typeface="Arial" charset="0"/>
                <a:cs typeface="Arial" charset="0"/>
              </a:rPr>
              <a:t>formación</a:t>
            </a:r>
            <a:r>
              <a:rPr lang="ca-ES" sz="1400" dirty="0" smtClean="0">
                <a:latin typeface="Arial" charset="0"/>
                <a:ea typeface="Arial" charset="0"/>
                <a:cs typeface="Arial" charset="0"/>
              </a:rPr>
              <a:t> de </a:t>
            </a:r>
            <a:r>
              <a:rPr lang="ca-ES" sz="1400" dirty="0" err="1" smtClean="0">
                <a:latin typeface="Arial" charset="0"/>
                <a:ea typeface="Arial" charset="0"/>
                <a:cs typeface="Arial" charset="0"/>
              </a:rPr>
              <a:t>espacios</a:t>
            </a:r>
            <a:r>
              <a:rPr lang="ca-ES" sz="1400" dirty="0" smtClean="0">
                <a:latin typeface="Arial" charset="0"/>
                <a:ea typeface="Arial" charset="0"/>
                <a:cs typeface="Arial" charset="0"/>
              </a:rPr>
              <a:t> vulnerables en las </a:t>
            </a:r>
            <a:r>
              <a:rPr lang="ca-ES" sz="1400" dirty="0" err="1" smtClean="0">
                <a:latin typeface="Arial" charset="0"/>
                <a:ea typeface="Arial" charset="0"/>
                <a:cs typeface="Arial" charset="0"/>
              </a:rPr>
              <a:t>grandes</a:t>
            </a:r>
            <a:r>
              <a:rPr lang="ca-ES" sz="1400" dirty="0" smtClean="0">
                <a:latin typeface="Arial" charset="0"/>
                <a:ea typeface="Arial" charset="0"/>
                <a:cs typeface="Arial" charset="0"/>
              </a:rPr>
              <a:t> </a:t>
            </a:r>
            <a:r>
              <a:rPr lang="ca-ES" sz="1400" dirty="0" err="1" smtClean="0">
                <a:latin typeface="Arial" charset="0"/>
                <a:ea typeface="Arial" charset="0"/>
                <a:cs typeface="Arial" charset="0"/>
              </a:rPr>
              <a:t>áreas</a:t>
            </a:r>
            <a:r>
              <a:rPr lang="ca-ES" sz="1400" dirty="0" smtClean="0">
                <a:latin typeface="Arial" charset="0"/>
                <a:ea typeface="Arial" charset="0"/>
                <a:cs typeface="Arial" charset="0"/>
              </a:rPr>
              <a:t> </a:t>
            </a:r>
            <a:r>
              <a:rPr lang="ca-ES" sz="1400" dirty="0" err="1" smtClean="0">
                <a:latin typeface="Arial" charset="0"/>
                <a:ea typeface="Arial" charset="0"/>
                <a:cs typeface="Arial" charset="0"/>
              </a:rPr>
              <a:t>metropolitanas</a:t>
            </a:r>
            <a:r>
              <a:rPr lang="ca-ES" sz="1400" dirty="0" smtClean="0">
                <a:latin typeface="Arial" charset="0"/>
                <a:ea typeface="Arial" charset="0"/>
                <a:cs typeface="Arial" charset="0"/>
              </a:rPr>
              <a:t> </a:t>
            </a:r>
            <a:r>
              <a:rPr lang="ca-ES" sz="1400" dirty="0" err="1" smtClean="0">
                <a:latin typeface="Arial" charset="0"/>
                <a:ea typeface="Arial" charset="0"/>
                <a:cs typeface="Arial" charset="0"/>
              </a:rPr>
              <a:t>españolas</a:t>
            </a:r>
            <a:r>
              <a:rPr lang="ca-ES" sz="1400" dirty="0" smtClean="0">
                <a:latin typeface="Arial" charset="0"/>
                <a:ea typeface="Arial" charset="0"/>
                <a:cs typeface="Arial" charset="0"/>
              </a:rPr>
              <a:t>”</a:t>
            </a:r>
          </a:p>
          <a:p>
            <a:pPr marL="723900" indent="-342900" algn="ctr">
              <a:spcAft>
                <a:spcPts val="0"/>
              </a:spcAft>
            </a:pPr>
            <a:endParaRPr lang="ca-ES" sz="1400" dirty="0" smtClean="0">
              <a:latin typeface="Arial" charset="0"/>
              <a:ea typeface="Arial" charset="0"/>
              <a:cs typeface="Arial" charset="0"/>
            </a:endParaRPr>
          </a:p>
          <a:p>
            <a:pPr marL="723900" indent="-342900" algn="ctr">
              <a:spcAft>
                <a:spcPts val="0"/>
              </a:spcAft>
            </a:pPr>
            <a:r>
              <a:rPr lang="ca-ES" sz="1400" dirty="0" smtClean="0">
                <a:latin typeface="Arial" charset="0"/>
                <a:ea typeface="Arial" charset="0"/>
                <a:cs typeface="Arial" charset="0"/>
              </a:rPr>
              <a:t>(DEPOURBES, ref</a:t>
            </a:r>
            <a:r>
              <a:rPr lang="ca-ES" sz="1400" dirty="0">
                <a:latin typeface="Arial" charset="0"/>
                <a:ea typeface="Arial" charset="0"/>
                <a:cs typeface="Arial" charset="0"/>
              </a:rPr>
              <a:t>. </a:t>
            </a:r>
            <a:r>
              <a:rPr lang="mr-IN" sz="1400" dirty="0">
                <a:latin typeface="Arial" charset="0"/>
                <a:ea typeface="Arial" charset="0"/>
                <a:cs typeface="Arial" charset="0"/>
              </a:rPr>
              <a:t>CSO2015-65219-C2-1-R</a:t>
            </a:r>
            <a:r>
              <a:rPr lang="ca-ES" sz="1400" dirty="0" smtClean="0">
                <a:latin typeface="Arial" charset="0"/>
                <a:ea typeface="Arial" charset="0"/>
                <a:cs typeface="Arial" charset="0"/>
              </a:rPr>
              <a:t>, </a:t>
            </a:r>
            <a:r>
              <a:rPr lang="ca-ES" sz="1400" dirty="0">
                <a:latin typeface="Arial" charset="0"/>
                <a:ea typeface="Arial" charset="0"/>
                <a:cs typeface="Arial" charset="0"/>
              </a:rPr>
              <a:t>convocatòria </a:t>
            </a:r>
            <a:r>
              <a:rPr lang="ca-ES" sz="1400" dirty="0" smtClean="0">
                <a:latin typeface="Arial" charset="0"/>
                <a:ea typeface="Arial" charset="0"/>
                <a:cs typeface="Arial" charset="0"/>
              </a:rPr>
              <a:t>2015)</a:t>
            </a:r>
            <a:endParaRPr lang="en-US" sz="1400" dirty="0">
              <a:solidFill>
                <a:schemeClr val="tx1"/>
              </a:solidFill>
              <a:latin typeface="Arial" charset="0"/>
              <a:ea typeface="Arial" charset="0"/>
              <a:cs typeface="Arial" charset="0"/>
              <a:sym typeface="Verdana" pitchFamily="34" charset="0"/>
            </a:endParaRPr>
          </a:p>
        </p:txBody>
      </p:sp>
      <p:pic>
        <p:nvPicPr>
          <p:cNvPr id="1027" name="Picture 3" descr="N:\LOGOS\IERMB\Logo IER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697434"/>
            <a:ext cx="2062560" cy="111573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Agrupar 8"/>
          <p:cNvGrpSpPr/>
          <p:nvPr/>
        </p:nvGrpSpPr>
        <p:grpSpPr>
          <a:xfrm>
            <a:off x="2338326" y="3829395"/>
            <a:ext cx="4225652" cy="451169"/>
            <a:chOff x="2290564" y="3874128"/>
            <a:chExt cx="4225652" cy="451169"/>
          </a:xfrm>
        </p:grpSpPr>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3874129"/>
              <a:ext cx="1856688" cy="445930"/>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4633" y="3874128"/>
              <a:ext cx="591583" cy="451169"/>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0564" y="3877689"/>
              <a:ext cx="1777379" cy="442370"/>
            </a:xfrm>
            <a:prstGeom prst="rect">
              <a:avLst/>
            </a:prstGeom>
          </p:spPr>
        </p:pic>
      </p:grpSp>
    </p:spTree>
    <p:extLst>
      <p:ext uri="{BB962C8B-B14F-4D97-AF65-F5344CB8AC3E}">
        <p14:creationId xmlns:p14="http://schemas.microsoft.com/office/powerpoint/2010/main" val="22422445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arcador de número de diapositiva 3"/>
          <p:cNvSpPr>
            <a:spLocks noGrp="1"/>
          </p:cNvSpPr>
          <p:nvPr>
            <p:ph type="sldNum" sz="quarter" idx="10"/>
          </p:nvPr>
        </p:nvSpPr>
        <p:spPr>
          <a:xfrm>
            <a:off x="8386763" y="6442075"/>
            <a:ext cx="31115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fld id="{BA78ECA3-D6D1-4766-A452-351E0CB26325}" type="slidenum">
              <a:rPr lang="es-ES" smtClean="0">
                <a:latin typeface="+mj-lt"/>
                <a:cs typeface="Tahoma" pitchFamily="34" charset="0"/>
              </a:rPr>
              <a:pPr/>
              <a:t>10</a:t>
            </a:fld>
            <a:endParaRPr lang="es-ES" dirty="0">
              <a:latin typeface="+mj-lt"/>
              <a:cs typeface="Tahoma"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20" y="1078126"/>
            <a:ext cx="8062540" cy="5682315"/>
          </a:xfrm>
          <a:prstGeom prst="rect">
            <a:avLst/>
          </a:prstGeom>
        </p:spPr>
      </p:pic>
      <p:sp>
        <p:nvSpPr>
          <p:cNvPr id="9" name="Line 5"/>
          <p:cNvSpPr>
            <a:spLocks noChangeShapeType="1"/>
          </p:cNvSpPr>
          <p:nvPr/>
        </p:nvSpPr>
        <p:spPr bwMode="auto">
          <a:xfrm>
            <a:off x="284163" y="676006"/>
            <a:ext cx="8653462" cy="1588"/>
          </a:xfrm>
          <a:prstGeom prst="line">
            <a:avLst/>
          </a:prstGeom>
          <a:noFill/>
          <a:ln w="9525">
            <a:solidFill>
              <a:srgbClr val="981426"/>
            </a:solidFill>
            <a:round/>
            <a:headEnd/>
            <a:tailEnd/>
          </a:ln>
        </p:spPr>
        <p:txBody>
          <a:bodyPr lIns="0" tIns="0" rIns="0" bIns="0"/>
          <a:lstStyle/>
          <a:p>
            <a:endParaRPr lang="es-ES" dirty="0">
              <a:latin typeface="+mj-lt"/>
            </a:endParaRPr>
          </a:p>
        </p:txBody>
      </p:sp>
      <p:sp>
        <p:nvSpPr>
          <p:cNvPr id="20" name="Rectangle 4"/>
          <p:cNvSpPr>
            <a:spLocks/>
          </p:cNvSpPr>
          <p:nvPr/>
        </p:nvSpPr>
        <p:spPr bwMode="auto">
          <a:xfrm>
            <a:off x="285720" y="164306"/>
            <a:ext cx="7670656"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2000" b="1" dirty="0" smtClean="0">
                <a:solidFill>
                  <a:srgbClr val="C00000"/>
                </a:solidFill>
                <a:latin typeface="+mj-lt"/>
                <a:ea typeface="ＭＳ Ｐゴシック" charset="-128"/>
                <a:cs typeface="Tahoma" pitchFamily="34" charset="0"/>
                <a:sym typeface="Verdana Bold" charset="0"/>
              </a:rPr>
              <a:t>4.</a:t>
            </a:r>
            <a:r>
              <a:rPr lang="es-ES" sz="2000" b="1" dirty="0" smtClean="0">
                <a:solidFill>
                  <a:schemeClr val="bg1">
                    <a:lumMod val="50000"/>
                  </a:schemeClr>
                </a:solidFill>
                <a:latin typeface="+mj-lt"/>
                <a:ea typeface="ＭＳ Ｐゴシック" charset="-128"/>
                <a:cs typeface="Tahoma" pitchFamily="34" charset="0"/>
                <a:sym typeface="Verdana Bold" charset="0"/>
              </a:rPr>
              <a:t> Factores de estructuración del espacio urbano</a:t>
            </a:r>
            <a:endParaRPr lang="es-ES" sz="2000" b="1" dirty="0">
              <a:solidFill>
                <a:schemeClr val="bg1">
                  <a:lumMod val="50000"/>
                </a:schemeClr>
              </a:solidFill>
              <a:latin typeface="+mj-lt"/>
              <a:ea typeface="ＭＳ Ｐゴシック" charset="-128"/>
              <a:cs typeface="Tahoma" pitchFamily="34" charset="0"/>
              <a:sym typeface="Verdana Bold" charset="0"/>
            </a:endParaRPr>
          </a:p>
        </p:txBody>
      </p:sp>
      <p:sp>
        <p:nvSpPr>
          <p:cNvPr id="12" name="Rectangle 10"/>
          <p:cNvSpPr>
            <a:spLocks/>
          </p:cNvSpPr>
          <p:nvPr/>
        </p:nvSpPr>
        <p:spPr bwMode="auto">
          <a:xfrm>
            <a:off x="970609" y="748762"/>
            <a:ext cx="7272807"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nchor="ctr"/>
          <a:lstStyle>
            <a:lvl1pPr eaLnBrk="0" hangingPunct="0">
              <a:defRPr sz="12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12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12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12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9pPr>
          </a:lstStyle>
          <a:p>
            <a:pPr algn="ctr" eaLnBrk="1" hangingPunct="1">
              <a:buClr>
                <a:srgbClr val="C00000"/>
              </a:buClr>
              <a:buSzPct val="100000"/>
            </a:pPr>
            <a:r>
              <a:rPr lang="es-ES" altLang="es-ES" b="1" dirty="0" smtClean="0">
                <a:solidFill>
                  <a:schemeClr val="tx1"/>
                </a:solidFill>
                <a:latin typeface="Arial" panose="020B0604020202020204" pitchFamily="34" charset="0"/>
                <a:cs typeface="Arial" panose="020B0604020202020204" pitchFamily="34" charset="0"/>
                <a:sym typeface="Verdana" pitchFamily="34" charset="0"/>
              </a:rPr>
              <a:t>Gráfico 4. Curso vital. Metrópolis españolas, 2001</a:t>
            </a:r>
            <a:endParaRPr lang="es-ES" altLang="es-ES" b="1" dirty="0">
              <a:solidFill>
                <a:schemeClr val="tx1"/>
              </a:solidFill>
              <a:latin typeface="Arial" panose="020B0604020202020204" pitchFamily="34" charset="0"/>
              <a:cs typeface="Arial" panose="020B0604020202020204" pitchFamily="34" charset="0"/>
              <a:sym typeface="Verdana" pitchFamily="34" charset="0"/>
            </a:endParaRPr>
          </a:p>
        </p:txBody>
      </p:sp>
      <p:pic>
        <p:nvPicPr>
          <p:cNvPr id="14" name="Picture 2"/>
          <p:cNvPicPr>
            <a:picLocks noChangeArrowheads="1"/>
          </p:cNvPicPr>
          <p:nvPr/>
        </p:nvPicPr>
        <p:blipFill>
          <a:blip r:embed="rId4"/>
          <a:srcRect/>
          <a:stretch>
            <a:fillRect/>
          </a:stretch>
        </p:blipFill>
        <p:spPr bwMode="auto">
          <a:xfrm>
            <a:off x="8054975" y="79375"/>
            <a:ext cx="962025" cy="525463"/>
          </a:xfrm>
          <a:prstGeom prst="rect">
            <a:avLst/>
          </a:prstGeom>
          <a:noFill/>
          <a:ln w="9525">
            <a:noFill/>
            <a:miter lim="800000"/>
            <a:headEnd/>
            <a:tailEnd/>
          </a:ln>
        </p:spPr>
      </p:pic>
      <p:sp>
        <p:nvSpPr>
          <p:cNvPr id="2" name="1 Rectángulo"/>
          <p:cNvSpPr/>
          <p:nvPr/>
        </p:nvSpPr>
        <p:spPr>
          <a:xfrm>
            <a:off x="5940152" y="6284387"/>
            <a:ext cx="2681052" cy="338554"/>
          </a:xfrm>
          <a:prstGeom prst="rect">
            <a:avLst/>
          </a:prstGeom>
        </p:spPr>
        <p:txBody>
          <a:bodyPr wrap="square">
            <a:spAutoFit/>
          </a:bodyPr>
          <a:lstStyle/>
          <a:p>
            <a:r>
              <a:rPr lang="ca-ES" sz="800" dirty="0" smtClean="0">
                <a:latin typeface="+mj-lt"/>
              </a:rPr>
              <a:t>Fuente: </a:t>
            </a:r>
            <a:r>
              <a:rPr lang="ca-ES" sz="800" dirty="0" err="1" smtClean="0">
                <a:latin typeface="+mj-lt"/>
              </a:rPr>
              <a:t>elaboración</a:t>
            </a:r>
            <a:r>
              <a:rPr lang="ca-ES" sz="800" dirty="0" smtClean="0">
                <a:latin typeface="+mj-lt"/>
              </a:rPr>
              <a:t> </a:t>
            </a:r>
            <a:r>
              <a:rPr lang="ca-ES" sz="800" dirty="0" err="1" smtClean="0">
                <a:latin typeface="+mj-lt"/>
              </a:rPr>
              <a:t>propia</a:t>
            </a:r>
            <a:r>
              <a:rPr lang="ca-ES" sz="800" dirty="0" smtClean="0">
                <a:latin typeface="+mj-lt"/>
              </a:rPr>
              <a:t> </a:t>
            </a:r>
            <a:r>
              <a:rPr lang="ca-ES" sz="800" dirty="0">
                <a:latin typeface="+mj-lt"/>
              </a:rPr>
              <a:t>a partir de </a:t>
            </a:r>
            <a:r>
              <a:rPr lang="ca-ES" sz="800" dirty="0" err="1" smtClean="0">
                <a:latin typeface="+mj-lt"/>
              </a:rPr>
              <a:t>datos</a:t>
            </a:r>
            <a:r>
              <a:rPr lang="ca-ES" sz="800" dirty="0" smtClean="0">
                <a:latin typeface="+mj-lt"/>
              </a:rPr>
              <a:t> del Censo de </a:t>
            </a:r>
            <a:r>
              <a:rPr lang="ca-ES" sz="800" dirty="0" err="1" smtClean="0">
                <a:latin typeface="+mj-lt"/>
              </a:rPr>
              <a:t>Población</a:t>
            </a:r>
            <a:r>
              <a:rPr lang="ca-ES" sz="800" dirty="0" smtClean="0">
                <a:latin typeface="+mj-lt"/>
              </a:rPr>
              <a:t> i </a:t>
            </a:r>
            <a:r>
              <a:rPr lang="ca-ES" sz="800" dirty="0" err="1" smtClean="0">
                <a:latin typeface="+mj-lt"/>
              </a:rPr>
              <a:t>Viviendas</a:t>
            </a:r>
            <a:r>
              <a:rPr lang="ca-ES" sz="800" dirty="0" smtClean="0">
                <a:latin typeface="+mj-lt"/>
              </a:rPr>
              <a:t>, 2001 (INE).</a:t>
            </a:r>
            <a:endParaRPr lang="es-ES" sz="800" dirty="0">
              <a:latin typeface="+mj-lt"/>
            </a:endParaRPr>
          </a:p>
        </p:txBody>
      </p:sp>
    </p:spTree>
    <p:extLst>
      <p:ext uri="{BB962C8B-B14F-4D97-AF65-F5344CB8AC3E}">
        <p14:creationId xmlns:p14="http://schemas.microsoft.com/office/powerpoint/2010/main" val="175232497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5"/>
          <p:cNvSpPr>
            <a:spLocks noChangeShapeType="1"/>
          </p:cNvSpPr>
          <p:nvPr/>
        </p:nvSpPr>
        <p:spPr bwMode="auto">
          <a:xfrm>
            <a:off x="284163" y="676006"/>
            <a:ext cx="8653462" cy="1588"/>
          </a:xfrm>
          <a:prstGeom prst="line">
            <a:avLst/>
          </a:prstGeom>
          <a:noFill/>
          <a:ln w="9525">
            <a:solidFill>
              <a:srgbClr val="981426"/>
            </a:solidFill>
            <a:round/>
            <a:headEnd/>
            <a:tailEnd/>
          </a:ln>
        </p:spPr>
        <p:txBody>
          <a:bodyPr lIns="0" tIns="0" rIns="0" bIns="0"/>
          <a:lstStyle/>
          <a:p>
            <a:endParaRPr lang="es-ES" dirty="0">
              <a:latin typeface="+mj-lt"/>
            </a:endParaRPr>
          </a:p>
        </p:txBody>
      </p:sp>
      <p:sp>
        <p:nvSpPr>
          <p:cNvPr id="20" name="Rectangle 4"/>
          <p:cNvSpPr>
            <a:spLocks/>
          </p:cNvSpPr>
          <p:nvPr/>
        </p:nvSpPr>
        <p:spPr bwMode="auto">
          <a:xfrm>
            <a:off x="285720" y="164306"/>
            <a:ext cx="7670656"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2000" b="1" dirty="0" smtClean="0">
                <a:solidFill>
                  <a:srgbClr val="C00000"/>
                </a:solidFill>
                <a:latin typeface="+mj-lt"/>
                <a:ea typeface="ＭＳ Ｐゴシック" charset="-128"/>
                <a:cs typeface="Tahoma" pitchFamily="34" charset="0"/>
                <a:sym typeface="Verdana Bold" charset="0"/>
              </a:rPr>
              <a:t>4.</a:t>
            </a:r>
            <a:r>
              <a:rPr lang="es-ES" sz="2000" b="1" dirty="0" smtClean="0">
                <a:solidFill>
                  <a:schemeClr val="bg1">
                    <a:lumMod val="50000"/>
                  </a:schemeClr>
                </a:solidFill>
                <a:latin typeface="+mj-lt"/>
                <a:ea typeface="ＭＳ Ｐゴシック" charset="-128"/>
                <a:cs typeface="Tahoma" pitchFamily="34" charset="0"/>
                <a:sym typeface="Verdana Bold" charset="0"/>
              </a:rPr>
              <a:t> Factores de estructuración del espacio urbano</a:t>
            </a:r>
            <a:endParaRPr lang="es-ES" sz="2000" b="1" dirty="0">
              <a:solidFill>
                <a:schemeClr val="bg1">
                  <a:lumMod val="50000"/>
                </a:schemeClr>
              </a:solidFill>
              <a:latin typeface="+mj-lt"/>
              <a:ea typeface="ＭＳ Ｐゴシック" charset="-128"/>
              <a:cs typeface="Tahoma" pitchFamily="34" charset="0"/>
              <a:sym typeface="Verdana Bold" charset="0"/>
            </a:endParaRPr>
          </a:p>
        </p:txBody>
      </p:sp>
      <p:sp>
        <p:nvSpPr>
          <p:cNvPr id="30" name="Marcador de número de diapositiva 3"/>
          <p:cNvSpPr>
            <a:spLocks noGrp="1"/>
          </p:cNvSpPr>
          <p:nvPr>
            <p:ph type="sldNum" sz="quarter" idx="10"/>
          </p:nvPr>
        </p:nvSpPr>
        <p:spPr>
          <a:xfrm>
            <a:off x="8386763" y="6442075"/>
            <a:ext cx="31115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fld id="{BA78ECA3-D6D1-4766-A452-351E0CB26325}" type="slidenum">
              <a:rPr lang="es-ES" smtClean="0">
                <a:latin typeface="+mj-lt"/>
                <a:cs typeface="Tahoma" pitchFamily="34" charset="0"/>
              </a:rPr>
              <a:pPr/>
              <a:t>11</a:t>
            </a:fld>
            <a:endParaRPr lang="es-ES" dirty="0">
              <a:latin typeface="+mj-lt"/>
              <a:cs typeface="Tahoma" pitchFamily="34" charset="0"/>
            </a:endParaRPr>
          </a:p>
        </p:txBody>
      </p:sp>
      <p:sp>
        <p:nvSpPr>
          <p:cNvPr id="12" name="Rectangle 10"/>
          <p:cNvSpPr>
            <a:spLocks/>
          </p:cNvSpPr>
          <p:nvPr/>
        </p:nvSpPr>
        <p:spPr bwMode="auto">
          <a:xfrm>
            <a:off x="970609" y="748762"/>
            <a:ext cx="7272807"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nchor="ctr"/>
          <a:lstStyle>
            <a:lvl1pPr eaLnBrk="0" hangingPunct="0">
              <a:defRPr sz="12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12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12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12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9pPr>
          </a:lstStyle>
          <a:p>
            <a:pPr algn="ctr" eaLnBrk="1" hangingPunct="1">
              <a:buClr>
                <a:srgbClr val="C00000"/>
              </a:buClr>
              <a:buSzPct val="100000"/>
            </a:pPr>
            <a:r>
              <a:rPr lang="es-ES" altLang="es-ES" b="1" dirty="0" smtClean="0">
                <a:solidFill>
                  <a:schemeClr val="tx1"/>
                </a:solidFill>
                <a:latin typeface="Arial" panose="020B0604020202020204" pitchFamily="34" charset="0"/>
                <a:cs typeface="Arial" panose="020B0604020202020204" pitchFamily="34" charset="0"/>
                <a:sym typeface="Verdana" pitchFamily="34" charset="0"/>
              </a:rPr>
              <a:t>Gráfico 5. Origen geográfico. Metrópolis españolas, 2001</a:t>
            </a:r>
            <a:endParaRPr lang="es-ES" altLang="es-ES" b="1" dirty="0">
              <a:solidFill>
                <a:schemeClr val="tx1"/>
              </a:solidFill>
              <a:latin typeface="Arial" panose="020B0604020202020204" pitchFamily="34" charset="0"/>
              <a:cs typeface="Arial" panose="020B0604020202020204" pitchFamily="34" charset="0"/>
              <a:sym typeface="Verdana" pitchFamily="34" charset="0"/>
            </a:endParaRPr>
          </a:p>
        </p:txBody>
      </p:sp>
      <p:pic>
        <p:nvPicPr>
          <p:cNvPr id="14" name="Picture 2"/>
          <p:cNvPicPr>
            <a:picLocks noChangeArrowheads="1"/>
          </p:cNvPicPr>
          <p:nvPr/>
        </p:nvPicPr>
        <p:blipFill>
          <a:blip r:embed="rId3"/>
          <a:srcRect/>
          <a:stretch>
            <a:fillRect/>
          </a:stretch>
        </p:blipFill>
        <p:spPr bwMode="auto">
          <a:xfrm>
            <a:off x="8054975" y="79375"/>
            <a:ext cx="962025" cy="525463"/>
          </a:xfrm>
          <a:prstGeom prst="rect">
            <a:avLst/>
          </a:prstGeom>
          <a:noFill/>
          <a:ln w="9525">
            <a:noFill/>
            <a:miter lim="800000"/>
            <a:headEnd/>
            <a:tailEnd/>
          </a:ln>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87" y="1108802"/>
            <a:ext cx="7991411" cy="5632184"/>
          </a:xfrm>
          <a:prstGeom prst="rect">
            <a:avLst/>
          </a:prstGeom>
        </p:spPr>
      </p:pic>
      <p:sp>
        <p:nvSpPr>
          <p:cNvPr id="2" name="1 Rectángulo"/>
          <p:cNvSpPr/>
          <p:nvPr/>
        </p:nvSpPr>
        <p:spPr>
          <a:xfrm>
            <a:off x="5940152" y="6284387"/>
            <a:ext cx="2681052" cy="338554"/>
          </a:xfrm>
          <a:prstGeom prst="rect">
            <a:avLst/>
          </a:prstGeom>
        </p:spPr>
        <p:txBody>
          <a:bodyPr wrap="square">
            <a:spAutoFit/>
          </a:bodyPr>
          <a:lstStyle/>
          <a:p>
            <a:r>
              <a:rPr lang="ca-ES" sz="800" dirty="0" smtClean="0">
                <a:latin typeface="+mj-lt"/>
              </a:rPr>
              <a:t>Fuente: </a:t>
            </a:r>
            <a:r>
              <a:rPr lang="ca-ES" sz="800" dirty="0" err="1" smtClean="0">
                <a:latin typeface="+mj-lt"/>
              </a:rPr>
              <a:t>elaboración</a:t>
            </a:r>
            <a:r>
              <a:rPr lang="ca-ES" sz="800" dirty="0" smtClean="0">
                <a:latin typeface="+mj-lt"/>
              </a:rPr>
              <a:t> </a:t>
            </a:r>
            <a:r>
              <a:rPr lang="ca-ES" sz="800" dirty="0" err="1" smtClean="0">
                <a:latin typeface="+mj-lt"/>
              </a:rPr>
              <a:t>propia</a:t>
            </a:r>
            <a:r>
              <a:rPr lang="ca-ES" sz="800" dirty="0" smtClean="0">
                <a:latin typeface="+mj-lt"/>
              </a:rPr>
              <a:t> </a:t>
            </a:r>
            <a:r>
              <a:rPr lang="ca-ES" sz="800" dirty="0">
                <a:latin typeface="+mj-lt"/>
              </a:rPr>
              <a:t>a partir de </a:t>
            </a:r>
            <a:r>
              <a:rPr lang="ca-ES" sz="800" dirty="0" err="1" smtClean="0">
                <a:latin typeface="+mj-lt"/>
              </a:rPr>
              <a:t>datos</a:t>
            </a:r>
            <a:r>
              <a:rPr lang="ca-ES" sz="800" dirty="0" smtClean="0">
                <a:latin typeface="+mj-lt"/>
              </a:rPr>
              <a:t> del Censo de </a:t>
            </a:r>
            <a:r>
              <a:rPr lang="ca-ES" sz="800" dirty="0" err="1" smtClean="0">
                <a:latin typeface="+mj-lt"/>
              </a:rPr>
              <a:t>Población</a:t>
            </a:r>
            <a:r>
              <a:rPr lang="ca-ES" sz="800" dirty="0" smtClean="0">
                <a:latin typeface="+mj-lt"/>
              </a:rPr>
              <a:t> i </a:t>
            </a:r>
            <a:r>
              <a:rPr lang="ca-ES" sz="800" dirty="0" err="1" smtClean="0">
                <a:latin typeface="+mj-lt"/>
              </a:rPr>
              <a:t>Viviendas</a:t>
            </a:r>
            <a:r>
              <a:rPr lang="ca-ES" sz="800" dirty="0" smtClean="0">
                <a:latin typeface="+mj-lt"/>
              </a:rPr>
              <a:t>, 2001 (INE).</a:t>
            </a:r>
            <a:endParaRPr lang="es-ES" sz="800" dirty="0">
              <a:latin typeface="+mj-lt"/>
            </a:endParaRPr>
          </a:p>
        </p:txBody>
      </p:sp>
    </p:spTree>
    <p:extLst>
      <p:ext uri="{BB962C8B-B14F-4D97-AF65-F5344CB8AC3E}">
        <p14:creationId xmlns:p14="http://schemas.microsoft.com/office/powerpoint/2010/main" val="21265840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5"/>
          <p:cNvSpPr>
            <a:spLocks noChangeShapeType="1"/>
          </p:cNvSpPr>
          <p:nvPr/>
        </p:nvSpPr>
        <p:spPr bwMode="auto">
          <a:xfrm>
            <a:off x="284163" y="676006"/>
            <a:ext cx="8653462" cy="1588"/>
          </a:xfrm>
          <a:prstGeom prst="line">
            <a:avLst/>
          </a:prstGeom>
          <a:noFill/>
          <a:ln w="9525">
            <a:solidFill>
              <a:srgbClr val="981426"/>
            </a:solidFill>
            <a:round/>
            <a:headEnd/>
            <a:tailEnd/>
          </a:ln>
        </p:spPr>
        <p:txBody>
          <a:bodyPr lIns="0" tIns="0" rIns="0" bIns="0"/>
          <a:lstStyle/>
          <a:p>
            <a:endParaRPr lang="es-ES" dirty="0">
              <a:latin typeface="+mj-lt"/>
            </a:endParaRPr>
          </a:p>
        </p:txBody>
      </p:sp>
      <p:sp>
        <p:nvSpPr>
          <p:cNvPr id="30" name="Marcador de número de diapositiva 3"/>
          <p:cNvSpPr>
            <a:spLocks noGrp="1"/>
          </p:cNvSpPr>
          <p:nvPr>
            <p:ph type="sldNum" sz="quarter" idx="10"/>
          </p:nvPr>
        </p:nvSpPr>
        <p:spPr>
          <a:xfrm>
            <a:off x="8386763" y="6442075"/>
            <a:ext cx="31115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fld id="{BA78ECA3-D6D1-4766-A452-351E0CB26325}" type="slidenum">
              <a:rPr lang="es-ES" smtClean="0">
                <a:latin typeface="+mj-lt"/>
                <a:cs typeface="Tahoma" pitchFamily="34" charset="0"/>
              </a:rPr>
              <a:pPr/>
              <a:t>12</a:t>
            </a:fld>
            <a:endParaRPr lang="es-ES" dirty="0">
              <a:latin typeface="+mj-lt"/>
              <a:cs typeface="Tahoma" pitchFamily="34" charset="0"/>
            </a:endParaRPr>
          </a:p>
        </p:txBody>
      </p:sp>
      <p:sp>
        <p:nvSpPr>
          <p:cNvPr id="2" name="1 Rectángulo"/>
          <p:cNvSpPr/>
          <p:nvPr/>
        </p:nvSpPr>
        <p:spPr>
          <a:xfrm>
            <a:off x="284162" y="6318964"/>
            <a:ext cx="7519501" cy="246221"/>
          </a:xfrm>
          <a:prstGeom prst="rect">
            <a:avLst/>
          </a:prstGeom>
        </p:spPr>
        <p:txBody>
          <a:bodyPr wrap="square">
            <a:spAutoFit/>
          </a:bodyPr>
          <a:lstStyle/>
          <a:p>
            <a:r>
              <a:rPr lang="ca-ES" sz="1000" dirty="0" smtClean="0">
                <a:latin typeface="Arial"/>
                <a:cs typeface="Arial"/>
              </a:rPr>
              <a:t>Fuente: </a:t>
            </a:r>
            <a:r>
              <a:rPr lang="ca-ES" sz="1000" dirty="0" err="1" smtClean="0">
                <a:latin typeface="Arial"/>
                <a:cs typeface="Arial"/>
              </a:rPr>
              <a:t>elaboración</a:t>
            </a:r>
            <a:r>
              <a:rPr lang="ca-ES" sz="1000" dirty="0" smtClean="0">
                <a:latin typeface="Arial"/>
                <a:cs typeface="Arial"/>
              </a:rPr>
              <a:t> </a:t>
            </a:r>
            <a:r>
              <a:rPr lang="ca-ES" sz="1000" dirty="0" err="1" smtClean="0">
                <a:latin typeface="Arial"/>
                <a:cs typeface="Arial"/>
              </a:rPr>
              <a:t>propia</a:t>
            </a:r>
            <a:r>
              <a:rPr lang="ca-ES" sz="1000" dirty="0" smtClean="0">
                <a:latin typeface="Arial"/>
                <a:cs typeface="Arial"/>
              </a:rPr>
              <a:t>.</a:t>
            </a:r>
            <a:endParaRPr lang="es-ES" sz="1000" dirty="0">
              <a:latin typeface="Arial"/>
              <a:cs typeface="Arial"/>
            </a:endParaRPr>
          </a:p>
        </p:txBody>
      </p:sp>
      <p:sp>
        <p:nvSpPr>
          <p:cNvPr id="12" name="Rectangle 10"/>
          <p:cNvSpPr>
            <a:spLocks/>
          </p:cNvSpPr>
          <p:nvPr/>
        </p:nvSpPr>
        <p:spPr bwMode="auto">
          <a:xfrm>
            <a:off x="284162" y="1241302"/>
            <a:ext cx="8653461"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nchor="ctr"/>
          <a:lstStyle>
            <a:lvl1pPr eaLnBrk="0" hangingPunct="0">
              <a:defRPr sz="12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12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12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12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9pPr>
          </a:lstStyle>
          <a:p>
            <a:pPr algn="ctr" eaLnBrk="1" hangingPunct="1">
              <a:buClr>
                <a:srgbClr val="C00000"/>
              </a:buClr>
              <a:buSzPct val="100000"/>
            </a:pPr>
            <a:r>
              <a:rPr lang="es-ES" altLang="es-ES" b="1" dirty="0" smtClean="0">
                <a:solidFill>
                  <a:schemeClr val="tx1"/>
                </a:solidFill>
                <a:latin typeface="Arial" panose="020B0604020202020204" pitchFamily="34" charset="0"/>
                <a:cs typeface="Arial" panose="020B0604020202020204" pitchFamily="34" charset="0"/>
                <a:sym typeface="Verdana" pitchFamily="34" charset="0"/>
              </a:rPr>
              <a:t>Cuadro </a:t>
            </a:r>
            <a:r>
              <a:rPr lang="es-ES" altLang="es-ES" b="1" dirty="0">
                <a:solidFill>
                  <a:schemeClr val="tx1"/>
                </a:solidFill>
                <a:latin typeface="Arial" panose="020B0604020202020204" pitchFamily="34" charset="0"/>
                <a:cs typeface="Arial" panose="020B0604020202020204" pitchFamily="34" charset="0"/>
                <a:sym typeface="Verdana" pitchFamily="34" charset="0"/>
              </a:rPr>
              <a:t>6. </a:t>
            </a:r>
            <a:r>
              <a:rPr lang="es-ES" altLang="es-ES" b="1" dirty="0" smtClean="0">
                <a:solidFill>
                  <a:schemeClr val="tx1"/>
                </a:solidFill>
                <a:latin typeface="Arial" panose="020B0604020202020204" pitchFamily="34" charset="0"/>
                <a:cs typeface="Arial" panose="020B0604020202020204" pitchFamily="34" charset="0"/>
                <a:sym typeface="Verdana" pitchFamily="34" charset="0"/>
              </a:rPr>
              <a:t>Tipos de áreas </a:t>
            </a:r>
            <a:r>
              <a:rPr lang="es-ES" altLang="es-ES" b="1" dirty="0" err="1" smtClean="0">
                <a:solidFill>
                  <a:schemeClr val="tx1"/>
                </a:solidFill>
                <a:latin typeface="Arial" panose="020B0604020202020204" pitchFamily="34" charset="0"/>
                <a:cs typeface="Arial" panose="020B0604020202020204" pitchFamily="34" charset="0"/>
                <a:sym typeface="Verdana" pitchFamily="34" charset="0"/>
              </a:rPr>
              <a:t>socioresidenciales</a:t>
            </a:r>
            <a:r>
              <a:rPr lang="es-ES" altLang="es-ES" b="1" dirty="0" smtClean="0">
                <a:solidFill>
                  <a:schemeClr val="tx1"/>
                </a:solidFill>
                <a:latin typeface="Arial" panose="020B0604020202020204" pitchFamily="34" charset="0"/>
                <a:cs typeface="Arial" panose="020B0604020202020204" pitchFamily="34" charset="0"/>
                <a:sym typeface="Verdana" pitchFamily="34" charset="0"/>
              </a:rPr>
              <a:t>. </a:t>
            </a:r>
            <a:r>
              <a:rPr lang="es-ES" altLang="es-ES" b="1" dirty="0">
                <a:solidFill>
                  <a:schemeClr val="tx1"/>
                </a:solidFill>
                <a:latin typeface="Arial" panose="020B0604020202020204" pitchFamily="34" charset="0"/>
                <a:cs typeface="Arial" panose="020B0604020202020204" pitchFamily="34" charset="0"/>
                <a:sym typeface="Verdana" pitchFamily="34" charset="0"/>
              </a:rPr>
              <a:t>Metrópolis españolas, </a:t>
            </a:r>
            <a:r>
              <a:rPr lang="es-ES" altLang="es-ES" b="1" dirty="0" smtClean="0">
                <a:solidFill>
                  <a:schemeClr val="tx1"/>
                </a:solidFill>
                <a:latin typeface="Arial" panose="020B0604020202020204" pitchFamily="34" charset="0"/>
                <a:cs typeface="Arial" panose="020B0604020202020204" pitchFamily="34" charset="0"/>
                <a:sym typeface="Verdana" pitchFamily="34" charset="0"/>
              </a:rPr>
              <a:t>2001 </a:t>
            </a:r>
            <a:endParaRPr lang="es-ES" altLang="es-ES" b="1" dirty="0">
              <a:solidFill>
                <a:schemeClr val="tx1"/>
              </a:solidFill>
              <a:latin typeface="Arial" panose="020B0604020202020204" pitchFamily="34" charset="0"/>
              <a:cs typeface="Arial" panose="020B0604020202020204" pitchFamily="34" charset="0"/>
              <a:sym typeface="Verdana" pitchFamily="34" charset="0"/>
            </a:endParaRPr>
          </a:p>
        </p:txBody>
      </p:sp>
      <p:sp>
        <p:nvSpPr>
          <p:cNvPr id="13" name="Rectangle 4"/>
          <p:cNvSpPr>
            <a:spLocks/>
          </p:cNvSpPr>
          <p:nvPr/>
        </p:nvSpPr>
        <p:spPr bwMode="auto">
          <a:xfrm>
            <a:off x="285719" y="786098"/>
            <a:ext cx="8651903"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1800" b="1" dirty="0" smtClean="0">
                <a:solidFill>
                  <a:schemeClr val="tx1"/>
                </a:solidFill>
                <a:latin typeface="+mj-lt"/>
                <a:ea typeface="ＭＳ Ｐゴシック" charset="-128"/>
                <a:cs typeface="Tahoma" pitchFamily="34" charset="0"/>
                <a:sym typeface="Verdana Bold" charset="0"/>
              </a:rPr>
              <a:t>El contraste teórico de la tipología </a:t>
            </a:r>
            <a:r>
              <a:rPr lang="es-ES" sz="1800" b="1" dirty="0" err="1" smtClean="0">
                <a:solidFill>
                  <a:schemeClr val="tx1"/>
                </a:solidFill>
                <a:latin typeface="+mj-lt"/>
                <a:ea typeface="ＭＳ Ｐゴシック" charset="-128"/>
                <a:cs typeface="Tahoma" pitchFamily="34" charset="0"/>
                <a:sym typeface="Verdana Bold" charset="0"/>
              </a:rPr>
              <a:t>socioresidencial</a:t>
            </a:r>
            <a:r>
              <a:rPr lang="es-ES" sz="1800" b="1" dirty="0" smtClean="0">
                <a:solidFill>
                  <a:schemeClr val="tx1"/>
                </a:solidFill>
                <a:latin typeface="+mj-lt"/>
                <a:ea typeface="ＭＳ Ｐゴシック" charset="-128"/>
                <a:cs typeface="Tahoma" pitchFamily="34" charset="0"/>
                <a:sym typeface="Verdana Bold" charset="0"/>
              </a:rPr>
              <a:t> resultante</a:t>
            </a:r>
            <a:endParaRPr lang="es-ES" sz="1800" b="1" dirty="0">
              <a:solidFill>
                <a:schemeClr val="tx1"/>
              </a:solidFill>
              <a:latin typeface="+mj-lt"/>
              <a:ea typeface="ＭＳ Ｐゴシック" charset="-128"/>
              <a:cs typeface="Tahoma" pitchFamily="34" charset="0"/>
              <a:sym typeface="Verdana Bold" charset="0"/>
            </a:endParaRPr>
          </a:p>
        </p:txBody>
      </p:sp>
      <p:sp>
        <p:nvSpPr>
          <p:cNvPr id="19" name="Rectangle 4"/>
          <p:cNvSpPr>
            <a:spLocks/>
          </p:cNvSpPr>
          <p:nvPr/>
        </p:nvSpPr>
        <p:spPr bwMode="auto">
          <a:xfrm>
            <a:off x="285720" y="164306"/>
            <a:ext cx="7670656"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2000" b="1" dirty="0" smtClean="0">
                <a:solidFill>
                  <a:srgbClr val="C00000"/>
                </a:solidFill>
                <a:latin typeface="+mj-lt"/>
                <a:ea typeface="ＭＳ Ｐゴシック" charset="-128"/>
                <a:cs typeface="Tahoma" pitchFamily="34" charset="0"/>
                <a:sym typeface="Verdana Bold" charset="0"/>
              </a:rPr>
              <a:t>5.</a:t>
            </a:r>
            <a:r>
              <a:rPr lang="es-ES" sz="2000" b="1" dirty="0" smtClean="0">
                <a:solidFill>
                  <a:schemeClr val="bg1">
                    <a:lumMod val="50000"/>
                  </a:schemeClr>
                </a:solidFill>
                <a:latin typeface="+mj-lt"/>
                <a:ea typeface="ＭＳ Ｐゴシック" charset="-128"/>
                <a:cs typeface="Tahoma" pitchFamily="34" charset="0"/>
                <a:sym typeface="Verdana Bold" charset="0"/>
              </a:rPr>
              <a:t> Estructura </a:t>
            </a:r>
            <a:r>
              <a:rPr lang="es-ES" sz="2000" b="1" dirty="0" err="1" smtClean="0">
                <a:solidFill>
                  <a:schemeClr val="bg1">
                    <a:lumMod val="50000"/>
                  </a:schemeClr>
                </a:solidFill>
                <a:latin typeface="+mj-lt"/>
                <a:ea typeface="ＭＳ Ｐゴシック" charset="-128"/>
                <a:cs typeface="Tahoma" pitchFamily="34" charset="0"/>
                <a:sym typeface="Verdana Bold" charset="0"/>
              </a:rPr>
              <a:t>socioresidencial</a:t>
            </a:r>
            <a:endParaRPr lang="es-ES" sz="2000" b="1" dirty="0">
              <a:solidFill>
                <a:schemeClr val="bg1">
                  <a:lumMod val="50000"/>
                </a:schemeClr>
              </a:solidFill>
              <a:latin typeface="+mj-lt"/>
              <a:ea typeface="ＭＳ Ｐゴシック" charset="-128"/>
              <a:cs typeface="Tahoma" pitchFamily="34" charset="0"/>
              <a:sym typeface="Verdana Bold" charset="0"/>
            </a:endParaRPr>
          </a:p>
        </p:txBody>
      </p:sp>
      <p:pic>
        <p:nvPicPr>
          <p:cNvPr id="18" name="Picture 2"/>
          <p:cNvPicPr>
            <a:picLocks noChangeArrowheads="1"/>
          </p:cNvPicPr>
          <p:nvPr/>
        </p:nvPicPr>
        <p:blipFill>
          <a:blip r:embed="rId3"/>
          <a:srcRect/>
          <a:stretch>
            <a:fillRect/>
          </a:stretch>
        </p:blipFill>
        <p:spPr bwMode="auto">
          <a:xfrm>
            <a:off x="8054975" y="79375"/>
            <a:ext cx="962025" cy="525463"/>
          </a:xfrm>
          <a:prstGeom prst="rect">
            <a:avLst/>
          </a:prstGeom>
          <a:noFill/>
          <a:ln w="9525">
            <a:noFill/>
            <a:miter lim="800000"/>
            <a:headEnd/>
            <a:tailEnd/>
          </a:ln>
        </p:spPr>
      </p:pic>
      <p:pic>
        <p:nvPicPr>
          <p:cNvPr id="3" name="Imagen 2"/>
          <p:cNvPicPr>
            <a:picLocks noChangeAspect="1"/>
          </p:cNvPicPr>
          <p:nvPr/>
        </p:nvPicPr>
        <p:blipFill>
          <a:blip r:embed="rId4"/>
          <a:stretch>
            <a:fillRect/>
          </a:stretch>
        </p:blipFill>
        <p:spPr>
          <a:xfrm>
            <a:off x="397271" y="1690780"/>
            <a:ext cx="8540351" cy="4381089"/>
          </a:xfrm>
          <a:prstGeom prst="rect">
            <a:avLst/>
          </a:prstGeom>
        </p:spPr>
      </p:pic>
    </p:spTree>
    <p:extLst>
      <p:ext uri="{BB962C8B-B14F-4D97-AF65-F5344CB8AC3E}">
        <p14:creationId xmlns:p14="http://schemas.microsoft.com/office/powerpoint/2010/main" val="75054678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5"/>
          <p:cNvSpPr>
            <a:spLocks noChangeShapeType="1"/>
          </p:cNvSpPr>
          <p:nvPr/>
        </p:nvSpPr>
        <p:spPr bwMode="auto">
          <a:xfrm>
            <a:off x="284163" y="676006"/>
            <a:ext cx="8653462" cy="1588"/>
          </a:xfrm>
          <a:prstGeom prst="line">
            <a:avLst/>
          </a:prstGeom>
          <a:noFill/>
          <a:ln w="9525">
            <a:solidFill>
              <a:srgbClr val="981426"/>
            </a:solidFill>
            <a:round/>
            <a:headEnd/>
            <a:tailEnd/>
          </a:ln>
        </p:spPr>
        <p:txBody>
          <a:bodyPr lIns="0" tIns="0" rIns="0" bIns="0"/>
          <a:lstStyle/>
          <a:p>
            <a:endParaRPr lang="es-ES" dirty="0">
              <a:latin typeface="+mj-lt"/>
            </a:endParaRPr>
          </a:p>
        </p:txBody>
      </p:sp>
      <p:sp>
        <p:nvSpPr>
          <p:cNvPr id="30" name="Marcador de número de diapositiva 3"/>
          <p:cNvSpPr>
            <a:spLocks noGrp="1"/>
          </p:cNvSpPr>
          <p:nvPr>
            <p:ph type="sldNum" sz="quarter" idx="10"/>
          </p:nvPr>
        </p:nvSpPr>
        <p:spPr>
          <a:xfrm>
            <a:off x="8386763" y="6442075"/>
            <a:ext cx="31115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fld id="{BA78ECA3-D6D1-4766-A452-351E0CB26325}" type="slidenum">
              <a:rPr lang="es-ES" smtClean="0">
                <a:latin typeface="+mj-lt"/>
                <a:cs typeface="Tahoma" pitchFamily="34" charset="0"/>
              </a:rPr>
              <a:pPr/>
              <a:t>13</a:t>
            </a:fld>
            <a:endParaRPr lang="es-ES" dirty="0">
              <a:latin typeface="+mj-lt"/>
              <a:cs typeface="Tahoma" pitchFamily="34" charset="0"/>
            </a:endParaRPr>
          </a:p>
        </p:txBody>
      </p:sp>
      <p:sp>
        <p:nvSpPr>
          <p:cNvPr id="2" name="1 Rectángulo"/>
          <p:cNvSpPr/>
          <p:nvPr/>
        </p:nvSpPr>
        <p:spPr>
          <a:xfrm>
            <a:off x="683568" y="5819045"/>
            <a:ext cx="7003012" cy="215444"/>
          </a:xfrm>
          <a:prstGeom prst="rect">
            <a:avLst/>
          </a:prstGeom>
        </p:spPr>
        <p:txBody>
          <a:bodyPr wrap="square">
            <a:spAutoFit/>
          </a:bodyPr>
          <a:lstStyle/>
          <a:p>
            <a:r>
              <a:rPr lang="ca-ES" sz="800" dirty="0" smtClean="0">
                <a:latin typeface="Arial"/>
                <a:cs typeface="Arial"/>
              </a:rPr>
              <a:t>Fuente: </a:t>
            </a:r>
            <a:r>
              <a:rPr lang="ca-ES" sz="800" dirty="0" err="1" smtClean="0">
                <a:latin typeface="Arial"/>
                <a:cs typeface="Arial"/>
              </a:rPr>
              <a:t>elaboración</a:t>
            </a:r>
            <a:r>
              <a:rPr lang="ca-ES" sz="800" dirty="0" smtClean="0">
                <a:latin typeface="Arial"/>
                <a:cs typeface="Arial"/>
              </a:rPr>
              <a:t> </a:t>
            </a:r>
            <a:r>
              <a:rPr lang="ca-ES" sz="800" dirty="0" err="1" smtClean="0">
                <a:latin typeface="Arial"/>
                <a:cs typeface="Arial"/>
              </a:rPr>
              <a:t>propia</a:t>
            </a:r>
            <a:r>
              <a:rPr lang="ca-ES" sz="800" dirty="0" smtClean="0">
                <a:latin typeface="Arial"/>
                <a:cs typeface="Arial"/>
              </a:rPr>
              <a:t> a partir de </a:t>
            </a:r>
            <a:r>
              <a:rPr lang="ca-ES" sz="800" dirty="0" err="1" smtClean="0">
                <a:latin typeface="Arial"/>
                <a:cs typeface="Arial"/>
              </a:rPr>
              <a:t>datos</a:t>
            </a:r>
            <a:r>
              <a:rPr lang="ca-ES" sz="800" dirty="0" smtClean="0">
                <a:latin typeface="Arial"/>
                <a:cs typeface="Arial"/>
              </a:rPr>
              <a:t> del Censo de </a:t>
            </a:r>
            <a:r>
              <a:rPr lang="ca-ES" sz="800" dirty="0" err="1" smtClean="0">
                <a:latin typeface="Arial"/>
                <a:cs typeface="Arial"/>
              </a:rPr>
              <a:t>Población</a:t>
            </a:r>
            <a:r>
              <a:rPr lang="ca-ES" sz="800" dirty="0" smtClean="0">
                <a:latin typeface="Arial"/>
                <a:cs typeface="Arial"/>
              </a:rPr>
              <a:t> </a:t>
            </a:r>
            <a:r>
              <a:rPr lang="ca-ES" sz="800" dirty="0" err="1" smtClean="0">
                <a:latin typeface="Arial"/>
                <a:cs typeface="Arial"/>
              </a:rPr>
              <a:t>y</a:t>
            </a:r>
            <a:r>
              <a:rPr lang="ca-ES" sz="800" dirty="0" smtClean="0">
                <a:latin typeface="Arial"/>
                <a:cs typeface="Arial"/>
              </a:rPr>
              <a:t> </a:t>
            </a:r>
            <a:r>
              <a:rPr lang="ca-ES" sz="800" dirty="0" err="1" smtClean="0">
                <a:latin typeface="Arial"/>
                <a:cs typeface="Arial"/>
              </a:rPr>
              <a:t>Viviendas</a:t>
            </a:r>
            <a:r>
              <a:rPr lang="ca-ES" sz="800" dirty="0" smtClean="0">
                <a:latin typeface="Arial"/>
                <a:cs typeface="Arial"/>
              </a:rPr>
              <a:t>, 2001 (INE).</a:t>
            </a:r>
            <a:endParaRPr lang="es-ES" sz="800" dirty="0">
              <a:latin typeface="Arial"/>
              <a:cs typeface="Arial"/>
            </a:endParaRPr>
          </a:p>
        </p:txBody>
      </p:sp>
      <p:sp>
        <p:nvSpPr>
          <p:cNvPr id="12" name="Rectangle 10"/>
          <p:cNvSpPr>
            <a:spLocks/>
          </p:cNvSpPr>
          <p:nvPr/>
        </p:nvSpPr>
        <p:spPr bwMode="auto">
          <a:xfrm>
            <a:off x="179511" y="1340768"/>
            <a:ext cx="8653461"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nchor="ctr"/>
          <a:lstStyle>
            <a:lvl1pPr eaLnBrk="0" hangingPunct="0">
              <a:defRPr sz="12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12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12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12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9pPr>
          </a:lstStyle>
          <a:p>
            <a:pPr algn="ctr" eaLnBrk="1" hangingPunct="1">
              <a:buClr>
                <a:srgbClr val="C00000"/>
              </a:buClr>
              <a:buSzPct val="100000"/>
            </a:pPr>
            <a:r>
              <a:rPr lang="es-ES" altLang="es-ES" b="1" dirty="0" smtClean="0">
                <a:solidFill>
                  <a:schemeClr val="tx1"/>
                </a:solidFill>
                <a:latin typeface="Arial" panose="020B0604020202020204" pitchFamily="34" charset="0"/>
                <a:cs typeface="Arial" panose="020B0604020202020204" pitchFamily="34" charset="0"/>
                <a:sym typeface="Verdana" pitchFamily="34" charset="0"/>
              </a:rPr>
              <a:t>Cuadro 7. Población según áreas </a:t>
            </a:r>
            <a:r>
              <a:rPr lang="es-ES" altLang="es-ES" b="1" dirty="0" err="1" smtClean="0">
                <a:solidFill>
                  <a:schemeClr val="tx1"/>
                </a:solidFill>
                <a:latin typeface="Arial" panose="020B0604020202020204" pitchFamily="34" charset="0"/>
                <a:cs typeface="Arial" panose="020B0604020202020204" pitchFamily="34" charset="0"/>
                <a:sym typeface="Verdana" pitchFamily="34" charset="0"/>
              </a:rPr>
              <a:t>socioresidenciales</a:t>
            </a:r>
            <a:r>
              <a:rPr lang="es-ES" altLang="es-ES" b="1" dirty="0" smtClean="0">
                <a:solidFill>
                  <a:schemeClr val="tx1"/>
                </a:solidFill>
                <a:latin typeface="Arial" panose="020B0604020202020204" pitchFamily="34" charset="0"/>
                <a:cs typeface="Arial" panose="020B0604020202020204" pitchFamily="34" charset="0"/>
                <a:sym typeface="Verdana" pitchFamily="34" charset="0"/>
              </a:rPr>
              <a:t>. Metrópolis españolas, 2001</a:t>
            </a:r>
            <a:endParaRPr lang="es-ES" altLang="es-ES" b="1" dirty="0">
              <a:solidFill>
                <a:schemeClr val="tx1"/>
              </a:solidFill>
              <a:latin typeface="Arial" panose="020B0604020202020204" pitchFamily="34" charset="0"/>
              <a:cs typeface="Arial" panose="020B0604020202020204" pitchFamily="34" charset="0"/>
              <a:sym typeface="Verdana" pitchFamily="34" charset="0"/>
            </a:endParaRPr>
          </a:p>
        </p:txBody>
      </p:sp>
      <p:sp>
        <p:nvSpPr>
          <p:cNvPr id="13" name="Rectangle 4"/>
          <p:cNvSpPr>
            <a:spLocks/>
          </p:cNvSpPr>
          <p:nvPr/>
        </p:nvSpPr>
        <p:spPr bwMode="auto">
          <a:xfrm>
            <a:off x="285719" y="786098"/>
            <a:ext cx="8651903"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1800" b="1" dirty="0" smtClean="0">
                <a:solidFill>
                  <a:schemeClr val="tx1"/>
                </a:solidFill>
                <a:latin typeface="+mj-lt"/>
                <a:ea typeface="ＭＳ Ｐゴシック" charset="-128"/>
                <a:cs typeface="Tahoma" pitchFamily="34" charset="0"/>
                <a:sym typeface="Verdana Bold" charset="0"/>
              </a:rPr>
              <a:t>El punto de partida</a:t>
            </a:r>
            <a:endParaRPr lang="es-ES" sz="1800" b="1" dirty="0">
              <a:solidFill>
                <a:schemeClr val="tx1"/>
              </a:solidFill>
              <a:latin typeface="+mj-lt"/>
              <a:ea typeface="ＭＳ Ｐゴシック" charset="-128"/>
              <a:cs typeface="Tahoma" pitchFamily="34" charset="0"/>
              <a:sym typeface="Verdana Bold" charset="0"/>
            </a:endParaRPr>
          </a:p>
        </p:txBody>
      </p:sp>
      <p:sp>
        <p:nvSpPr>
          <p:cNvPr id="19" name="Rectangle 4"/>
          <p:cNvSpPr>
            <a:spLocks/>
          </p:cNvSpPr>
          <p:nvPr/>
        </p:nvSpPr>
        <p:spPr bwMode="auto">
          <a:xfrm>
            <a:off x="285720" y="164306"/>
            <a:ext cx="7670656"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2000" b="1" dirty="0" smtClean="0">
                <a:solidFill>
                  <a:srgbClr val="C00000"/>
                </a:solidFill>
                <a:latin typeface="+mj-lt"/>
                <a:ea typeface="ＭＳ Ｐゴシック" charset="-128"/>
                <a:cs typeface="Tahoma" pitchFamily="34" charset="0"/>
                <a:sym typeface="Verdana Bold" charset="0"/>
              </a:rPr>
              <a:t>5.</a:t>
            </a:r>
            <a:r>
              <a:rPr lang="es-ES" sz="2000" b="1" dirty="0" smtClean="0">
                <a:solidFill>
                  <a:schemeClr val="bg1">
                    <a:lumMod val="50000"/>
                  </a:schemeClr>
                </a:solidFill>
                <a:latin typeface="+mj-lt"/>
                <a:ea typeface="ＭＳ Ｐゴシック" charset="-128"/>
                <a:cs typeface="Tahoma" pitchFamily="34" charset="0"/>
                <a:sym typeface="Verdana Bold" charset="0"/>
              </a:rPr>
              <a:t> Estructura </a:t>
            </a:r>
            <a:r>
              <a:rPr lang="es-ES" sz="2000" b="1" dirty="0" err="1" smtClean="0">
                <a:solidFill>
                  <a:schemeClr val="bg1">
                    <a:lumMod val="50000"/>
                  </a:schemeClr>
                </a:solidFill>
                <a:latin typeface="+mj-lt"/>
                <a:ea typeface="ＭＳ Ｐゴシック" charset="-128"/>
                <a:cs typeface="Tahoma" pitchFamily="34" charset="0"/>
                <a:sym typeface="Verdana Bold" charset="0"/>
              </a:rPr>
              <a:t>socioresidencial</a:t>
            </a:r>
            <a:endParaRPr lang="es-ES" sz="2000" b="1" dirty="0">
              <a:solidFill>
                <a:schemeClr val="bg1">
                  <a:lumMod val="50000"/>
                </a:schemeClr>
              </a:solidFill>
              <a:latin typeface="+mj-lt"/>
              <a:ea typeface="ＭＳ Ｐゴシック" charset="-128"/>
              <a:cs typeface="Tahoma" pitchFamily="34" charset="0"/>
              <a:sym typeface="Verdana Bold" charset="0"/>
            </a:endParaRPr>
          </a:p>
        </p:txBody>
      </p:sp>
      <p:pic>
        <p:nvPicPr>
          <p:cNvPr id="18" name="Picture 2"/>
          <p:cNvPicPr>
            <a:picLocks noChangeArrowheads="1"/>
          </p:cNvPicPr>
          <p:nvPr/>
        </p:nvPicPr>
        <p:blipFill>
          <a:blip r:embed="rId4"/>
          <a:srcRect/>
          <a:stretch>
            <a:fillRect/>
          </a:stretch>
        </p:blipFill>
        <p:spPr bwMode="auto">
          <a:xfrm>
            <a:off x="8054975" y="79375"/>
            <a:ext cx="962025" cy="525463"/>
          </a:xfrm>
          <a:prstGeom prst="rect">
            <a:avLst/>
          </a:prstGeom>
          <a:noFill/>
          <a:ln w="9525">
            <a:noFill/>
            <a:miter lim="800000"/>
            <a:headEnd/>
            <a:tailEnd/>
          </a:ln>
        </p:spPr>
      </p:pic>
      <p:graphicFrame>
        <p:nvGraphicFramePr>
          <p:cNvPr id="3" name="Objeto 2"/>
          <p:cNvGraphicFramePr>
            <a:graphicFrameLocks noChangeAspect="1"/>
          </p:cNvGraphicFramePr>
          <p:nvPr>
            <p:extLst>
              <p:ext uri="{D42A27DB-BD31-4B8C-83A1-F6EECF244321}">
                <p14:modId xmlns:p14="http://schemas.microsoft.com/office/powerpoint/2010/main" val="1374792649"/>
              </p:ext>
            </p:extLst>
          </p:nvPr>
        </p:nvGraphicFramePr>
        <p:xfrm>
          <a:off x="573376" y="1631460"/>
          <a:ext cx="8075036" cy="4187585"/>
        </p:xfrm>
        <a:graphic>
          <a:graphicData uri="http://schemas.openxmlformats.org/presentationml/2006/ole">
            <mc:AlternateContent xmlns:mc="http://schemas.openxmlformats.org/markup-compatibility/2006">
              <mc:Choice xmlns:v="urn:schemas-microsoft-com:vml" Requires="v">
                <p:oleObj spid="_x0000_s2056" name="Hoja de cálculo" r:id="rId5" imgW="7175500" imgH="3721100" progId="Excel.Sheet.12">
                  <p:embed/>
                </p:oleObj>
              </mc:Choice>
              <mc:Fallback>
                <p:oleObj name="Hoja de cálculo" r:id="rId5" imgW="7175500" imgH="3721100" progId="Excel.Sheet.12">
                  <p:embed/>
                  <p:pic>
                    <p:nvPicPr>
                      <p:cNvPr id="0" name=""/>
                      <p:cNvPicPr/>
                      <p:nvPr/>
                    </p:nvPicPr>
                    <p:blipFill>
                      <a:blip r:embed="rId6"/>
                      <a:stretch>
                        <a:fillRect/>
                      </a:stretch>
                    </p:blipFill>
                    <p:spPr>
                      <a:xfrm>
                        <a:off x="573376" y="1631460"/>
                        <a:ext cx="8075036" cy="4187585"/>
                      </a:xfrm>
                      <a:prstGeom prst="rect">
                        <a:avLst/>
                      </a:prstGeom>
                    </p:spPr>
                  </p:pic>
                </p:oleObj>
              </mc:Fallback>
            </mc:AlternateContent>
          </a:graphicData>
        </a:graphic>
      </p:graphicFrame>
    </p:spTree>
    <p:extLst>
      <p:ext uri="{BB962C8B-B14F-4D97-AF65-F5344CB8AC3E}">
        <p14:creationId xmlns:p14="http://schemas.microsoft.com/office/powerpoint/2010/main" val="607450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Marcador de número de diapositiva 3"/>
          <p:cNvSpPr>
            <a:spLocks noGrp="1"/>
          </p:cNvSpPr>
          <p:nvPr>
            <p:ph type="sldNum" sz="quarter" idx="10"/>
          </p:nvPr>
        </p:nvSpPr>
        <p:spPr>
          <a:xfrm>
            <a:off x="8386763" y="6442075"/>
            <a:ext cx="31115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fld id="{BA78ECA3-D6D1-4766-A452-351E0CB26325}" type="slidenum">
              <a:rPr lang="es-ES" smtClean="0">
                <a:latin typeface="+mj-lt"/>
                <a:cs typeface="Tahoma" pitchFamily="34" charset="0"/>
              </a:rPr>
              <a:pPr/>
              <a:t>14</a:t>
            </a:fld>
            <a:endParaRPr lang="es-ES" dirty="0">
              <a:latin typeface="+mj-lt"/>
              <a:cs typeface="Tahoma"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013356"/>
            <a:ext cx="8229550" cy="5800020"/>
          </a:xfrm>
          <a:prstGeom prst="rect">
            <a:avLst/>
          </a:prstGeom>
        </p:spPr>
      </p:pic>
      <p:sp>
        <p:nvSpPr>
          <p:cNvPr id="9" name="Line 5"/>
          <p:cNvSpPr>
            <a:spLocks noChangeShapeType="1"/>
          </p:cNvSpPr>
          <p:nvPr/>
        </p:nvSpPr>
        <p:spPr bwMode="auto">
          <a:xfrm>
            <a:off x="284163" y="676006"/>
            <a:ext cx="8653462" cy="1588"/>
          </a:xfrm>
          <a:prstGeom prst="line">
            <a:avLst/>
          </a:prstGeom>
          <a:noFill/>
          <a:ln w="9525">
            <a:solidFill>
              <a:srgbClr val="981426"/>
            </a:solidFill>
            <a:round/>
            <a:headEnd/>
            <a:tailEnd/>
          </a:ln>
        </p:spPr>
        <p:txBody>
          <a:bodyPr lIns="0" tIns="0" rIns="0" bIns="0"/>
          <a:lstStyle/>
          <a:p>
            <a:endParaRPr lang="es-ES" dirty="0">
              <a:latin typeface="+mj-lt"/>
            </a:endParaRPr>
          </a:p>
        </p:txBody>
      </p:sp>
      <p:sp>
        <p:nvSpPr>
          <p:cNvPr id="2" name="1 Rectángulo"/>
          <p:cNvSpPr/>
          <p:nvPr/>
        </p:nvSpPr>
        <p:spPr>
          <a:xfrm>
            <a:off x="6084169" y="4005064"/>
            <a:ext cx="1152128" cy="830997"/>
          </a:xfrm>
          <a:prstGeom prst="rect">
            <a:avLst/>
          </a:prstGeom>
        </p:spPr>
        <p:txBody>
          <a:bodyPr wrap="square">
            <a:spAutoFit/>
          </a:bodyPr>
          <a:lstStyle/>
          <a:p>
            <a:r>
              <a:rPr lang="ca-ES" sz="800" dirty="0" smtClean="0">
                <a:latin typeface="Arial"/>
                <a:cs typeface="Arial"/>
              </a:rPr>
              <a:t>Fuente: </a:t>
            </a:r>
            <a:r>
              <a:rPr lang="ca-ES" sz="800" dirty="0" err="1" smtClean="0">
                <a:latin typeface="Arial"/>
                <a:cs typeface="Arial"/>
              </a:rPr>
              <a:t>elaboración</a:t>
            </a:r>
            <a:r>
              <a:rPr lang="ca-ES" sz="800" dirty="0" smtClean="0">
                <a:latin typeface="Arial"/>
                <a:cs typeface="Arial"/>
              </a:rPr>
              <a:t> </a:t>
            </a:r>
            <a:r>
              <a:rPr lang="ca-ES" sz="800" dirty="0" err="1" smtClean="0">
                <a:latin typeface="Arial"/>
                <a:cs typeface="Arial"/>
              </a:rPr>
              <a:t>propia</a:t>
            </a:r>
            <a:r>
              <a:rPr lang="ca-ES" sz="800" dirty="0" smtClean="0">
                <a:latin typeface="Arial"/>
                <a:cs typeface="Arial"/>
              </a:rPr>
              <a:t> a partir de </a:t>
            </a:r>
            <a:r>
              <a:rPr lang="ca-ES" sz="800" dirty="0" err="1" smtClean="0">
                <a:latin typeface="Arial"/>
                <a:cs typeface="Arial"/>
              </a:rPr>
              <a:t>datos</a:t>
            </a:r>
            <a:r>
              <a:rPr lang="ca-ES" sz="800" dirty="0" smtClean="0">
                <a:latin typeface="Arial"/>
                <a:cs typeface="Arial"/>
              </a:rPr>
              <a:t> del Censo de </a:t>
            </a:r>
            <a:r>
              <a:rPr lang="ca-ES" sz="800" dirty="0" err="1" smtClean="0">
                <a:latin typeface="Arial"/>
                <a:cs typeface="Arial"/>
              </a:rPr>
              <a:t>Población</a:t>
            </a:r>
            <a:r>
              <a:rPr lang="ca-ES" sz="800" dirty="0" smtClean="0">
                <a:latin typeface="Arial"/>
                <a:cs typeface="Arial"/>
              </a:rPr>
              <a:t> </a:t>
            </a:r>
            <a:r>
              <a:rPr lang="ca-ES" sz="800" dirty="0" err="1" smtClean="0">
                <a:latin typeface="Arial"/>
                <a:cs typeface="Arial"/>
              </a:rPr>
              <a:t>y</a:t>
            </a:r>
            <a:r>
              <a:rPr lang="ca-ES" sz="800" dirty="0" smtClean="0">
                <a:latin typeface="Arial"/>
                <a:cs typeface="Arial"/>
              </a:rPr>
              <a:t> </a:t>
            </a:r>
            <a:r>
              <a:rPr lang="ca-ES" sz="800" dirty="0" err="1" smtClean="0">
                <a:latin typeface="Arial"/>
                <a:cs typeface="Arial"/>
              </a:rPr>
              <a:t>Viviendas</a:t>
            </a:r>
            <a:r>
              <a:rPr lang="ca-ES" sz="800" dirty="0" smtClean="0">
                <a:latin typeface="Arial"/>
                <a:cs typeface="Arial"/>
              </a:rPr>
              <a:t>, 2001 (INE).</a:t>
            </a:r>
            <a:endParaRPr lang="es-ES" sz="800" dirty="0">
              <a:latin typeface="Arial"/>
              <a:cs typeface="Arial"/>
            </a:endParaRPr>
          </a:p>
        </p:txBody>
      </p:sp>
      <p:sp>
        <p:nvSpPr>
          <p:cNvPr id="12" name="Rectangle 10"/>
          <p:cNvSpPr>
            <a:spLocks/>
          </p:cNvSpPr>
          <p:nvPr/>
        </p:nvSpPr>
        <p:spPr bwMode="auto">
          <a:xfrm>
            <a:off x="284164" y="726363"/>
            <a:ext cx="8653461" cy="25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nchor="ctr"/>
          <a:lstStyle>
            <a:lvl1pPr eaLnBrk="0" hangingPunct="0">
              <a:defRPr sz="12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12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12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12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9pPr>
          </a:lstStyle>
          <a:p>
            <a:pPr algn="ctr" eaLnBrk="1" hangingPunct="1">
              <a:buClr>
                <a:srgbClr val="C00000"/>
              </a:buClr>
              <a:buSzPct val="100000"/>
            </a:pPr>
            <a:r>
              <a:rPr lang="es-ES" altLang="es-ES" b="1" dirty="0" smtClean="0">
                <a:solidFill>
                  <a:schemeClr val="tx1"/>
                </a:solidFill>
                <a:latin typeface="Arial" panose="020B0604020202020204" pitchFamily="34" charset="0"/>
                <a:cs typeface="Arial" panose="020B0604020202020204" pitchFamily="34" charset="0"/>
                <a:sym typeface="Verdana" pitchFamily="34" charset="0"/>
              </a:rPr>
              <a:t>Gráfico 8. Estructura </a:t>
            </a:r>
            <a:r>
              <a:rPr lang="es-ES" altLang="es-ES" b="1" dirty="0" err="1" smtClean="0">
                <a:solidFill>
                  <a:schemeClr val="tx1"/>
                </a:solidFill>
                <a:latin typeface="Arial" panose="020B0604020202020204" pitchFamily="34" charset="0"/>
                <a:cs typeface="Arial" panose="020B0604020202020204" pitchFamily="34" charset="0"/>
                <a:sym typeface="Verdana" pitchFamily="34" charset="0"/>
              </a:rPr>
              <a:t>socioresidencial</a:t>
            </a:r>
            <a:r>
              <a:rPr lang="es-ES" altLang="es-ES" b="1" dirty="0" smtClean="0">
                <a:solidFill>
                  <a:schemeClr val="tx1"/>
                </a:solidFill>
                <a:latin typeface="Arial" panose="020B0604020202020204" pitchFamily="34" charset="0"/>
                <a:cs typeface="Arial" panose="020B0604020202020204" pitchFamily="34" charset="0"/>
                <a:sym typeface="Verdana" pitchFamily="34" charset="0"/>
              </a:rPr>
              <a:t>. Metrópolis españolas, 2001</a:t>
            </a:r>
            <a:endParaRPr lang="es-ES" altLang="es-ES" b="1" dirty="0">
              <a:solidFill>
                <a:schemeClr val="tx1"/>
              </a:solidFill>
              <a:latin typeface="Arial" panose="020B0604020202020204" pitchFamily="34" charset="0"/>
              <a:cs typeface="Arial" panose="020B0604020202020204" pitchFamily="34" charset="0"/>
              <a:sym typeface="Verdana" pitchFamily="34" charset="0"/>
            </a:endParaRPr>
          </a:p>
        </p:txBody>
      </p:sp>
      <p:sp>
        <p:nvSpPr>
          <p:cNvPr id="19" name="Rectangle 4"/>
          <p:cNvSpPr>
            <a:spLocks/>
          </p:cNvSpPr>
          <p:nvPr/>
        </p:nvSpPr>
        <p:spPr bwMode="auto">
          <a:xfrm>
            <a:off x="285720" y="164306"/>
            <a:ext cx="7670656"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2000" b="1" dirty="0" smtClean="0">
                <a:solidFill>
                  <a:srgbClr val="C00000"/>
                </a:solidFill>
                <a:latin typeface="+mj-lt"/>
                <a:ea typeface="ＭＳ Ｐゴシック" charset="-128"/>
                <a:cs typeface="Tahoma" pitchFamily="34" charset="0"/>
                <a:sym typeface="Verdana Bold" charset="0"/>
              </a:rPr>
              <a:t>5.</a:t>
            </a:r>
            <a:r>
              <a:rPr lang="es-ES" sz="2000" b="1" dirty="0" smtClean="0">
                <a:solidFill>
                  <a:schemeClr val="bg1">
                    <a:lumMod val="50000"/>
                  </a:schemeClr>
                </a:solidFill>
                <a:latin typeface="+mj-lt"/>
                <a:ea typeface="ＭＳ Ｐゴシック" charset="-128"/>
                <a:cs typeface="Tahoma" pitchFamily="34" charset="0"/>
                <a:sym typeface="Verdana Bold" charset="0"/>
              </a:rPr>
              <a:t> Estructura </a:t>
            </a:r>
            <a:r>
              <a:rPr lang="es-ES" sz="2000" b="1" dirty="0" err="1" smtClean="0">
                <a:solidFill>
                  <a:schemeClr val="bg1">
                    <a:lumMod val="50000"/>
                  </a:schemeClr>
                </a:solidFill>
                <a:latin typeface="+mj-lt"/>
                <a:ea typeface="ＭＳ Ｐゴシック" charset="-128"/>
                <a:cs typeface="Tahoma" pitchFamily="34" charset="0"/>
                <a:sym typeface="Verdana Bold" charset="0"/>
              </a:rPr>
              <a:t>socioresidencial</a:t>
            </a:r>
            <a:endParaRPr lang="es-ES" sz="2000" b="1" dirty="0">
              <a:solidFill>
                <a:schemeClr val="bg1">
                  <a:lumMod val="50000"/>
                </a:schemeClr>
              </a:solidFill>
              <a:latin typeface="+mj-lt"/>
              <a:ea typeface="ＭＳ Ｐゴシック" charset="-128"/>
              <a:cs typeface="Tahoma" pitchFamily="34" charset="0"/>
              <a:sym typeface="Verdana Bold" charset="0"/>
            </a:endParaRPr>
          </a:p>
        </p:txBody>
      </p:sp>
      <p:pic>
        <p:nvPicPr>
          <p:cNvPr id="18" name="Picture 2"/>
          <p:cNvPicPr>
            <a:picLocks noChangeArrowheads="1"/>
          </p:cNvPicPr>
          <p:nvPr/>
        </p:nvPicPr>
        <p:blipFill>
          <a:blip r:embed="rId4"/>
          <a:srcRect/>
          <a:stretch>
            <a:fillRect/>
          </a:stretch>
        </p:blipFill>
        <p:spPr bwMode="auto">
          <a:xfrm>
            <a:off x="8054975" y="79375"/>
            <a:ext cx="962025" cy="525463"/>
          </a:xfrm>
          <a:prstGeom prst="rect">
            <a:avLst/>
          </a:prstGeom>
          <a:noFill/>
          <a:ln w="9525">
            <a:noFill/>
            <a:miter lim="800000"/>
            <a:headEnd/>
            <a:tailEnd/>
          </a:ln>
        </p:spPr>
      </p:pic>
    </p:spTree>
    <p:extLst>
      <p:ext uri="{BB962C8B-B14F-4D97-AF65-F5344CB8AC3E}">
        <p14:creationId xmlns:p14="http://schemas.microsoft.com/office/powerpoint/2010/main" val="18995644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5"/>
          <p:cNvSpPr>
            <a:spLocks noChangeShapeType="1"/>
          </p:cNvSpPr>
          <p:nvPr/>
        </p:nvSpPr>
        <p:spPr bwMode="auto">
          <a:xfrm>
            <a:off x="284163" y="676006"/>
            <a:ext cx="8653462" cy="1588"/>
          </a:xfrm>
          <a:prstGeom prst="line">
            <a:avLst/>
          </a:prstGeom>
          <a:noFill/>
          <a:ln w="9525">
            <a:solidFill>
              <a:srgbClr val="981426"/>
            </a:solidFill>
            <a:round/>
            <a:headEnd/>
            <a:tailEnd/>
          </a:ln>
        </p:spPr>
        <p:txBody>
          <a:bodyPr lIns="0" tIns="0" rIns="0" bIns="0"/>
          <a:lstStyle/>
          <a:p>
            <a:endParaRPr lang="es-ES" dirty="0">
              <a:latin typeface="+mj-lt"/>
            </a:endParaRPr>
          </a:p>
        </p:txBody>
      </p:sp>
      <p:sp>
        <p:nvSpPr>
          <p:cNvPr id="30" name="Marcador de número de diapositiva 3"/>
          <p:cNvSpPr>
            <a:spLocks noGrp="1"/>
          </p:cNvSpPr>
          <p:nvPr>
            <p:ph type="sldNum" sz="quarter" idx="10"/>
          </p:nvPr>
        </p:nvSpPr>
        <p:spPr>
          <a:xfrm>
            <a:off x="8386763" y="6442075"/>
            <a:ext cx="31115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fld id="{BA78ECA3-D6D1-4766-A452-351E0CB26325}" type="slidenum">
              <a:rPr lang="es-ES" smtClean="0">
                <a:latin typeface="+mj-lt"/>
                <a:cs typeface="Tahoma" pitchFamily="34" charset="0"/>
              </a:rPr>
              <a:pPr/>
              <a:t>15</a:t>
            </a:fld>
            <a:endParaRPr lang="es-ES" dirty="0">
              <a:latin typeface="+mj-lt"/>
              <a:cs typeface="Tahoma" pitchFamily="34" charset="0"/>
            </a:endParaRPr>
          </a:p>
        </p:txBody>
      </p:sp>
      <p:sp>
        <p:nvSpPr>
          <p:cNvPr id="2" name="1 Rectángulo"/>
          <p:cNvSpPr/>
          <p:nvPr/>
        </p:nvSpPr>
        <p:spPr>
          <a:xfrm>
            <a:off x="284162" y="5549140"/>
            <a:ext cx="7519501" cy="215444"/>
          </a:xfrm>
          <a:prstGeom prst="rect">
            <a:avLst/>
          </a:prstGeom>
        </p:spPr>
        <p:txBody>
          <a:bodyPr wrap="square">
            <a:spAutoFit/>
          </a:bodyPr>
          <a:lstStyle/>
          <a:p>
            <a:r>
              <a:rPr lang="ca-ES" sz="800" dirty="0" smtClean="0">
                <a:latin typeface="Arial"/>
                <a:cs typeface="Arial"/>
              </a:rPr>
              <a:t>Fuente: INE, Indicadores </a:t>
            </a:r>
            <a:r>
              <a:rPr lang="ca-ES" sz="800" dirty="0" err="1" smtClean="0">
                <a:latin typeface="Arial"/>
                <a:cs typeface="Arial"/>
              </a:rPr>
              <a:t>Urban</a:t>
            </a:r>
            <a:r>
              <a:rPr lang="ca-ES" sz="800" dirty="0" smtClean="0">
                <a:latin typeface="Arial"/>
                <a:cs typeface="Arial"/>
              </a:rPr>
              <a:t> </a:t>
            </a:r>
            <a:r>
              <a:rPr lang="ca-ES" sz="800" dirty="0" err="1" smtClean="0">
                <a:latin typeface="Arial"/>
                <a:cs typeface="Arial"/>
              </a:rPr>
              <a:t>Audit</a:t>
            </a:r>
            <a:r>
              <a:rPr lang="ca-ES" sz="800" dirty="0" smtClean="0">
                <a:latin typeface="Arial"/>
                <a:cs typeface="Arial"/>
              </a:rPr>
              <a:t>, 2011</a:t>
            </a:r>
            <a:r>
              <a:rPr lang="ca-ES" sz="800" dirty="0">
                <a:latin typeface="Arial"/>
                <a:cs typeface="Arial"/>
              </a:rPr>
              <a:t>.</a:t>
            </a:r>
            <a:endParaRPr lang="es-ES" sz="800" dirty="0">
              <a:latin typeface="Arial"/>
              <a:cs typeface="Arial"/>
            </a:endParaRPr>
          </a:p>
        </p:txBody>
      </p:sp>
      <p:sp>
        <p:nvSpPr>
          <p:cNvPr id="12" name="Rectangle 10"/>
          <p:cNvSpPr>
            <a:spLocks/>
          </p:cNvSpPr>
          <p:nvPr/>
        </p:nvSpPr>
        <p:spPr bwMode="auto">
          <a:xfrm>
            <a:off x="159209" y="1363108"/>
            <a:ext cx="8653461"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nchor="ctr"/>
          <a:lstStyle>
            <a:lvl1pPr eaLnBrk="0" hangingPunct="0">
              <a:defRPr sz="12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12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12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12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9pPr>
          </a:lstStyle>
          <a:p>
            <a:pPr algn="ctr" eaLnBrk="1" hangingPunct="1">
              <a:buClr>
                <a:srgbClr val="C00000"/>
              </a:buClr>
              <a:buSzPct val="100000"/>
            </a:pPr>
            <a:r>
              <a:rPr lang="es-ES" altLang="es-ES" b="1" dirty="0" smtClean="0">
                <a:solidFill>
                  <a:schemeClr val="tx1"/>
                </a:solidFill>
                <a:latin typeface="Arial" panose="020B0604020202020204" pitchFamily="34" charset="0"/>
                <a:cs typeface="Arial" panose="020B0604020202020204" pitchFamily="34" charset="0"/>
                <a:sym typeface="Verdana" pitchFamily="34" charset="0"/>
              </a:rPr>
              <a:t>Gráfico 9. Factores asociados a la polarización </a:t>
            </a:r>
            <a:r>
              <a:rPr lang="es-ES" altLang="es-ES" b="1" dirty="0" err="1" smtClean="0">
                <a:solidFill>
                  <a:schemeClr val="tx1"/>
                </a:solidFill>
                <a:latin typeface="Arial" panose="020B0604020202020204" pitchFamily="34" charset="0"/>
                <a:cs typeface="Arial" panose="020B0604020202020204" pitchFamily="34" charset="0"/>
                <a:sym typeface="Verdana" pitchFamily="34" charset="0"/>
              </a:rPr>
              <a:t>socioresidencial</a:t>
            </a:r>
            <a:r>
              <a:rPr lang="es-ES" altLang="es-ES" b="1" dirty="0" smtClean="0">
                <a:solidFill>
                  <a:schemeClr val="tx1"/>
                </a:solidFill>
                <a:latin typeface="Arial" panose="020B0604020202020204" pitchFamily="34" charset="0"/>
                <a:cs typeface="Arial" panose="020B0604020202020204" pitchFamily="34" charset="0"/>
                <a:sym typeface="Verdana" pitchFamily="34" charset="0"/>
              </a:rPr>
              <a:t>. Metrópolis españolas, 2011</a:t>
            </a:r>
            <a:endParaRPr lang="es-ES" altLang="es-ES" b="1" dirty="0">
              <a:solidFill>
                <a:schemeClr val="tx1"/>
              </a:solidFill>
              <a:latin typeface="Arial" panose="020B0604020202020204" pitchFamily="34" charset="0"/>
              <a:cs typeface="Arial" panose="020B0604020202020204" pitchFamily="34" charset="0"/>
              <a:sym typeface="Verdana" pitchFamily="34" charset="0"/>
            </a:endParaRPr>
          </a:p>
        </p:txBody>
      </p:sp>
      <p:sp>
        <p:nvSpPr>
          <p:cNvPr id="19" name="Rectangle 4"/>
          <p:cNvSpPr>
            <a:spLocks/>
          </p:cNvSpPr>
          <p:nvPr/>
        </p:nvSpPr>
        <p:spPr bwMode="auto">
          <a:xfrm>
            <a:off x="285720" y="164306"/>
            <a:ext cx="7670656"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2000" b="1" dirty="0" smtClean="0">
                <a:solidFill>
                  <a:srgbClr val="C00000"/>
                </a:solidFill>
                <a:latin typeface="+mj-lt"/>
                <a:ea typeface="ＭＳ Ｐゴシック" charset="-128"/>
                <a:cs typeface="Tahoma" pitchFamily="34" charset="0"/>
                <a:sym typeface="Verdana Bold" charset="0"/>
              </a:rPr>
              <a:t>6.</a:t>
            </a:r>
            <a:r>
              <a:rPr lang="es-ES" sz="2000" b="1" dirty="0" smtClean="0">
                <a:solidFill>
                  <a:schemeClr val="bg1">
                    <a:lumMod val="50000"/>
                  </a:schemeClr>
                </a:solidFill>
                <a:latin typeface="+mj-lt"/>
                <a:ea typeface="ＭＳ Ｐゴシック" charset="-128"/>
                <a:cs typeface="Tahoma" pitchFamily="34" charset="0"/>
                <a:sym typeface="Verdana Bold" charset="0"/>
              </a:rPr>
              <a:t> Desindustrialización, crisis y aspectos demográficos</a:t>
            </a:r>
            <a:endParaRPr lang="es-ES" sz="2000" b="1" dirty="0">
              <a:solidFill>
                <a:schemeClr val="bg1">
                  <a:lumMod val="50000"/>
                </a:schemeClr>
              </a:solidFill>
              <a:latin typeface="+mj-lt"/>
              <a:ea typeface="ＭＳ Ｐゴシック" charset="-128"/>
              <a:cs typeface="Tahoma" pitchFamily="34" charset="0"/>
              <a:sym typeface="Verdana Bold" charset="0"/>
            </a:endParaRPr>
          </a:p>
        </p:txBody>
      </p:sp>
      <p:pic>
        <p:nvPicPr>
          <p:cNvPr id="18" name="Picture 2"/>
          <p:cNvPicPr>
            <a:picLocks noChangeArrowheads="1"/>
          </p:cNvPicPr>
          <p:nvPr/>
        </p:nvPicPr>
        <p:blipFill>
          <a:blip r:embed="rId3"/>
          <a:srcRect/>
          <a:stretch>
            <a:fillRect/>
          </a:stretch>
        </p:blipFill>
        <p:spPr bwMode="auto">
          <a:xfrm>
            <a:off x="8054975" y="79375"/>
            <a:ext cx="962025" cy="525463"/>
          </a:xfrm>
          <a:prstGeom prst="rect">
            <a:avLst/>
          </a:prstGeom>
          <a:noFill/>
          <a:ln w="9525">
            <a:noFill/>
            <a:miter lim="800000"/>
            <a:headEnd/>
            <a:tailEnd/>
          </a:ln>
        </p:spPr>
      </p:pic>
      <p:pic>
        <p:nvPicPr>
          <p:cNvPr id="3" name="Imagen 2"/>
          <p:cNvPicPr>
            <a:picLocks noChangeAspect="1"/>
          </p:cNvPicPr>
          <p:nvPr/>
        </p:nvPicPr>
        <p:blipFill>
          <a:blip r:embed="rId4"/>
          <a:stretch>
            <a:fillRect/>
          </a:stretch>
        </p:blipFill>
        <p:spPr>
          <a:xfrm>
            <a:off x="157162" y="1857891"/>
            <a:ext cx="8859838" cy="3598534"/>
          </a:xfrm>
          <a:prstGeom prst="rect">
            <a:avLst/>
          </a:prstGeom>
        </p:spPr>
      </p:pic>
      <p:sp>
        <p:nvSpPr>
          <p:cNvPr id="26" name="Rectangle 4"/>
          <p:cNvSpPr>
            <a:spLocks/>
          </p:cNvSpPr>
          <p:nvPr/>
        </p:nvSpPr>
        <p:spPr bwMode="auto">
          <a:xfrm>
            <a:off x="285719" y="786098"/>
            <a:ext cx="8651903"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1800" b="1" dirty="0" smtClean="0">
                <a:solidFill>
                  <a:schemeClr val="tx1"/>
                </a:solidFill>
                <a:latin typeface="+mj-lt"/>
                <a:ea typeface="ＭＳ Ｐゴシック" charset="-128"/>
                <a:cs typeface="Tahoma" pitchFamily="34" charset="0"/>
                <a:sym typeface="Verdana Bold" charset="0"/>
              </a:rPr>
              <a:t>Diversidad de perfiles urbanos</a:t>
            </a:r>
            <a:endParaRPr lang="es-ES" sz="1800" b="1" dirty="0">
              <a:solidFill>
                <a:schemeClr val="tx1"/>
              </a:solidFill>
              <a:latin typeface="+mj-lt"/>
              <a:ea typeface="ＭＳ Ｐゴシック" charset="-128"/>
              <a:cs typeface="Tahoma" pitchFamily="34" charset="0"/>
              <a:sym typeface="Verdana Bold" charset="0"/>
            </a:endParaRPr>
          </a:p>
        </p:txBody>
      </p:sp>
    </p:spTree>
    <p:extLst>
      <p:ext uri="{BB962C8B-B14F-4D97-AF65-F5344CB8AC3E}">
        <p14:creationId xmlns:p14="http://schemas.microsoft.com/office/powerpoint/2010/main" val="8722478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5"/>
          <p:cNvSpPr>
            <a:spLocks noChangeShapeType="1"/>
          </p:cNvSpPr>
          <p:nvPr/>
        </p:nvSpPr>
        <p:spPr bwMode="auto">
          <a:xfrm>
            <a:off x="284163" y="676006"/>
            <a:ext cx="8653462" cy="1588"/>
          </a:xfrm>
          <a:prstGeom prst="line">
            <a:avLst/>
          </a:prstGeom>
          <a:noFill/>
          <a:ln w="9525">
            <a:solidFill>
              <a:srgbClr val="981426"/>
            </a:solidFill>
            <a:round/>
            <a:headEnd/>
            <a:tailEnd/>
          </a:ln>
        </p:spPr>
        <p:txBody>
          <a:bodyPr lIns="0" tIns="0" rIns="0" bIns="0"/>
          <a:lstStyle/>
          <a:p>
            <a:endParaRPr lang="es-ES" dirty="0">
              <a:latin typeface="+mj-lt"/>
            </a:endParaRPr>
          </a:p>
        </p:txBody>
      </p:sp>
      <p:sp>
        <p:nvSpPr>
          <p:cNvPr id="20" name="Rectangle 4"/>
          <p:cNvSpPr>
            <a:spLocks/>
          </p:cNvSpPr>
          <p:nvPr/>
        </p:nvSpPr>
        <p:spPr bwMode="auto">
          <a:xfrm>
            <a:off x="285720" y="164306"/>
            <a:ext cx="7670656"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2000" b="1" dirty="0" smtClean="0">
                <a:solidFill>
                  <a:srgbClr val="C00000"/>
                </a:solidFill>
                <a:latin typeface="+mj-lt"/>
                <a:ea typeface="ＭＳ Ｐゴシック" charset="-128"/>
                <a:cs typeface="Tahoma" pitchFamily="34" charset="0"/>
                <a:sym typeface="Verdana Bold" charset="0"/>
              </a:rPr>
              <a:t>7.</a:t>
            </a:r>
            <a:r>
              <a:rPr lang="es-ES" sz="2000" b="1" dirty="0" smtClean="0">
                <a:solidFill>
                  <a:schemeClr val="bg1">
                    <a:lumMod val="50000"/>
                  </a:schemeClr>
                </a:solidFill>
                <a:latin typeface="+mj-lt"/>
                <a:ea typeface="ＭＳ Ｐゴシック" charset="-128"/>
                <a:cs typeface="Tahoma" pitchFamily="34" charset="0"/>
                <a:sym typeface="Verdana Bold" charset="0"/>
              </a:rPr>
              <a:t> </a:t>
            </a:r>
            <a:r>
              <a:rPr lang="es-ES" sz="2000" b="1" dirty="0" smtClean="0">
                <a:solidFill>
                  <a:schemeClr val="bg1">
                    <a:lumMod val="50000"/>
                  </a:schemeClr>
                </a:solidFill>
                <a:latin typeface="+mj-lt"/>
                <a:ea typeface="ＭＳ Ｐゴシック" charset="-128"/>
                <a:cs typeface="Tahoma" pitchFamily="34" charset="0"/>
                <a:sym typeface="Verdana Bold" charset="0"/>
              </a:rPr>
              <a:t>Algunos resultados preliminares</a:t>
            </a:r>
            <a:endParaRPr lang="es-ES" sz="2000" b="1" dirty="0">
              <a:solidFill>
                <a:schemeClr val="bg1">
                  <a:lumMod val="50000"/>
                </a:schemeClr>
              </a:solidFill>
              <a:latin typeface="+mj-lt"/>
              <a:ea typeface="ＭＳ Ｐゴシック" charset="-128"/>
              <a:cs typeface="Tahoma" pitchFamily="34" charset="0"/>
              <a:sym typeface="Verdana Bold" charset="0"/>
            </a:endParaRPr>
          </a:p>
        </p:txBody>
      </p:sp>
      <p:sp>
        <p:nvSpPr>
          <p:cNvPr id="30" name="Marcador de número de diapositiva 3"/>
          <p:cNvSpPr>
            <a:spLocks noGrp="1"/>
          </p:cNvSpPr>
          <p:nvPr>
            <p:ph type="sldNum" sz="quarter" idx="10"/>
          </p:nvPr>
        </p:nvSpPr>
        <p:spPr>
          <a:xfrm>
            <a:off x="8386763" y="6442075"/>
            <a:ext cx="31115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fld id="{BA78ECA3-D6D1-4766-A452-351E0CB26325}" type="slidenum">
              <a:rPr lang="es-ES" smtClean="0">
                <a:latin typeface="+mj-lt"/>
                <a:cs typeface="Tahoma" pitchFamily="34" charset="0"/>
              </a:rPr>
              <a:pPr/>
              <a:t>16</a:t>
            </a:fld>
            <a:endParaRPr lang="es-ES" dirty="0">
              <a:latin typeface="+mj-lt"/>
              <a:cs typeface="Tahoma" pitchFamily="34" charset="0"/>
            </a:endParaRPr>
          </a:p>
        </p:txBody>
      </p:sp>
      <p:pic>
        <p:nvPicPr>
          <p:cNvPr id="23" name="Picture 2"/>
          <p:cNvPicPr>
            <a:picLocks noChangeArrowheads="1"/>
          </p:cNvPicPr>
          <p:nvPr/>
        </p:nvPicPr>
        <p:blipFill>
          <a:blip r:embed="rId3"/>
          <a:srcRect/>
          <a:stretch>
            <a:fillRect/>
          </a:stretch>
        </p:blipFill>
        <p:spPr bwMode="auto">
          <a:xfrm>
            <a:off x="8054975" y="79375"/>
            <a:ext cx="962025" cy="525463"/>
          </a:xfrm>
          <a:prstGeom prst="rect">
            <a:avLst/>
          </a:prstGeom>
          <a:noFill/>
          <a:ln w="9525">
            <a:noFill/>
            <a:miter lim="800000"/>
            <a:headEnd/>
            <a:tailEnd/>
          </a:ln>
        </p:spPr>
      </p:pic>
      <p:sp>
        <p:nvSpPr>
          <p:cNvPr id="32" name="Rectangle 10"/>
          <p:cNvSpPr>
            <a:spLocks/>
          </p:cNvSpPr>
          <p:nvPr/>
        </p:nvSpPr>
        <p:spPr bwMode="auto">
          <a:xfrm>
            <a:off x="395536" y="1052736"/>
            <a:ext cx="8419905" cy="5151608"/>
          </a:xfrm>
          <a:prstGeom prst="rect">
            <a:avLst/>
          </a:prstGeom>
          <a:noFill/>
          <a:ln w="12700" cap="rnd">
            <a:noFill/>
            <a:round/>
            <a:headEnd/>
            <a:tailEnd/>
          </a:ln>
        </p:spPr>
        <p:txBody>
          <a:bodyPr lIns="38100" tIns="38100" rIns="38100" bIns="38100" anchor="ctr"/>
          <a:lstStyle/>
          <a:p>
            <a:pPr marL="0" lvl="1">
              <a:lnSpc>
                <a:spcPct val="150000"/>
              </a:lnSpc>
              <a:buClr>
                <a:srgbClr val="C00000"/>
              </a:buClr>
              <a:buSzPct val="100000"/>
              <a:buFont typeface="Wingdings" pitchFamily="2" charset="2"/>
              <a:buChar char="§"/>
            </a:pPr>
            <a:r>
              <a:rPr lang="es-ES" sz="1700" dirty="0" smtClean="0">
                <a:solidFill>
                  <a:schemeClr val="tx1"/>
                </a:solidFill>
                <a:latin typeface="Arial" charset="0"/>
                <a:ea typeface="Arial" charset="0"/>
                <a:cs typeface="Arial" charset="0"/>
                <a:sym typeface="Verdana Bold" charset="0"/>
              </a:rPr>
              <a:t> </a:t>
            </a:r>
            <a:r>
              <a:rPr lang="es-ES" sz="1700" dirty="0">
                <a:solidFill>
                  <a:schemeClr val="tx1"/>
                </a:solidFill>
                <a:latin typeface="Arial" charset="0"/>
                <a:ea typeface="Arial" charset="0"/>
                <a:cs typeface="Arial" charset="0"/>
                <a:sym typeface="Verdana Bold" charset="0"/>
              </a:rPr>
              <a:t>Poder moderado del estatus social como factor de estructuración del espacio </a:t>
            </a:r>
            <a:r>
              <a:rPr lang="es-ES" sz="1700" dirty="0" smtClean="0">
                <a:solidFill>
                  <a:schemeClr val="tx1"/>
                </a:solidFill>
                <a:latin typeface="Arial" charset="0"/>
                <a:ea typeface="Arial" charset="0"/>
                <a:cs typeface="Arial" charset="0"/>
                <a:sym typeface="Verdana Bold" charset="0"/>
              </a:rPr>
              <a:t>urbano a diferencia del curso vital (excepto en Bilbao).</a:t>
            </a:r>
          </a:p>
          <a:p>
            <a:pPr marL="0" lvl="1">
              <a:lnSpc>
                <a:spcPct val="150000"/>
              </a:lnSpc>
              <a:buClr>
                <a:srgbClr val="C00000"/>
              </a:buClr>
              <a:buSzPct val="100000"/>
              <a:buFont typeface="Wingdings" pitchFamily="2" charset="2"/>
              <a:buChar char="§"/>
            </a:pPr>
            <a:endParaRPr lang="es-ES" sz="1700" dirty="0">
              <a:solidFill>
                <a:schemeClr val="tx1"/>
              </a:solidFill>
              <a:latin typeface="Arial" charset="0"/>
              <a:ea typeface="Arial" charset="0"/>
              <a:cs typeface="Arial" charset="0"/>
              <a:sym typeface="Verdana Bold" charset="0"/>
            </a:endParaRPr>
          </a:p>
          <a:p>
            <a:pPr marL="0" lvl="1">
              <a:lnSpc>
                <a:spcPct val="150000"/>
              </a:lnSpc>
              <a:buClr>
                <a:srgbClr val="C00000"/>
              </a:buClr>
              <a:buSzPct val="100000"/>
              <a:buFont typeface="Wingdings" pitchFamily="2" charset="2"/>
              <a:buChar char="§"/>
            </a:pPr>
            <a:r>
              <a:rPr lang="es-ES" sz="1700" dirty="0">
                <a:solidFill>
                  <a:schemeClr val="tx1"/>
                </a:solidFill>
                <a:latin typeface="Arial" charset="0"/>
                <a:ea typeface="Arial" charset="0"/>
                <a:cs typeface="Arial" charset="0"/>
                <a:sym typeface="Verdana Bold" charset="0"/>
              </a:rPr>
              <a:t> Gran desarrollo suburbano en todas las metrópolis excepto en Bilbao</a:t>
            </a:r>
            <a:r>
              <a:rPr lang="es-ES" sz="1700" dirty="0" smtClean="0">
                <a:solidFill>
                  <a:schemeClr val="tx1"/>
                </a:solidFill>
                <a:latin typeface="Arial" charset="0"/>
                <a:ea typeface="Arial" charset="0"/>
                <a:cs typeface="Arial" charset="0"/>
                <a:sym typeface="Verdana Bold" charset="0"/>
              </a:rPr>
              <a:t>.</a:t>
            </a:r>
          </a:p>
          <a:p>
            <a:pPr marL="0" lvl="1">
              <a:lnSpc>
                <a:spcPct val="150000"/>
              </a:lnSpc>
              <a:buClr>
                <a:srgbClr val="C00000"/>
              </a:buClr>
              <a:buSzPct val="100000"/>
              <a:buFont typeface="Wingdings" pitchFamily="2" charset="2"/>
              <a:buChar char="§"/>
            </a:pPr>
            <a:endParaRPr lang="es-ES" sz="1700" dirty="0" smtClean="0">
              <a:solidFill>
                <a:schemeClr val="tx1"/>
              </a:solidFill>
              <a:latin typeface="Arial" charset="0"/>
              <a:ea typeface="Arial" charset="0"/>
              <a:cs typeface="Arial" charset="0"/>
              <a:sym typeface="Verdana Bold" charset="0"/>
            </a:endParaRPr>
          </a:p>
          <a:p>
            <a:pPr marL="0" lvl="1">
              <a:lnSpc>
                <a:spcPct val="150000"/>
              </a:lnSpc>
              <a:buClr>
                <a:srgbClr val="C00000"/>
              </a:buClr>
              <a:buSzPct val="100000"/>
              <a:buFont typeface="Wingdings" pitchFamily="2" charset="2"/>
              <a:buChar char="§"/>
            </a:pPr>
            <a:r>
              <a:rPr lang="es-ES" sz="1700" dirty="0">
                <a:solidFill>
                  <a:schemeClr val="tx1"/>
                </a:solidFill>
                <a:latin typeface="Arial" charset="0"/>
                <a:ea typeface="Arial" charset="0"/>
                <a:cs typeface="Arial" charset="0"/>
                <a:sym typeface="Verdana Bold" charset="0"/>
              </a:rPr>
              <a:t> Expansión de las clases medias y altas más allá de la ciudad central en Madrid y Bilbao</a:t>
            </a:r>
            <a:r>
              <a:rPr lang="es-ES" sz="1700" dirty="0" smtClean="0">
                <a:solidFill>
                  <a:schemeClr val="tx1"/>
                </a:solidFill>
                <a:latin typeface="Arial" charset="0"/>
                <a:ea typeface="Arial" charset="0"/>
                <a:cs typeface="Arial" charset="0"/>
                <a:sym typeface="Verdana Bold" charset="0"/>
              </a:rPr>
              <a:t>.</a:t>
            </a:r>
          </a:p>
          <a:p>
            <a:pPr marL="0" lvl="1">
              <a:lnSpc>
                <a:spcPct val="150000"/>
              </a:lnSpc>
              <a:buClr>
                <a:srgbClr val="C00000"/>
              </a:buClr>
              <a:buSzPct val="100000"/>
              <a:buFont typeface="Wingdings" pitchFamily="2" charset="2"/>
              <a:buChar char="§"/>
            </a:pPr>
            <a:endParaRPr lang="es-ES" sz="1700" dirty="0" smtClean="0">
              <a:solidFill>
                <a:schemeClr val="tx1"/>
              </a:solidFill>
              <a:latin typeface="Arial" charset="0"/>
              <a:ea typeface="Arial" charset="0"/>
              <a:cs typeface="Arial" charset="0"/>
              <a:sym typeface="Verdana Bold" charset="0"/>
            </a:endParaRPr>
          </a:p>
          <a:p>
            <a:pPr marL="0" lvl="1">
              <a:lnSpc>
                <a:spcPct val="150000"/>
              </a:lnSpc>
              <a:buClr>
                <a:srgbClr val="C00000"/>
              </a:buClr>
              <a:buSzPct val="100000"/>
              <a:buFont typeface="Wingdings" pitchFamily="2" charset="2"/>
              <a:buChar char="§"/>
            </a:pPr>
            <a:r>
              <a:rPr lang="es-ES" sz="1700" dirty="0">
                <a:solidFill>
                  <a:schemeClr val="tx1"/>
                </a:solidFill>
                <a:latin typeface="Arial" charset="0"/>
                <a:ea typeface="Arial" charset="0"/>
                <a:cs typeface="Arial" charset="0"/>
                <a:sym typeface="Verdana Bold" charset="0"/>
              </a:rPr>
              <a:t> </a:t>
            </a:r>
            <a:r>
              <a:rPr lang="es-ES" sz="1700" dirty="0" smtClean="0">
                <a:solidFill>
                  <a:schemeClr val="tx1"/>
                </a:solidFill>
                <a:latin typeface="Arial" charset="0"/>
                <a:ea typeface="Arial" charset="0"/>
                <a:cs typeface="Arial" charset="0"/>
                <a:sym typeface="Verdana Bold" charset="0"/>
              </a:rPr>
              <a:t>La estructura </a:t>
            </a:r>
            <a:r>
              <a:rPr lang="es-ES" sz="1700" dirty="0">
                <a:solidFill>
                  <a:schemeClr val="tx1"/>
                </a:solidFill>
                <a:latin typeface="Arial" charset="0"/>
                <a:ea typeface="Arial" charset="0"/>
                <a:cs typeface="Arial" charset="0"/>
                <a:sym typeface="Verdana Bold" charset="0"/>
              </a:rPr>
              <a:t>polinuclear de la metrópoli de </a:t>
            </a:r>
            <a:r>
              <a:rPr lang="es-ES" sz="1700" dirty="0" smtClean="0">
                <a:solidFill>
                  <a:schemeClr val="tx1"/>
                </a:solidFill>
                <a:latin typeface="Arial" charset="0"/>
                <a:ea typeface="Arial" charset="0"/>
                <a:cs typeface="Arial" charset="0"/>
                <a:sym typeface="Verdana Bold" charset="0"/>
              </a:rPr>
              <a:t>Barcelona se refleja también en su estructura </a:t>
            </a:r>
            <a:r>
              <a:rPr lang="es-ES" sz="1700" dirty="0" err="1" smtClean="0">
                <a:solidFill>
                  <a:schemeClr val="tx1"/>
                </a:solidFill>
                <a:latin typeface="Arial" charset="0"/>
                <a:ea typeface="Arial" charset="0"/>
                <a:cs typeface="Arial" charset="0"/>
                <a:sym typeface="Verdana Bold" charset="0"/>
              </a:rPr>
              <a:t>socioresidencial</a:t>
            </a:r>
            <a:r>
              <a:rPr lang="es-ES" sz="1700" dirty="0" smtClean="0">
                <a:solidFill>
                  <a:schemeClr val="tx1"/>
                </a:solidFill>
                <a:latin typeface="Arial" charset="0"/>
                <a:ea typeface="Arial" charset="0"/>
                <a:cs typeface="Arial" charset="0"/>
                <a:sym typeface="Verdana Bold" charset="0"/>
              </a:rPr>
              <a:t>.</a:t>
            </a:r>
          </a:p>
          <a:p>
            <a:pPr marL="0" lvl="1">
              <a:lnSpc>
                <a:spcPct val="150000"/>
              </a:lnSpc>
              <a:buClr>
                <a:srgbClr val="C00000"/>
              </a:buClr>
              <a:buSzPct val="100000"/>
              <a:buFont typeface="Wingdings" pitchFamily="2" charset="2"/>
              <a:buChar char="§"/>
            </a:pPr>
            <a:endParaRPr lang="es-ES" sz="1700" dirty="0" smtClean="0">
              <a:solidFill>
                <a:schemeClr val="tx1"/>
              </a:solidFill>
              <a:latin typeface="Arial" charset="0"/>
              <a:ea typeface="Arial" charset="0"/>
              <a:cs typeface="Arial" charset="0"/>
              <a:sym typeface="Verdana Bold" charset="0"/>
            </a:endParaRPr>
          </a:p>
          <a:p>
            <a:pPr marL="0" lvl="1">
              <a:lnSpc>
                <a:spcPct val="150000"/>
              </a:lnSpc>
              <a:buClr>
                <a:srgbClr val="C00000"/>
              </a:buClr>
              <a:buSzPct val="100000"/>
              <a:buFont typeface="Wingdings" pitchFamily="2" charset="2"/>
              <a:buChar char="§"/>
            </a:pPr>
            <a:r>
              <a:rPr lang="es-ES" sz="1700" dirty="0">
                <a:solidFill>
                  <a:schemeClr val="tx1"/>
                </a:solidFill>
                <a:latin typeface="Arial" charset="0"/>
                <a:ea typeface="Arial" charset="0"/>
                <a:cs typeface="Arial" charset="0"/>
                <a:sym typeface="Verdana Bold" charset="0"/>
              </a:rPr>
              <a:t> Valencia presenta una situación de polarización </a:t>
            </a:r>
            <a:r>
              <a:rPr lang="es-ES" sz="1700" dirty="0" err="1">
                <a:solidFill>
                  <a:schemeClr val="tx1"/>
                </a:solidFill>
                <a:latin typeface="Arial" charset="0"/>
                <a:ea typeface="Arial" charset="0"/>
                <a:cs typeface="Arial" charset="0"/>
                <a:sym typeface="Verdana Bold" charset="0"/>
              </a:rPr>
              <a:t>socioresidencial</a:t>
            </a:r>
            <a:r>
              <a:rPr lang="es-ES" sz="1700" dirty="0">
                <a:solidFill>
                  <a:schemeClr val="tx1"/>
                </a:solidFill>
                <a:latin typeface="Arial" charset="0"/>
                <a:ea typeface="Arial" charset="0"/>
                <a:cs typeface="Arial" charset="0"/>
                <a:sym typeface="Verdana Bold" charset="0"/>
              </a:rPr>
              <a:t> ligeramente más elevada que el resto de metrópolis</a:t>
            </a:r>
            <a:r>
              <a:rPr lang="es-ES" sz="1700" dirty="0" smtClean="0">
                <a:solidFill>
                  <a:schemeClr val="tx1"/>
                </a:solidFill>
                <a:latin typeface="Arial" charset="0"/>
                <a:ea typeface="Arial" charset="0"/>
                <a:cs typeface="Arial" charset="0"/>
                <a:sym typeface="Verdana Bold" charset="0"/>
              </a:rPr>
              <a:t>.</a:t>
            </a:r>
            <a:endParaRPr lang="es-ES" sz="1700" dirty="0">
              <a:solidFill>
                <a:schemeClr val="tx1"/>
              </a:solidFill>
              <a:latin typeface="Arial" charset="0"/>
              <a:ea typeface="Arial" charset="0"/>
              <a:cs typeface="Arial" charset="0"/>
              <a:sym typeface="Verdana Bold" charset="0"/>
            </a:endParaRPr>
          </a:p>
        </p:txBody>
      </p:sp>
    </p:spTree>
    <p:extLst>
      <p:ext uri="{BB962C8B-B14F-4D97-AF65-F5344CB8AC3E}">
        <p14:creationId xmlns:p14="http://schemas.microsoft.com/office/powerpoint/2010/main" val="12396912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1"/>
          <p:cNvGrpSpPr>
            <a:grpSpLocks/>
          </p:cNvGrpSpPr>
          <p:nvPr/>
        </p:nvGrpSpPr>
        <p:grpSpPr bwMode="auto">
          <a:xfrm>
            <a:off x="137816" y="365125"/>
            <a:ext cx="8728372" cy="228600"/>
            <a:chOff x="0" y="0"/>
            <a:chExt cx="5496" cy="144"/>
          </a:xfrm>
        </p:grpSpPr>
        <p:sp>
          <p:nvSpPr>
            <p:cNvPr id="25607" name="Rectangle 2"/>
            <p:cNvSpPr>
              <a:spLocks/>
            </p:cNvSpPr>
            <p:nvPr/>
          </p:nvSpPr>
          <p:spPr bwMode="auto">
            <a:xfrm>
              <a:off x="0" y="0"/>
              <a:ext cx="5496" cy="144"/>
            </a:xfrm>
            <a:prstGeom prst="rect">
              <a:avLst/>
            </a:prstGeom>
            <a:solidFill>
              <a:schemeClr val="accent1"/>
            </a:solidFill>
            <a:ln w="9525">
              <a:noFill/>
              <a:miter lim="800000"/>
              <a:headEnd/>
              <a:tailEnd/>
            </a:ln>
          </p:spPr>
          <p:txBody>
            <a:bodyPr lIns="0" tIns="0" rIns="0" bIns="0"/>
            <a:lstStyle/>
            <a:p>
              <a:endParaRPr lang="es-ES">
                <a:latin typeface="+mj-lt"/>
                <a:cs typeface="Tahoma" pitchFamily="34" charset="0"/>
              </a:endParaRPr>
            </a:p>
          </p:txBody>
        </p:sp>
        <p:sp>
          <p:nvSpPr>
            <p:cNvPr id="25608" name="Rectangle 3"/>
            <p:cNvSpPr>
              <a:spLocks/>
            </p:cNvSpPr>
            <p:nvPr/>
          </p:nvSpPr>
          <p:spPr bwMode="auto">
            <a:xfrm>
              <a:off x="0" y="0"/>
              <a:ext cx="5496" cy="144"/>
            </a:xfrm>
            <a:prstGeom prst="rect">
              <a:avLst/>
            </a:prstGeom>
            <a:noFill/>
            <a:ln w="12700">
              <a:noFill/>
              <a:miter lim="800000"/>
              <a:headEnd/>
              <a:tailEnd/>
            </a:ln>
          </p:spPr>
          <p:txBody>
            <a:bodyPr lIns="38100" tIns="38100" rIns="38100" bIns="38100" anchor="ctr"/>
            <a:lstStyle/>
            <a:p>
              <a:r>
                <a:rPr lang="en-US" sz="1000">
                  <a:solidFill>
                    <a:srgbClr val="FFFFFF"/>
                  </a:solidFill>
                  <a:latin typeface="+mj-lt"/>
                  <a:ea typeface="ＭＳ Ｐゴシック" charset="-128"/>
                  <a:cs typeface="Tahoma" pitchFamily="34" charset="0"/>
                  <a:sym typeface="Verdana" pitchFamily="34" charset="0"/>
                </a:rPr>
                <a:t> </a:t>
              </a:r>
            </a:p>
          </p:txBody>
        </p:sp>
      </p:grpSp>
      <p:sp>
        <p:nvSpPr>
          <p:cNvPr id="25602" name="Line 4"/>
          <p:cNvSpPr>
            <a:spLocks noChangeShapeType="1"/>
          </p:cNvSpPr>
          <p:nvPr/>
        </p:nvSpPr>
        <p:spPr bwMode="auto">
          <a:xfrm>
            <a:off x="206107" y="5445224"/>
            <a:ext cx="8656907" cy="1587"/>
          </a:xfrm>
          <a:prstGeom prst="line">
            <a:avLst/>
          </a:prstGeom>
          <a:noFill/>
          <a:ln w="9525">
            <a:solidFill>
              <a:srgbClr val="981426"/>
            </a:solidFill>
            <a:round/>
            <a:headEnd/>
            <a:tailEnd/>
          </a:ln>
        </p:spPr>
        <p:txBody>
          <a:bodyPr lIns="0" tIns="0" rIns="0" bIns="0"/>
          <a:lstStyle/>
          <a:p>
            <a:endParaRPr lang="es-ES">
              <a:latin typeface="+mj-lt"/>
              <a:cs typeface="Tahoma" pitchFamily="34" charset="0"/>
            </a:endParaRPr>
          </a:p>
        </p:txBody>
      </p:sp>
      <p:sp>
        <p:nvSpPr>
          <p:cNvPr id="25604" name="Rectangle 6"/>
          <p:cNvSpPr>
            <a:spLocks/>
          </p:cNvSpPr>
          <p:nvPr/>
        </p:nvSpPr>
        <p:spPr bwMode="auto">
          <a:xfrm>
            <a:off x="137836" y="1988840"/>
            <a:ext cx="8677552" cy="936104"/>
          </a:xfrm>
          <a:prstGeom prst="rect">
            <a:avLst/>
          </a:prstGeom>
          <a:noFill/>
          <a:ln w="9525">
            <a:noFill/>
            <a:miter lim="800000"/>
            <a:headEnd/>
            <a:tailEnd/>
          </a:ln>
        </p:spPr>
        <p:txBody>
          <a:bodyPr lIns="38100" tIns="38100" rIns="38100" bIns="38100" anchor="ctr"/>
          <a:lstStyle/>
          <a:p>
            <a:pPr marL="723900" indent="-342900" algn="ctr"/>
            <a:r>
              <a:rPr lang="en-US" sz="1800" b="1" dirty="0" smtClean="0">
                <a:solidFill>
                  <a:srgbClr val="6E0500"/>
                </a:solidFill>
                <a:latin typeface="+mj-lt"/>
                <a:ea typeface="ＭＳ Ｐゴシック" charset="-128"/>
                <a:cs typeface="Tahoma" pitchFamily="34" charset="0"/>
                <a:sym typeface="Verdana Bold" charset="0"/>
              </a:rPr>
              <a:t>CIUDAD POSTINDUSTRIAL I DINÁMICAS SOCIORESIDENCIALES EN ESPAÑA: UN ANÁLISIS COMPARATIVO DE CINCO METRÓPOLIS</a:t>
            </a:r>
          </a:p>
        </p:txBody>
      </p:sp>
      <p:sp>
        <p:nvSpPr>
          <p:cNvPr id="25606" name="Rectangle 8"/>
          <p:cNvSpPr>
            <a:spLocks/>
          </p:cNvSpPr>
          <p:nvPr/>
        </p:nvSpPr>
        <p:spPr bwMode="auto">
          <a:xfrm>
            <a:off x="210842" y="5612110"/>
            <a:ext cx="8647438" cy="913234"/>
          </a:xfrm>
          <a:prstGeom prst="rect">
            <a:avLst/>
          </a:prstGeom>
          <a:noFill/>
          <a:ln w="9525">
            <a:noFill/>
            <a:miter lim="800000"/>
            <a:headEnd/>
            <a:tailEnd/>
          </a:ln>
        </p:spPr>
        <p:txBody>
          <a:bodyPr lIns="38100" tIns="38100" rIns="38100" bIns="38100" anchor="ctr"/>
          <a:lstStyle/>
          <a:p>
            <a:pPr marL="723900" indent="-342900" algn="ctr">
              <a:spcAft>
                <a:spcPts val="0"/>
              </a:spcAft>
            </a:pPr>
            <a:r>
              <a:rPr lang="es-ES" sz="1400" b="1" dirty="0" smtClean="0">
                <a:solidFill>
                  <a:schemeClr val="tx1"/>
                </a:solidFill>
                <a:latin typeface="+mj-lt"/>
                <a:ea typeface="ＭＳ Ｐゴシック" charset="-128"/>
                <a:cs typeface="Tahoma" pitchFamily="34" charset="0"/>
                <a:sym typeface="Verdana Bold" charset="0"/>
              </a:rPr>
              <a:t>VII </a:t>
            </a:r>
            <a:r>
              <a:rPr lang="es-ES" sz="1400" b="1" dirty="0" err="1" smtClean="0">
                <a:solidFill>
                  <a:schemeClr val="tx1"/>
                </a:solidFill>
                <a:latin typeface="+mj-lt"/>
                <a:ea typeface="ＭＳ Ｐゴシック" charset="-128"/>
                <a:cs typeface="Tahoma" pitchFamily="34" charset="0"/>
                <a:sym typeface="Verdana Bold" charset="0"/>
              </a:rPr>
              <a:t>Congrés</a:t>
            </a:r>
            <a:r>
              <a:rPr lang="es-ES" sz="1400" b="1" dirty="0" smtClean="0">
                <a:solidFill>
                  <a:schemeClr val="tx1"/>
                </a:solidFill>
                <a:latin typeface="+mj-lt"/>
                <a:ea typeface="ＭＳ Ｐゴシック" charset="-128"/>
                <a:cs typeface="Tahoma" pitchFamily="34" charset="0"/>
                <a:sym typeface="Verdana Bold" charset="0"/>
              </a:rPr>
              <a:t> </a:t>
            </a:r>
            <a:r>
              <a:rPr lang="es-ES" sz="1400" b="1" dirty="0" err="1" smtClean="0">
                <a:solidFill>
                  <a:schemeClr val="tx1"/>
                </a:solidFill>
                <a:latin typeface="+mj-lt"/>
                <a:ea typeface="ＭＳ Ｐゴシック" charset="-128"/>
                <a:cs typeface="Tahoma" pitchFamily="34" charset="0"/>
                <a:sym typeface="Verdana Bold" charset="0"/>
              </a:rPr>
              <a:t>Català</a:t>
            </a:r>
            <a:r>
              <a:rPr lang="es-ES" sz="1400" b="1" dirty="0" smtClean="0">
                <a:solidFill>
                  <a:schemeClr val="tx1"/>
                </a:solidFill>
                <a:latin typeface="+mj-lt"/>
                <a:ea typeface="ＭＳ Ｐゴシック" charset="-128"/>
                <a:cs typeface="Tahoma" pitchFamily="34" charset="0"/>
                <a:sym typeface="Verdana Bold" charset="0"/>
              </a:rPr>
              <a:t> de </a:t>
            </a:r>
            <a:r>
              <a:rPr lang="es-ES" sz="1400" b="1" dirty="0" err="1" smtClean="0">
                <a:solidFill>
                  <a:schemeClr val="tx1"/>
                </a:solidFill>
                <a:latin typeface="+mj-lt"/>
                <a:ea typeface="ＭＳ Ｐゴシック" charset="-128"/>
                <a:cs typeface="Tahoma" pitchFamily="34" charset="0"/>
                <a:sym typeface="Verdana Bold" charset="0"/>
              </a:rPr>
              <a:t>Sociologia</a:t>
            </a:r>
            <a:endParaRPr lang="es-ES" sz="1400" b="1" dirty="0" smtClean="0">
              <a:solidFill>
                <a:schemeClr val="tx1"/>
              </a:solidFill>
              <a:latin typeface="+mj-lt"/>
              <a:ea typeface="ＭＳ Ｐゴシック" charset="-128"/>
              <a:cs typeface="Tahoma" pitchFamily="34" charset="0"/>
              <a:sym typeface="Verdana Bold" charset="0"/>
            </a:endParaRPr>
          </a:p>
          <a:p>
            <a:pPr marL="723900" indent="-342900" algn="ctr">
              <a:spcAft>
                <a:spcPts val="0"/>
              </a:spcAft>
            </a:pPr>
            <a:r>
              <a:rPr lang="es-ES" sz="1400" dirty="0" smtClean="0">
                <a:solidFill>
                  <a:schemeClr val="tx1"/>
                </a:solidFill>
                <a:latin typeface="+mj-lt"/>
                <a:ea typeface="ＭＳ Ｐゴシック" charset="-128"/>
                <a:cs typeface="Tahoma" pitchFamily="34" charset="0"/>
                <a:sym typeface="Verdana Bold" charset="0"/>
              </a:rPr>
              <a:t>La </a:t>
            </a:r>
            <a:r>
              <a:rPr lang="es-ES" sz="1400" dirty="0" err="1" smtClean="0">
                <a:solidFill>
                  <a:schemeClr val="tx1"/>
                </a:solidFill>
                <a:latin typeface="+mj-lt"/>
                <a:ea typeface="ＭＳ Ｐゴシック" charset="-128"/>
                <a:cs typeface="Tahoma" pitchFamily="34" charset="0"/>
                <a:sym typeface="Verdana Bold" charset="0"/>
              </a:rPr>
              <a:t>postveritat</a:t>
            </a:r>
            <a:r>
              <a:rPr lang="es-ES" sz="1400" dirty="0" smtClean="0">
                <a:solidFill>
                  <a:schemeClr val="tx1"/>
                </a:solidFill>
                <a:latin typeface="+mj-lt"/>
                <a:ea typeface="ＭＳ Ｐゴシック" charset="-128"/>
                <a:cs typeface="Tahoma" pitchFamily="34" charset="0"/>
                <a:sym typeface="Verdana Bold" charset="0"/>
              </a:rPr>
              <a:t> i la manca de </a:t>
            </a:r>
            <a:r>
              <a:rPr lang="es-ES" sz="1400" dirty="0" err="1" smtClean="0">
                <a:solidFill>
                  <a:schemeClr val="tx1"/>
                </a:solidFill>
                <a:latin typeface="+mj-lt"/>
                <a:ea typeface="ＭＳ Ｐゴシック" charset="-128"/>
                <a:cs typeface="Tahoma" pitchFamily="34" charset="0"/>
                <a:sym typeface="Verdana Bold" charset="0"/>
              </a:rPr>
              <a:t>reflexió</a:t>
            </a:r>
            <a:r>
              <a:rPr lang="es-ES" sz="1400" dirty="0" smtClean="0">
                <a:solidFill>
                  <a:schemeClr val="tx1"/>
                </a:solidFill>
                <a:latin typeface="+mj-lt"/>
                <a:ea typeface="ＭＳ Ｐゴシック" charset="-128"/>
                <a:cs typeface="Tahoma" pitchFamily="34" charset="0"/>
                <a:sym typeface="Verdana Bold" charset="0"/>
              </a:rPr>
              <a:t>. Una nova </a:t>
            </a:r>
            <a:r>
              <a:rPr lang="es-ES" sz="1400" dirty="0" err="1" smtClean="0">
                <a:solidFill>
                  <a:schemeClr val="tx1"/>
                </a:solidFill>
                <a:latin typeface="+mj-lt"/>
                <a:ea typeface="ＭＳ Ｐゴシック" charset="-128"/>
                <a:cs typeface="Tahoma" pitchFamily="34" charset="0"/>
                <a:sym typeface="Verdana Bold" charset="0"/>
              </a:rPr>
              <a:t>realitat</a:t>
            </a:r>
            <a:r>
              <a:rPr lang="es-ES" sz="1400" dirty="0" smtClean="0">
                <a:solidFill>
                  <a:schemeClr val="tx1"/>
                </a:solidFill>
                <a:latin typeface="+mj-lt"/>
                <a:ea typeface="ＭＳ Ｐゴシック" charset="-128"/>
                <a:cs typeface="Tahoma" pitchFamily="34" charset="0"/>
                <a:sym typeface="Verdana Bold" charset="0"/>
              </a:rPr>
              <a:t> del </a:t>
            </a:r>
            <a:r>
              <a:rPr lang="es-ES" sz="1400" dirty="0" err="1" smtClean="0">
                <a:solidFill>
                  <a:schemeClr val="tx1"/>
                </a:solidFill>
                <a:latin typeface="+mj-lt"/>
                <a:ea typeface="ＭＳ Ｐゴシック" charset="-128"/>
                <a:cs typeface="Tahoma" pitchFamily="34" charset="0"/>
                <a:sym typeface="Verdana Bold" charset="0"/>
              </a:rPr>
              <a:t>segle</a:t>
            </a:r>
            <a:r>
              <a:rPr lang="es-ES" sz="1400" dirty="0" smtClean="0">
                <a:solidFill>
                  <a:schemeClr val="tx1"/>
                </a:solidFill>
                <a:latin typeface="+mj-lt"/>
                <a:ea typeface="ＭＳ Ｐゴシック" charset="-128"/>
                <a:cs typeface="Tahoma" pitchFamily="34" charset="0"/>
                <a:sym typeface="Verdana Bold" charset="0"/>
              </a:rPr>
              <a:t> XXI?</a:t>
            </a:r>
            <a:endParaRPr lang="es-ES" sz="1400" dirty="0">
              <a:solidFill>
                <a:schemeClr val="tx1"/>
              </a:solidFill>
              <a:latin typeface="+mj-lt"/>
              <a:ea typeface="ＭＳ Ｐゴシック" charset="-128"/>
              <a:cs typeface="Tahoma" pitchFamily="34" charset="0"/>
              <a:sym typeface="Verdana Bold" charset="0"/>
            </a:endParaRPr>
          </a:p>
          <a:p>
            <a:pPr marL="723900" indent="-342900" algn="ctr">
              <a:spcAft>
                <a:spcPts val="0"/>
              </a:spcAft>
            </a:pPr>
            <a:endParaRPr lang="en-US" sz="1400" dirty="0" smtClean="0">
              <a:solidFill>
                <a:schemeClr val="tx1"/>
              </a:solidFill>
              <a:latin typeface="+mj-lt"/>
              <a:cs typeface="Tahoma" pitchFamily="34" charset="0"/>
              <a:sym typeface="Verdana" pitchFamily="34" charset="0"/>
            </a:endParaRPr>
          </a:p>
          <a:p>
            <a:pPr marL="723900" indent="-342900" algn="ctr"/>
            <a:r>
              <a:rPr lang="en-US" sz="1400" dirty="0" smtClean="0">
                <a:solidFill>
                  <a:schemeClr val="tx1"/>
                </a:solidFill>
                <a:latin typeface="+mj-lt"/>
                <a:cs typeface="Tahoma" pitchFamily="34" charset="0"/>
                <a:sym typeface="Verdana" pitchFamily="34" charset="0"/>
              </a:rPr>
              <a:t>Tarragona, 21 y 22 de </a:t>
            </a:r>
            <a:r>
              <a:rPr lang="en-US" sz="1400" dirty="0" err="1" smtClean="0">
                <a:solidFill>
                  <a:schemeClr val="tx1"/>
                </a:solidFill>
                <a:latin typeface="+mj-lt"/>
                <a:cs typeface="Tahoma" pitchFamily="34" charset="0"/>
                <a:sym typeface="Verdana" pitchFamily="34" charset="0"/>
              </a:rPr>
              <a:t>abril</a:t>
            </a:r>
            <a:r>
              <a:rPr lang="en-US" sz="1400" dirty="0" smtClean="0">
                <a:solidFill>
                  <a:schemeClr val="tx1"/>
                </a:solidFill>
                <a:latin typeface="+mj-lt"/>
                <a:cs typeface="Tahoma" pitchFamily="34" charset="0"/>
                <a:sym typeface="Verdana" pitchFamily="34" charset="0"/>
              </a:rPr>
              <a:t> 2017</a:t>
            </a:r>
            <a:endParaRPr lang="en-US" sz="1400" dirty="0">
              <a:solidFill>
                <a:schemeClr val="tx1"/>
              </a:solidFill>
              <a:latin typeface="+mj-lt"/>
              <a:cs typeface="Tahoma" pitchFamily="34" charset="0"/>
              <a:sym typeface="Verdana" pitchFamily="34" charset="0"/>
            </a:endParaRPr>
          </a:p>
        </p:txBody>
      </p:sp>
      <p:sp>
        <p:nvSpPr>
          <p:cNvPr id="10" name="Rectangle 8"/>
          <p:cNvSpPr>
            <a:spLocks/>
          </p:cNvSpPr>
          <p:nvPr/>
        </p:nvSpPr>
        <p:spPr bwMode="auto">
          <a:xfrm>
            <a:off x="164510" y="2996953"/>
            <a:ext cx="8650878" cy="432048"/>
          </a:xfrm>
          <a:prstGeom prst="rect">
            <a:avLst/>
          </a:prstGeom>
          <a:noFill/>
          <a:ln w="9525">
            <a:noFill/>
            <a:miter lim="800000"/>
            <a:headEnd/>
            <a:tailEnd/>
          </a:ln>
        </p:spPr>
        <p:txBody>
          <a:bodyPr lIns="38100" tIns="38100" rIns="38100" bIns="38100" anchor="ctr"/>
          <a:lstStyle/>
          <a:p>
            <a:pPr marL="723900" indent="-342900" algn="ctr">
              <a:lnSpc>
                <a:spcPts val="1920"/>
              </a:lnSpc>
            </a:pPr>
            <a:r>
              <a:rPr lang="es-ES" sz="1600" b="1" dirty="0" smtClean="0">
                <a:solidFill>
                  <a:schemeClr val="tx1"/>
                </a:solidFill>
                <a:latin typeface="+mj-lt"/>
                <a:ea typeface="ＭＳ Ｐゴシック" charset="-128"/>
                <a:cs typeface="Tahoma" pitchFamily="34" charset="0"/>
                <a:sym typeface="Verdana Bold" charset="0"/>
              </a:rPr>
              <a:t>Sergio Porcel </a:t>
            </a:r>
            <a:r>
              <a:rPr lang="es-ES" sz="1600" dirty="0" smtClean="0">
                <a:solidFill>
                  <a:schemeClr val="tx1"/>
                </a:solidFill>
                <a:latin typeface="+mj-lt"/>
                <a:ea typeface="ＭＳ Ｐゴシック" charset="-128"/>
                <a:cs typeface="Tahoma" pitchFamily="34" charset="0"/>
                <a:sym typeface="Verdana Bold" charset="0"/>
              </a:rPr>
              <a:t>(IERMB) y </a:t>
            </a:r>
            <a:r>
              <a:rPr lang="es-ES" sz="1600" b="1" dirty="0" smtClean="0">
                <a:solidFill>
                  <a:schemeClr val="tx1"/>
                </a:solidFill>
                <a:latin typeface="+mj-lt"/>
                <a:ea typeface="ＭＳ Ｐゴシック" charset="-128"/>
                <a:cs typeface="Tahoma" pitchFamily="34" charset="0"/>
                <a:sym typeface="Verdana Bold" charset="0"/>
              </a:rPr>
              <a:t>Lara Navarro-Varas</a:t>
            </a:r>
            <a:r>
              <a:rPr lang="es-ES" sz="1600" dirty="0" smtClean="0">
                <a:solidFill>
                  <a:schemeClr val="tx1"/>
                </a:solidFill>
                <a:latin typeface="+mj-lt"/>
                <a:ea typeface="ＭＳ Ｐゴシック" charset="-128"/>
                <a:cs typeface="Tahoma" pitchFamily="34" charset="0"/>
                <a:sym typeface="Verdana Bold" charset="0"/>
              </a:rPr>
              <a:t> (IERMB)</a:t>
            </a:r>
          </a:p>
        </p:txBody>
      </p:sp>
      <p:sp>
        <p:nvSpPr>
          <p:cNvPr id="12" name="Rectangle 8"/>
          <p:cNvSpPr>
            <a:spLocks/>
          </p:cNvSpPr>
          <p:nvPr/>
        </p:nvSpPr>
        <p:spPr bwMode="auto">
          <a:xfrm>
            <a:off x="218750" y="4365103"/>
            <a:ext cx="8647438" cy="976411"/>
          </a:xfrm>
          <a:prstGeom prst="rect">
            <a:avLst/>
          </a:prstGeom>
          <a:noFill/>
          <a:ln w="9525">
            <a:noFill/>
            <a:miter lim="800000"/>
            <a:headEnd/>
            <a:tailEnd/>
          </a:ln>
        </p:spPr>
        <p:txBody>
          <a:bodyPr lIns="38100" tIns="38100" rIns="38100" bIns="38100" anchor="ctr"/>
          <a:lstStyle/>
          <a:p>
            <a:pPr marL="723900" indent="-342900" algn="ctr">
              <a:spcAft>
                <a:spcPts val="0"/>
              </a:spcAft>
            </a:pPr>
            <a:r>
              <a:rPr lang="ca-ES" sz="1400" dirty="0" smtClean="0">
                <a:latin typeface="Arial" charset="0"/>
                <a:ea typeface="Arial" charset="0"/>
                <a:cs typeface="Arial" charset="0"/>
              </a:rPr>
              <a:t>“</a:t>
            </a:r>
            <a:r>
              <a:rPr lang="ca-ES" sz="1400" dirty="0" err="1" smtClean="0">
                <a:latin typeface="Arial" charset="0"/>
                <a:ea typeface="Arial" charset="0"/>
                <a:cs typeface="Arial" charset="0"/>
              </a:rPr>
              <a:t>Desigualdad</a:t>
            </a:r>
            <a:r>
              <a:rPr lang="ca-ES" sz="1400" dirty="0" smtClean="0">
                <a:latin typeface="Arial" charset="0"/>
                <a:ea typeface="Arial" charset="0"/>
                <a:cs typeface="Arial" charset="0"/>
              </a:rPr>
              <a:t> social, </a:t>
            </a:r>
            <a:r>
              <a:rPr lang="ca-ES" sz="1400" dirty="0" err="1" smtClean="0">
                <a:latin typeface="Arial" charset="0"/>
                <a:ea typeface="Arial" charset="0"/>
                <a:cs typeface="Arial" charset="0"/>
              </a:rPr>
              <a:t>polarización</a:t>
            </a:r>
            <a:r>
              <a:rPr lang="ca-ES" sz="1400" dirty="0" smtClean="0">
                <a:latin typeface="Arial" charset="0"/>
                <a:ea typeface="Arial" charset="0"/>
                <a:cs typeface="Arial" charset="0"/>
              </a:rPr>
              <a:t> territorial </a:t>
            </a:r>
            <a:r>
              <a:rPr lang="ca-ES" sz="1400" dirty="0" err="1" smtClean="0">
                <a:latin typeface="Arial" charset="0"/>
                <a:ea typeface="Arial" charset="0"/>
                <a:cs typeface="Arial" charset="0"/>
              </a:rPr>
              <a:t>y</a:t>
            </a:r>
            <a:r>
              <a:rPr lang="ca-ES" sz="1400" dirty="0" smtClean="0">
                <a:latin typeface="Arial" charset="0"/>
                <a:ea typeface="Arial" charset="0"/>
                <a:cs typeface="Arial" charset="0"/>
              </a:rPr>
              <a:t> </a:t>
            </a:r>
            <a:r>
              <a:rPr lang="ca-ES" sz="1400" dirty="0" err="1" smtClean="0">
                <a:latin typeface="Arial" charset="0"/>
                <a:ea typeface="Arial" charset="0"/>
                <a:cs typeface="Arial" charset="0"/>
              </a:rPr>
              <a:t>formación</a:t>
            </a:r>
            <a:r>
              <a:rPr lang="ca-ES" sz="1400" dirty="0" smtClean="0">
                <a:latin typeface="Arial" charset="0"/>
                <a:ea typeface="Arial" charset="0"/>
                <a:cs typeface="Arial" charset="0"/>
              </a:rPr>
              <a:t> de </a:t>
            </a:r>
            <a:r>
              <a:rPr lang="ca-ES" sz="1400" dirty="0" err="1" smtClean="0">
                <a:latin typeface="Arial" charset="0"/>
                <a:ea typeface="Arial" charset="0"/>
                <a:cs typeface="Arial" charset="0"/>
              </a:rPr>
              <a:t>espacios</a:t>
            </a:r>
            <a:r>
              <a:rPr lang="ca-ES" sz="1400" dirty="0" smtClean="0">
                <a:latin typeface="Arial" charset="0"/>
                <a:ea typeface="Arial" charset="0"/>
                <a:cs typeface="Arial" charset="0"/>
              </a:rPr>
              <a:t> vulnerables en las </a:t>
            </a:r>
            <a:r>
              <a:rPr lang="ca-ES" sz="1400" dirty="0" err="1" smtClean="0">
                <a:latin typeface="Arial" charset="0"/>
                <a:ea typeface="Arial" charset="0"/>
                <a:cs typeface="Arial" charset="0"/>
              </a:rPr>
              <a:t>grandes</a:t>
            </a:r>
            <a:r>
              <a:rPr lang="ca-ES" sz="1400" dirty="0" smtClean="0">
                <a:latin typeface="Arial" charset="0"/>
                <a:ea typeface="Arial" charset="0"/>
                <a:cs typeface="Arial" charset="0"/>
              </a:rPr>
              <a:t> </a:t>
            </a:r>
            <a:r>
              <a:rPr lang="ca-ES" sz="1400" dirty="0" err="1" smtClean="0">
                <a:latin typeface="Arial" charset="0"/>
                <a:ea typeface="Arial" charset="0"/>
                <a:cs typeface="Arial" charset="0"/>
              </a:rPr>
              <a:t>áreas</a:t>
            </a:r>
            <a:r>
              <a:rPr lang="ca-ES" sz="1400" dirty="0" smtClean="0">
                <a:latin typeface="Arial" charset="0"/>
                <a:ea typeface="Arial" charset="0"/>
                <a:cs typeface="Arial" charset="0"/>
              </a:rPr>
              <a:t> </a:t>
            </a:r>
            <a:r>
              <a:rPr lang="ca-ES" sz="1400" dirty="0" err="1" smtClean="0">
                <a:latin typeface="Arial" charset="0"/>
                <a:ea typeface="Arial" charset="0"/>
                <a:cs typeface="Arial" charset="0"/>
              </a:rPr>
              <a:t>metropolitanas</a:t>
            </a:r>
            <a:r>
              <a:rPr lang="ca-ES" sz="1400" dirty="0" smtClean="0">
                <a:latin typeface="Arial" charset="0"/>
                <a:ea typeface="Arial" charset="0"/>
                <a:cs typeface="Arial" charset="0"/>
              </a:rPr>
              <a:t> </a:t>
            </a:r>
            <a:r>
              <a:rPr lang="ca-ES" sz="1400" dirty="0" err="1" smtClean="0">
                <a:latin typeface="Arial" charset="0"/>
                <a:ea typeface="Arial" charset="0"/>
                <a:cs typeface="Arial" charset="0"/>
              </a:rPr>
              <a:t>españolas</a:t>
            </a:r>
            <a:r>
              <a:rPr lang="ca-ES" sz="1400" dirty="0" smtClean="0">
                <a:latin typeface="Arial" charset="0"/>
                <a:ea typeface="Arial" charset="0"/>
                <a:cs typeface="Arial" charset="0"/>
              </a:rPr>
              <a:t>”</a:t>
            </a:r>
          </a:p>
          <a:p>
            <a:pPr marL="723900" indent="-342900" algn="ctr">
              <a:spcAft>
                <a:spcPts val="0"/>
              </a:spcAft>
            </a:pPr>
            <a:endParaRPr lang="ca-ES" sz="1400" dirty="0" smtClean="0">
              <a:latin typeface="Arial" charset="0"/>
              <a:ea typeface="Arial" charset="0"/>
              <a:cs typeface="Arial" charset="0"/>
            </a:endParaRPr>
          </a:p>
          <a:p>
            <a:pPr marL="723900" indent="-342900" algn="ctr">
              <a:spcAft>
                <a:spcPts val="0"/>
              </a:spcAft>
            </a:pPr>
            <a:r>
              <a:rPr lang="ca-ES" sz="1400" dirty="0" smtClean="0">
                <a:latin typeface="Arial" charset="0"/>
                <a:ea typeface="Arial" charset="0"/>
                <a:cs typeface="Arial" charset="0"/>
              </a:rPr>
              <a:t>(DEPOURBES, ref</a:t>
            </a:r>
            <a:r>
              <a:rPr lang="ca-ES" sz="1400" dirty="0">
                <a:latin typeface="Arial" charset="0"/>
                <a:ea typeface="Arial" charset="0"/>
                <a:cs typeface="Arial" charset="0"/>
              </a:rPr>
              <a:t>. </a:t>
            </a:r>
            <a:r>
              <a:rPr lang="mr-IN" sz="1400" dirty="0">
                <a:latin typeface="Arial" charset="0"/>
                <a:ea typeface="Arial" charset="0"/>
                <a:cs typeface="Arial" charset="0"/>
              </a:rPr>
              <a:t>CSO2015-65219-C2-1-R</a:t>
            </a:r>
            <a:r>
              <a:rPr lang="ca-ES" sz="1400" dirty="0" smtClean="0">
                <a:latin typeface="Arial" charset="0"/>
                <a:ea typeface="Arial" charset="0"/>
                <a:cs typeface="Arial" charset="0"/>
              </a:rPr>
              <a:t>, </a:t>
            </a:r>
            <a:r>
              <a:rPr lang="ca-ES" sz="1400" dirty="0">
                <a:latin typeface="Arial" charset="0"/>
                <a:ea typeface="Arial" charset="0"/>
                <a:cs typeface="Arial" charset="0"/>
              </a:rPr>
              <a:t>convocatòria </a:t>
            </a:r>
            <a:r>
              <a:rPr lang="ca-ES" sz="1400" dirty="0" smtClean="0">
                <a:latin typeface="Arial" charset="0"/>
                <a:ea typeface="Arial" charset="0"/>
                <a:cs typeface="Arial" charset="0"/>
              </a:rPr>
              <a:t>2015)</a:t>
            </a:r>
            <a:endParaRPr lang="en-US" sz="1400" dirty="0">
              <a:solidFill>
                <a:schemeClr val="tx1"/>
              </a:solidFill>
              <a:latin typeface="Arial" charset="0"/>
              <a:ea typeface="Arial" charset="0"/>
              <a:cs typeface="Arial" charset="0"/>
              <a:sym typeface="Verdana" pitchFamily="34" charset="0"/>
            </a:endParaRPr>
          </a:p>
        </p:txBody>
      </p:sp>
      <p:pic>
        <p:nvPicPr>
          <p:cNvPr id="1027" name="Picture 3" descr="N:\LOGOS\IERMB\Logo IER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697434"/>
            <a:ext cx="2062560" cy="111573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Agrupar 8"/>
          <p:cNvGrpSpPr/>
          <p:nvPr/>
        </p:nvGrpSpPr>
        <p:grpSpPr>
          <a:xfrm>
            <a:off x="2338326" y="3829395"/>
            <a:ext cx="4225652" cy="451169"/>
            <a:chOff x="2290564" y="3874128"/>
            <a:chExt cx="4225652" cy="451169"/>
          </a:xfrm>
        </p:grpSpPr>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3874129"/>
              <a:ext cx="1856688" cy="445930"/>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4633" y="3874128"/>
              <a:ext cx="591583" cy="451169"/>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0564" y="3877689"/>
              <a:ext cx="1777379" cy="442370"/>
            </a:xfrm>
            <a:prstGeom prst="rect">
              <a:avLst/>
            </a:prstGeom>
          </p:spPr>
        </p:pic>
      </p:grpSp>
    </p:spTree>
    <p:extLst>
      <p:ext uri="{BB962C8B-B14F-4D97-AF65-F5344CB8AC3E}">
        <p14:creationId xmlns:p14="http://schemas.microsoft.com/office/powerpoint/2010/main" val="126949771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5"/>
          <p:cNvSpPr>
            <a:spLocks noChangeShapeType="1"/>
          </p:cNvSpPr>
          <p:nvPr/>
        </p:nvSpPr>
        <p:spPr bwMode="auto">
          <a:xfrm>
            <a:off x="284163" y="676006"/>
            <a:ext cx="8653462" cy="1588"/>
          </a:xfrm>
          <a:prstGeom prst="line">
            <a:avLst/>
          </a:prstGeom>
          <a:noFill/>
          <a:ln w="9525">
            <a:solidFill>
              <a:srgbClr val="981426"/>
            </a:solidFill>
            <a:round/>
            <a:headEnd/>
            <a:tailEnd/>
          </a:ln>
        </p:spPr>
        <p:txBody>
          <a:bodyPr lIns="0" tIns="0" rIns="0" bIns="0"/>
          <a:lstStyle/>
          <a:p>
            <a:endParaRPr lang="es-ES" dirty="0">
              <a:latin typeface="+mj-lt"/>
            </a:endParaRPr>
          </a:p>
        </p:txBody>
      </p:sp>
      <p:sp>
        <p:nvSpPr>
          <p:cNvPr id="20" name="Rectangle 4"/>
          <p:cNvSpPr>
            <a:spLocks/>
          </p:cNvSpPr>
          <p:nvPr/>
        </p:nvSpPr>
        <p:spPr bwMode="auto">
          <a:xfrm>
            <a:off x="285720" y="164306"/>
            <a:ext cx="7670656"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2000" b="1" dirty="0" smtClean="0">
                <a:solidFill>
                  <a:srgbClr val="C00000"/>
                </a:solidFill>
                <a:latin typeface="+mj-lt"/>
                <a:ea typeface="ＭＳ Ｐゴシック" charset="-128"/>
                <a:cs typeface="Tahoma" pitchFamily="34" charset="0"/>
                <a:sym typeface="Verdana Bold" charset="0"/>
              </a:rPr>
              <a:t>1.</a:t>
            </a:r>
            <a:r>
              <a:rPr lang="es-ES" sz="2000" b="1" dirty="0" smtClean="0">
                <a:solidFill>
                  <a:schemeClr val="bg1">
                    <a:lumMod val="50000"/>
                  </a:schemeClr>
                </a:solidFill>
                <a:latin typeface="+mj-lt"/>
                <a:ea typeface="ＭＳ Ｐゴシック" charset="-128"/>
                <a:cs typeface="Tahoma" pitchFamily="34" charset="0"/>
                <a:sym typeface="Verdana Bold" charset="0"/>
              </a:rPr>
              <a:t> </a:t>
            </a:r>
            <a:r>
              <a:rPr lang="es-ES" sz="2000" b="1" dirty="0" smtClean="0">
                <a:solidFill>
                  <a:schemeClr val="bg1">
                    <a:lumMod val="50000"/>
                  </a:schemeClr>
                </a:solidFill>
                <a:latin typeface="+mj-lt"/>
                <a:ea typeface="ＭＳ Ｐゴシック" charset="-128"/>
                <a:cs typeface="Tahoma" pitchFamily="34" charset="0"/>
                <a:sym typeface="Verdana Bold" charset="0"/>
              </a:rPr>
              <a:t>Sobre los efectos de la crisis en el mundo urbano</a:t>
            </a:r>
            <a:endParaRPr lang="es-ES" sz="2000" b="1" dirty="0">
              <a:solidFill>
                <a:schemeClr val="bg1">
                  <a:lumMod val="50000"/>
                </a:schemeClr>
              </a:solidFill>
              <a:latin typeface="+mj-lt"/>
              <a:ea typeface="ＭＳ Ｐゴシック" charset="-128"/>
              <a:cs typeface="Tahoma" pitchFamily="34" charset="0"/>
              <a:sym typeface="Verdana Bold" charset="0"/>
            </a:endParaRPr>
          </a:p>
        </p:txBody>
      </p:sp>
      <p:sp>
        <p:nvSpPr>
          <p:cNvPr id="30" name="Marcador de número de diapositiva 3"/>
          <p:cNvSpPr>
            <a:spLocks noGrp="1"/>
          </p:cNvSpPr>
          <p:nvPr>
            <p:ph type="sldNum" sz="quarter" idx="10"/>
          </p:nvPr>
        </p:nvSpPr>
        <p:spPr>
          <a:xfrm>
            <a:off x="8386763" y="6442075"/>
            <a:ext cx="31115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fld id="{BA78ECA3-D6D1-4766-A452-351E0CB26325}" type="slidenum">
              <a:rPr lang="es-ES" smtClean="0">
                <a:latin typeface="+mj-lt"/>
                <a:cs typeface="Tahoma" pitchFamily="34" charset="0"/>
              </a:rPr>
              <a:pPr/>
              <a:t>2</a:t>
            </a:fld>
            <a:endParaRPr lang="es-ES" dirty="0">
              <a:latin typeface="+mj-lt"/>
              <a:cs typeface="Tahoma" pitchFamily="34" charset="0"/>
            </a:endParaRPr>
          </a:p>
        </p:txBody>
      </p:sp>
      <p:pic>
        <p:nvPicPr>
          <p:cNvPr id="23" name="Picture 2"/>
          <p:cNvPicPr>
            <a:picLocks noChangeArrowheads="1"/>
          </p:cNvPicPr>
          <p:nvPr/>
        </p:nvPicPr>
        <p:blipFill>
          <a:blip r:embed="rId3"/>
          <a:srcRect/>
          <a:stretch>
            <a:fillRect/>
          </a:stretch>
        </p:blipFill>
        <p:spPr bwMode="auto">
          <a:xfrm>
            <a:off x="8054975" y="79375"/>
            <a:ext cx="962025" cy="525463"/>
          </a:xfrm>
          <a:prstGeom prst="rect">
            <a:avLst/>
          </a:prstGeom>
          <a:noFill/>
          <a:ln w="9525">
            <a:noFill/>
            <a:miter lim="800000"/>
            <a:headEnd/>
            <a:tailEnd/>
          </a:ln>
        </p:spPr>
      </p:pic>
      <p:sp>
        <p:nvSpPr>
          <p:cNvPr id="27" name="Rectangle 4"/>
          <p:cNvSpPr>
            <a:spLocks/>
          </p:cNvSpPr>
          <p:nvPr/>
        </p:nvSpPr>
        <p:spPr bwMode="auto">
          <a:xfrm>
            <a:off x="285719" y="786098"/>
            <a:ext cx="8651905" cy="626678"/>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1800" b="1" dirty="0" smtClean="0">
                <a:solidFill>
                  <a:schemeClr val="tx1"/>
                </a:solidFill>
                <a:latin typeface="Arial" charset="0"/>
                <a:ea typeface="Arial" charset="0"/>
                <a:cs typeface="Arial" charset="0"/>
                <a:sym typeface="Verdana Bold" charset="0"/>
              </a:rPr>
              <a:t>Resultados de algunas investigaciones recientes sobre desigualdad y estructuración </a:t>
            </a:r>
            <a:r>
              <a:rPr lang="es-ES" sz="1800" b="1" dirty="0" err="1" smtClean="0">
                <a:solidFill>
                  <a:schemeClr val="tx1"/>
                </a:solidFill>
                <a:latin typeface="Arial" charset="0"/>
                <a:ea typeface="Arial" charset="0"/>
                <a:cs typeface="Arial" charset="0"/>
                <a:sym typeface="Verdana Bold" charset="0"/>
              </a:rPr>
              <a:t>socioresidencial</a:t>
            </a:r>
            <a:endParaRPr lang="es-ES" sz="1800" b="1" dirty="0">
              <a:solidFill>
                <a:schemeClr val="tx1"/>
              </a:solidFill>
              <a:latin typeface="Arial" charset="0"/>
              <a:ea typeface="Arial" charset="0"/>
              <a:cs typeface="Arial" charset="0"/>
              <a:sym typeface="Verdana Bold" charset="0"/>
            </a:endParaRPr>
          </a:p>
        </p:txBody>
      </p:sp>
      <p:sp>
        <p:nvSpPr>
          <p:cNvPr id="24" name="Rectangle 10"/>
          <p:cNvSpPr>
            <a:spLocks/>
          </p:cNvSpPr>
          <p:nvPr/>
        </p:nvSpPr>
        <p:spPr bwMode="auto">
          <a:xfrm>
            <a:off x="588812" y="1674156"/>
            <a:ext cx="8348812" cy="4131108"/>
          </a:xfrm>
          <a:prstGeom prst="rect">
            <a:avLst/>
          </a:prstGeom>
          <a:noFill/>
          <a:ln w="12700" cap="rnd">
            <a:noFill/>
            <a:round/>
            <a:headEnd/>
            <a:tailEnd/>
          </a:ln>
        </p:spPr>
        <p:txBody>
          <a:bodyPr lIns="38100" tIns="38100" rIns="38100" bIns="38100" anchor="ctr"/>
          <a:lstStyle/>
          <a:p>
            <a:pPr algn="just">
              <a:lnSpc>
                <a:spcPct val="150000"/>
              </a:lnSpc>
              <a:buClr>
                <a:srgbClr val="C00000"/>
              </a:buClr>
              <a:buSzPct val="100000"/>
              <a:buFont typeface="Wingdings" pitchFamily="2" charset="2"/>
              <a:buChar char="Ø"/>
            </a:pP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Aumento</a:t>
            </a:r>
            <a:r>
              <a:rPr lang="ca-ES" sz="1600" dirty="0" smtClean="0">
                <a:solidFill>
                  <a:schemeClr val="tx1"/>
                </a:solidFill>
                <a:latin typeface="Arial" charset="0"/>
                <a:ea typeface="Arial" charset="0"/>
                <a:cs typeface="Arial" charset="0"/>
                <a:sym typeface="Verdana Bold" charset="0"/>
              </a:rPr>
              <a:t> de la </a:t>
            </a:r>
            <a:r>
              <a:rPr lang="ca-ES" sz="1600" dirty="0" err="1" smtClean="0">
                <a:solidFill>
                  <a:schemeClr val="tx1"/>
                </a:solidFill>
                <a:latin typeface="Arial" charset="0"/>
                <a:ea typeface="Arial" charset="0"/>
                <a:cs typeface="Arial" charset="0"/>
                <a:sym typeface="Verdana Bold" charset="0"/>
              </a:rPr>
              <a:t>desigualdad</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y</a:t>
            </a:r>
            <a:r>
              <a:rPr lang="ca-ES" sz="1600" dirty="0" smtClean="0">
                <a:solidFill>
                  <a:schemeClr val="tx1"/>
                </a:solidFill>
                <a:latin typeface="Arial" charset="0"/>
                <a:ea typeface="Arial" charset="0"/>
                <a:cs typeface="Arial" charset="0"/>
                <a:sym typeface="Verdana Bold" charset="0"/>
              </a:rPr>
              <a:t> de la </a:t>
            </a:r>
            <a:r>
              <a:rPr lang="ca-ES" sz="1600" dirty="0" err="1" smtClean="0">
                <a:solidFill>
                  <a:schemeClr val="tx1"/>
                </a:solidFill>
                <a:latin typeface="Arial" charset="0"/>
                <a:ea typeface="Arial" charset="0"/>
                <a:cs typeface="Arial" charset="0"/>
                <a:sym typeface="Verdana Bold" charset="0"/>
              </a:rPr>
              <a:t>segregación</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socioeconómica</a:t>
            </a:r>
            <a:r>
              <a:rPr lang="ca-ES" sz="1600" dirty="0" smtClean="0">
                <a:solidFill>
                  <a:schemeClr val="tx1"/>
                </a:solidFill>
                <a:latin typeface="Arial" charset="0"/>
                <a:ea typeface="Arial" charset="0"/>
                <a:cs typeface="Arial" charset="0"/>
                <a:sym typeface="Verdana Bold" charset="0"/>
              </a:rPr>
              <a:t> en las </a:t>
            </a:r>
            <a:r>
              <a:rPr lang="ca-ES" sz="1600" dirty="0" err="1" smtClean="0">
                <a:solidFill>
                  <a:schemeClr val="tx1"/>
                </a:solidFill>
                <a:latin typeface="Arial" charset="0"/>
                <a:ea typeface="Arial" charset="0"/>
                <a:cs typeface="Arial" charset="0"/>
                <a:sym typeface="Verdana Bold" charset="0"/>
              </a:rPr>
              <a:t>metrópolis</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norteamericanas</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más</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pobladas</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más</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densas</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y</a:t>
            </a:r>
            <a:r>
              <a:rPr lang="ca-ES" sz="1600" dirty="0" smtClean="0">
                <a:solidFill>
                  <a:schemeClr val="tx1"/>
                </a:solidFill>
                <a:latin typeface="Arial" charset="0"/>
                <a:ea typeface="Arial" charset="0"/>
                <a:cs typeface="Arial" charset="0"/>
                <a:sym typeface="Verdana Bold" charset="0"/>
              </a:rPr>
              <a:t> con </a:t>
            </a:r>
            <a:r>
              <a:rPr lang="ca-ES" sz="1600" dirty="0" err="1" smtClean="0">
                <a:solidFill>
                  <a:schemeClr val="tx1"/>
                </a:solidFill>
                <a:latin typeface="Arial" charset="0"/>
                <a:ea typeface="Arial" charset="0"/>
                <a:cs typeface="Arial" charset="0"/>
                <a:sym typeface="Verdana Bold" charset="0"/>
              </a:rPr>
              <a:t>mayor</a:t>
            </a:r>
            <a:r>
              <a:rPr lang="ca-ES" sz="1600" dirty="0" smtClean="0">
                <a:solidFill>
                  <a:schemeClr val="tx1"/>
                </a:solidFill>
                <a:latin typeface="Arial" charset="0"/>
                <a:ea typeface="Arial" charset="0"/>
                <a:cs typeface="Arial" charset="0"/>
                <a:sym typeface="Verdana Bold" charset="0"/>
              </a:rPr>
              <a:t> presencia de </a:t>
            </a:r>
            <a:r>
              <a:rPr lang="ca-ES" sz="1600" dirty="0" err="1" smtClean="0">
                <a:solidFill>
                  <a:schemeClr val="tx1"/>
                </a:solidFill>
                <a:latin typeface="Arial" charset="0"/>
                <a:ea typeface="Arial" charset="0"/>
                <a:cs typeface="Arial" charset="0"/>
                <a:sym typeface="Verdana Bold" charset="0"/>
              </a:rPr>
              <a:t>economía</a:t>
            </a:r>
            <a:r>
              <a:rPr lang="ca-ES" sz="1600" dirty="0" smtClean="0">
                <a:solidFill>
                  <a:schemeClr val="tx1"/>
                </a:solidFill>
                <a:latin typeface="Arial" charset="0"/>
                <a:ea typeface="Arial" charset="0"/>
                <a:cs typeface="Arial" charset="0"/>
                <a:sym typeface="Verdana Bold" charset="0"/>
              </a:rPr>
              <a:t> del </a:t>
            </a:r>
            <a:r>
              <a:rPr lang="ca-ES" sz="1600" dirty="0" err="1" smtClean="0">
                <a:solidFill>
                  <a:schemeClr val="tx1"/>
                </a:solidFill>
                <a:latin typeface="Arial" charset="0"/>
                <a:ea typeface="Arial" charset="0"/>
                <a:cs typeface="Arial" charset="0"/>
                <a:sym typeface="Verdana Bold" charset="0"/>
              </a:rPr>
              <a:t>conocimiento</a:t>
            </a:r>
            <a:r>
              <a:rPr lang="ca-ES" sz="1600" dirty="0" smtClean="0">
                <a:solidFill>
                  <a:schemeClr val="tx1"/>
                </a:solidFill>
                <a:latin typeface="Arial" charset="0"/>
                <a:ea typeface="Arial" charset="0"/>
                <a:cs typeface="Arial" charset="0"/>
                <a:sym typeface="Verdana Bold" charset="0"/>
              </a:rPr>
              <a:t> (New </a:t>
            </a:r>
            <a:r>
              <a:rPr lang="ca-ES" sz="1600" dirty="0" err="1" smtClean="0">
                <a:solidFill>
                  <a:schemeClr val="tx1"/>
                </a:solidFill>
                <a:latin typeface="Arial" charset="0"/>
                <a:ea typeface="Arial" charset="0"/>
                <a:cs typeface="Arial" charset="0"/>
                <a:sym typeface="Verdana Bold" charset="0"/>
              </a:rPr>
              <a:t>Urban</a:t>
            </a:r>
            <a:r>
              <a:rPr lang="ca-ES" sz="1600" dirty="0" smtClean="0">
                <a:solidFill>
                  <a:schemeClr val="tx1"/>
                </a:solidFill>
                <a:latin typeface="Arial" charset="0"/>
                <a:ea typeface="Arial" charset="0"/>
                <a:cs typeface="Arial" charset="0"/>
                <a:sym typeface="Verdana Bold" charset="0"/>
              </a:rPr>
              <a:t> Crisis) (Florida, 2017).</a:t>
            </a:r>
          </a:p>
          <a:p>
            <a:pPr algn="just">
              <a:lnSpc>
                <a:spcPct val="150000"/>
              </a:lnSpc>
              <a:buClr>
                <a:srgbClr val="C00000"/>
              </a:buClr>
              <a:buSzPct val="100000"/>
              <a:buFont typeface="Wingdings" pitchFamily="2" charset="2"/>
              <a:buChar char="Ø"/>
            </a:pPr>
            <a:endParaRPr lang="ca-ES" sz="1600" dirty="0" smtClean="0">
              <a:solidFill>
                <a:schemeClr val="tx1"/>
              </a:solidFill>
              <a:latin typeface="Arial" charset="0"/>
              <a:ea typeface="Arial" charset="0"/>
              <a:cs typeface="Arial" charset="0"/>
              <a:sym typeface="Verdana Bold" charset="0"/>
            </a:endParaRPr>
          </a:p>
          <a:p>
            <a:pPr algn="just">
              <a:lnSpc>
                <a:spcPct val="150000"/>
              </a:lnSpc>
              <a:buClr>
                <a:srgbClr val="C00000"/>
              </a:buClr>
              <a:buSzPct val="100000"/>
              <a:buFont typeface="Wingdings" pitchFamily="2" charset="2"/>
              <a:buChar char="Ø"/>
            </a:pPr>
            <a:r>
              <a:rPr lang="ca-ES" sz="1600" dirty="0" smtClean="0">
                <a:solidFill>
                  <a:schemeClr val="tx1"/>
                </a:solidFill>
                <a:latin typeface="Arial" charset="0"/>
                <a:ea typeface="Arial" charset="0"/>
                <a:cs typeface="Arial" charset="0"/>
                <a:sym typeface="Verdana Bold" charset="0"/>
              </a:rPr>
              <a:t> </a:t>
            </a:r>
            <a:r>
              <a:rPr lang="es-ES_tradnl" sz="1600" dirty="0">
                <a:solidFill>
                  <a:schemeClr val="tx1"/>
                </a:solidFill>
                <a:latin typeface="Arial" charset="0"/>
                <a:ea typeface="Arial" charset="0"/>
                <a:cs typeface="Arial" charset="0"/>
                <a:sym typeface="Verdana Bold" charset="0"/>
              </a:rPr>
              <a:t>Aumento (casi) generalizado de la segregación residencial </a:t>
            </a:r>
            <a:r>
              <a:rPr lang="es-ES_tradnl" sz="1600" dirty="0" smtClean="0">
                <a:solidFill>
                  <a:schemeClr val="tx1"/>
                </a:solidFill>
                <a:latin typeface="Arial" charset="0"/>
                <a:ea typeface="Arial" charset="0"/>
                <a:cs typeface="Arial" charset="0"/>
                <a:sym typeface="Verdana Bold" charset="0"/>
              </a:rPr>
              <a:t>socioeconómica en </a:t>
            </a:r>
            <a:r>
              <a:rPr lang="es-ES_tradnl" sz="1600" dirty="0">
                <a:solidFill>
                  <a:schemeClr val="tx1"/>
                </a:solidFill>
                <a:latin typeface="Arial" charset="0"/>
                <a:ea typeface="Arial" charset="0"/>
                <a:cs typeface="Arial" charset="0"/>
                <a:sym typeface="Verdana Bold" charset="0"/>
              </a:rPr>
              <a:t>las ciudades europeas tras la crisis </a:t>
            </a:r>
            <a:r>
              <a:rPr lang="es-ES_tradnl" sz="1600" dirty="0" smtClean="0">
                <a:solidFill>
                  <a:schemeClr val="tx1"/>
                </a:solidFill>
                <a:latin typeface="Arial" charset="0"/>
                <a:ea typeface="Arial" charset="0"/>
                <a:cs typeface="Arial" charset="0"/>
                <a:sym typeface="Verdana Bold" charset="0"/>
              </a:rPr>
              <a:t>(</a:t>
            </a:r>
            <a:r>
              <a:rPr lang="es-ES_tradnl" sz="1600" dirty="0" err="1" smtClean="0">
                <a:solidFill>
                  <a:schemeClr val="tx1"/>
                </a:solidFill>
                <a:latin typeface="Arial" charset="0"/>
                <a:ea typeface="Arial" charset="0"/>
                <a:cs typeface="Arial" charset="0"/>
                <a:sym typeface="Verdana Bold" charset="0"/>
              </a:rPr>
              <a:t>Marcinczak</a:t>
            </a:r>
            <a:r>
              <a:rPr lang="es-ES_tradnl" sz="1600" dirty="0" smtClean="0">
                <a:solidFill>
                  <a:schemeClr val="tx1"/>
                </a:solidFill>
                <a:latin typeface="Arial" charset="0"/>
                <a:ea typeface="Arial" charset="0"/>
                <a:cs typeface="Arial" charset="0"/>
                <a:sym typeface="Verdana Bold" charset="0"/>
              </a:rPr>
              <a:t> </a:t>
            </a:r>
            <a:r>
              <a:rPr lang="es-ES_tradnl" sz="1600" i="1" dirty="0">
                <a:solidFill>
                  <a:schemeClr val="tx1"/>
                </a:solidFill>
                <a:latin typeface="Arial" charset="0"/>
                <a:ea typeface="Arial" charset="0"/>
                <a:cs typeface="Arial" charset="0"/>
                <a:sym typeface="Verdana Bold" charset="0"/>
              </a:rPr>
              <a:t>et al.</a:t>
            </a:r>
            <a:r>
              <a:rPr lang="es-ES_tradnl" sz="1600" dirty="0">
                <a:solidFill>
                  <a:schemeClr val="tx1"/>
                </a:solidFill>
                <a:latin typeface="Arial" charset="0"/>
                <a:ea typeface="Arial" charset="0"/>
                <a:cs typeface="Arial" charset="0"/>
                <a:sym typeface="Verdana Bold" charset="0"/>
              </a:rPr>
              <a:t>, </a:t>
            </a:r>
            <a:r>
              <a:rPr lang="es-ES_tradnl" sz="1600" dirty="0" smtClean="0">
                <a:solidFill>
                  <a:schemeClr val="tx1"/>
                </a:solidFill>
                <a:latin typeface="Arial" charset="0"/>
                <a:ea typeface="Arial" charset="0"/>
                <a:cs typeface="Arial" charset="0"/>
                <a:sym typeface="Verdana Bold" charset="0"/>
              </a:rPr>
              <a:t>2016), también en Madrid (Leal y </a:t>
            </a:r>
            <a:r>
              <a:rPr lang="es-ES_tradnl" sz="1600" dirty="0" err="1" smtClean="0">
                <a:solidFill>
                  <a:schemeClr val="tx1"/>
                </a:solidFill>
                <a:latin typeface="Arial" charset="0"/>
                <a:ea typeface="Arial" charset="0"/>
                <a:cs typeface="Arial" charset="0"/>
                <a:sym typeface="Verdana Bold" charset="0"/>
              </a:rPr>
              <a:t>Sorando</a:t>
            </a:r>
            <a:r>
              <a:rPr lang="es-ES_tradnl" sz="1600" dirty="0" smtClean="0">
                <a:solidFill>
                  <a:schemeClr val="tx1"/>
                </a:solidFill>
                <a:latin typeface="Arial" charset="0"/>
                <a:ea typeface="Arial" charset="0"/>
                <a:cs typeface="Arial" charset="0"/>
                <a:sym typeface="Verdana Bold" charset="0"/>
              </a:rPr>
              <a:t>, 2016) y Barcelona (</a:t>
            </a:r>
            <a:r>
              <a:rPr lang="es-ES_tradnl" sz="1600" dirty="0" err="1" smtClean="0">
                <a:solidFill>
                  <a:schemeClr val="tx1"/>
                </a:solidFill>
                <a:latin typeface="Arial" charset="0"/>
                <a:ea typeface="Arial" charset="0"/>
                <a:cs typeface="Arial" charset="0"/>
                <a:sym typeface="Verdana Bold" charset="0"/>
              </a:rPr>
              <a:t>Nel·lo</a:t>
            </a:r>
            <a:r>
              <a:rPr lang="es-ES_tradnl" sz="1600" dirty="0" smtClean="0">
                <a:solidFill>
                  <a:schemeClr val="tx1"/>
                </a:solidFill>
                <a:latin typeface="Arial" charset="0"/>
                <a:ea typeface="Arial" charset="0"/>
                <a:cs typeface="Arial" charset="0"/>
                <a:sym typeface="Verdana Bold" charset="0"/>
              </a:rPr>
              <a:t> y Blanco, 2015).</a:t>
            </a:r>
          </a:p>
          <a:p>
            <a:pPr algn="just">
              <a:lnSpc>
                <a:spcPct val="150000"/>
              </a:lnSpc>
              <a:buClr>
                <a:srgbClr val="C00000"/>
              </a:buClr>
              <a:buSzPct val="100000"/>
              <a:buFont typeface="Wingdings" pitchFamily="2" charset="2"/>
              <a:buChar char="Ø"/>
            </a:pPr>
            <a:endParaRPr lang="ca-ES" sz="1600" dirty="0">
              <a:solidFill>
                <a:schemeClr val="tx1"/>
              </a:solidFill>
              <a:latin typeface="Arial" charset="0"/>
              <a:ea typeface="Arial" charset="0"/>
              <a:cs typeface="Arial" charset="0"/>
              <a:sym typeface="Verdana Bold" charset="0"/>
            </a:endParaRPr>
          </a:p>
          <a:p>
            <a:pPr algn="just">
              <a:lnSpc>
                <a:spcPct val="150000"/>
              </a:lnSpc>
              <a:buClr>
                <a:srgbClr val="C00000"/>
              </a:buClr>
              <a:buSzPct val="100000"/>
              <a:buFont typeface="Wingdings" pitchFamily="2" charset="2"/>
              <a:buChar char="Ø"/>
            </a:pP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Relación</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compleja</a:t>
            </a:r>
            <a:r>
              <a:rPr lang="ca-ES" sz="1600" dirty="0" smtClean="0">
                <a:solidFill>
                  <a:schemeClr val="tx1"/>
                </a:solidFill>
                <a:latin typeface="Arial" charset="0"/>
                <a:ea typeface="Arial" charset="0"/>
                <a:cs typeface="Arial" charset="0"/>
                <a:sym typeface="Verdana Bold" charset="0"/>
              </a:rPr>
              <a:t> entre la </a:t>
            </a:r>
            <a:r>
              <a:rPr lang="ca-ES" sz="1600" dirty="0" err="1" smtClean="0">
                <a:solidFill>
                  <a:schemeClr val="tx1"/>
                </a:solidFill>
                <a:latin typeface="Arial" charset="0"/>
                <a:ea typeface="Arial" charset="0"/>
                <a:cs typeface="Arial" charset="0"/>
                <a:sym typeface="Verdana Bold" charset="0"/>
              </a:rPr>
              <a:t>desigualdad</a:t>
            </a:r>
            <a:r>
              <a:rPr lang="ca-ES" sz="1600" dirty="0" smtClean="0">
                <a:solidFill>
                  <a:schemeClr val="tx1"/>
                </a:solidFill>
                <a:latin typeface="Arial" charset="0"/>
                <a:ea typeface="Arial" charset="0"/>
                <a:cs typeface="Arial" charset="0"/>
                <a:sym typeface="Verdana Bold" charset="0"/>
              </a:rPr>
              <a:t> social </a:t>
            </a:r>
            <a:r>
              <a:rPr lang="ca-ES" sz="1600" dirty="0" err="1" smtClean="0">
                <a:solidFill>
                  <a:schemeClr val="tx1"/>
                </a:solidFill>
                <a:latin typeface="Arial" charset="0"/>
                <a:ea typeface="Arial" charset="0"/>
                <a:cs typeface="Arial" charset="0"/>
                <a:sym typeface="Verdana Bold" charset="0"/>
              </a:rPr>
              <a:t>y</a:t>
            </a:r>
            <a:r>
              <a:rPr lang="ca-ES" sz="1600" dirty="0" smtClean="0">
                <a:solidFill>
                  <a:schemeClr val="tx1"/>
                </a:solidFill>
                <a:latin typeface="Arial" charset="0"/>
                <a:ea typeface="Arial" charset="0"/>
                <a:cs typeface="Arial" charset="0"/>
                <a:sym typeface="Verdana Bold" charset="0"/>
              </a:rPr>
              <a:t> la </a:t>
            </a:r>
            <a:r>
              <a:rPr lang="ca-ES" sz="1600" dirty="0" err="1" smtClean="0">
                <a:solidFill>
                  <a:schemeClr val="tx1"/>
                </a:solidFill>
                <a:latin typeface="Arial" charset="0"/>
                <a:ea typeface="Arial" charset="0"/>
                <a:cs typeface="Arial" charset="0"/>
                <a:sym typeface="Verdana Bold" charset="0"/>
              </a:rPr>
              <a:t>segregación</a:t>
            </a:r>
            <a:r>
              <a:rPr lang="ca-ES" sz="1600" dirty="0" smtClean="0">
                <a:solidFill>
                  <a:schemeClr val="tx1"/>
                </a:solidFill>
                <a:latin typeface="Arial" charset="0"/>
                <a:ea typeface="Arial" charset="0"/>
                <a:cs typeface="Arial" charset="0"/>
                <a:sym typeface="Verdana Bold" charset="0"/>
              </a:rPr>
              <a:t> residencial (</a:t>
            </a:r>
            <a:r>
              <a:rPr lang="es-ES_tradnl" sz="1600" dirty="0" err="1">
                <a:solidFill>
                  <a:schemeClr val="tx1"/>
                </a:solidFill>
                <a:latin typeface="Arial" charset="0"/>
                <a:ea typeface="Arial" charset="0"/>
                <a:cs typeface="Arial" charset="0"/>
                <a:sym typeface="Verdana Bold" charset="0"/>
              </a:rPr>
              <a:t>Fujita</a:t>
            </a:r>
            <a:r>
              <a:rPr lang="es-ES_tradnl" sz="1600" dirty="0">
                <a:solidFill>
                  <a:schemeClr val="tx1"/>
                </a:solidFill>
                <a:latin typeface="Arial" charset="0"/>
                <a:ea typeface="Arial" charset="0"/>
                <a:cs typeface="Arial" charset="0"/>
                <a:sym typeface="Verdana Bold" charset="0"/>
              </a:rPr>
              <a:t>, 2012; Porcel, </a:t>
            </a:r>
            <a:r>
              <a:rPr lang="es-ES_tradnl" sz="1600" dirty="0" smtClean="0">
                <a:solidFill>
                  <a:schemeClr val="tx1"/>
                </a:solidFill>
                <a:latin typeface="Arial" charset="0"/>
                <a:ea typeface="Arial" charset="0"/>
                <a:cs typeface="Arial" charset="0"/>
                <a:sym typeface="Verdana Bold" charset="0"/>
              </a:rPr>
              <a:t>2016).</a:t>
            </a:r>
            <a:endParaRPr lang="es-ES_tradnl" sz="1600" dirty="0">
              <a:solidFill>
                <a:schemeClr val="tx1"/>
              </a:solidFill>
              <a:latin typeface="Arial" charset="0"/>
              <a:ea typeface="Arial" charset="0"/>
              <a:cs typeface="Arial" charset="0"/>
              <a:sym typeface="Verdana Bold" charset="0"/>
            </a:endParaRPr>
          </a:p>
        </p:txBody>
      </p:sp>
    </p:spTree>
    <p:extLst>
      <p:ext uri="{BB962C8B-B14F-4D97-AF65-F5344CB8AC3E}">
        <p14:creationId xmlns:p14="http://schemas.microsoft.com/office/powerpoint/2010/main" val="13600204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5"/>
          <p:cNvSpPr>
            <a:spLocks noChangeShapeType="1"/>
          </p:cNvSpPr>
          <p:nvPr/>
        </p:nvSpPr>
        <p:spPr bwMode="auto">
          <a:xfrm>
            <a:off x="284163" y="676006"/>
            <a:ext cx="8653462" cy="1588"/>
          </a:xfrm>
          <a:prstGeom prst="line">
            <a:avLst/>
          </a:prstGeom>
          <a:noFill/>
          <a:ln w="9525">
            <a:solidFill>
              <a:srgbClr val="981426"/>
            </a:solidFill>
            <a:round/>
            <a:headEnd/>
            <a:tailEnd/>
          </a:ln>
        </p:spPr>
        <p:txBody>
          <a:bodyPr lIns="0" tIns="0" rIns="0" bIns="0"/>
          <a:lstStyle/>
          <a:p>
            <a:endParaRPr lang="es-ES" dirty="0">
              <a:latin typeface="+mj-lt"/>
            </a:endParaRPr>
          </a:p>
        </p:txBody>
      </p:sp>
      <p:sp>
        <p:nvSpPr>
          <p:cNvPr id="20" name="Rectangle 4"/>
          <p:cNvSpPr>
            <a:spLocks/>
          </p:cNvSpPr>
          <p:nvPr/>
        </p:nvSpPr>
        <p:spPr bwMode="auto">
          <a:xfrm>
            <a:off x="285720" y="164306"/>
            <a:ext cx="7670656"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2000" b="1" dirty="0" smtClean="0">
                <a:solidFill>
                  <a:srgbClr val="C00000"/>
                </a:solidFill>
                <a:latin typeface="+mj-lt"/>
                <a:ea typeface="ＭＳ Ｐゴシック" charset="-128"/>
                <a:cs typeface="Tahoma" pitchFamily="34" charset="0"/>
                <a:sym typeface="Verdana Bold" charset="0"/>
              </a:rPr>
              <a:t>2.</a:t>
            </a:r>
            <a:r>
              <a:rPr lang="es-ES" sz="2000" b="1" dirty="0" smtClean="0">
                <a:solidFill>
                  <a:schemeClr val="bg1">
                    <a:lumMod val="50000"/>
                  </a:schemeClr>
                </a:solidFill>
                <a:latin typeface="+mj-lt"/>
                <a:ea typeface="ＭＳ Ｐゴシック" charset="-128"/>
                <a:cs typeface="Tahoma" pitchFamily="34" charset="0"/>
                <a:sym typeface="Verdana Bold" charset="0"/>
              </a:rPr>
              <a:t> </a:t>
            </a:r>
            <a:r>
              <a:rPr lang="es-ES" sz="2000" b="1" dirty="0" smtClean="0">
                <a:solidFill>
                  <a:schemeClr val="bg1">
                    <a:lumMod val="50000"/>
                  </a:schemeClr>
                </a:solidFill>
                <a:latin typeface="+mj-lt"/>
                <a:ea typeface="ＭＳ Ｐゴシック" charset="-128"/>
                <a:cs typeface="Tahoma" pitchFamily="34" charset="0"/>
                <a:sym typeface="Verdana Bold" charset="0"/>
              </a:rPr>
              <a:t>Apuntes sobre el debate teórico</a:t>
            </a:r>
            <a:endParaRPr lang="es-ES" sz="2000" b="1" dirty="0">
              <a:solidFill>
                <a:schemeClr val="bg1">
                  <a:lumMod val="50000"/>
                </a:schemeClr>
              </a:solidFill>
              <a:latin typeface="+mj-lt"/>
              <a:ea typeface="ＭＳ Ｐゴシック" charset="-128"/>
              <a:cs typeface="Tahoma" pitchFamily="34" charset="0"/>
              <a:sym typeface="Verdana Bold" charset="0"/>
            </a:endParaRPr>
          </a:p>
        </p:txBody>
      </p:sp>
      <p:sp>
        <p:nvSpPr>
          <p:cNvPr id="30" name="Marcador de número de diapositiva 3"/>
          <p:cNvSpPr>
            <a:spLocks noGrp="1"/>
          </p:cNvSpPr>
          <p:nvPr>
            <p:ph type="sldNum" sz="quarter" idx="10"/>
          </p:nvPr>
        </p:nvSpPr>
        <p:spPr>
          <a:xfrm>
            <a:off x="8386763" y="6442075"/>
            <a:ext cx="31115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fld id="{BA78ECA3-D6D1-4766-A452-351E0CB26325}" type="slidenum">
              <a:rPr lang="es-ES" smtClean="0">
                <a:latin typeface="+mj-lt"/>
                <a:cs typeface="Tahoma" pitchFamily="34" charset="0"/>
              </a:rPr>
              <a:pPr/>
              <a:t>3</a:t>
            </a:fld>
            <a:endParaRPr lang="es-ES" dirty="0">
              <a:latin typeface="+mj-lt"/>
              <a:cs typeface="Tahoma" pitchFamily="34" charset="0"/>
            </a:endParaRPr>
          </a:p>
        </p:txBody>
      </p:sp>
      <p:pic>
        <p:nvPicPr>
          <p:cNvPr id="23" name="Picture 2"/>
          <p:cNvPicPr>
            <a:picLocks noChangeArrowheads="1"/>
          </p:cNvPicPr>
          <p:nvPr/>
        </p:nvPicPr>
        <p:blipFill>
          <a:blip r:embed="rId3"/>
          <a:srcRect/>
          <a:stretch>
            <a:fillRect/>
          </a:stretch>
        </p:blipFill>
        <p:spPr bwMode="auto">
          <a:xfrm>
            <a:off x="8054975" y="79375"/>
            <a:ext cx="962025" cy="525463"/>
          </a:xfrm>
          <a:prstGeom prst="rect">
            <a:avLst/>
          </a:prstGeom>
          <a:noFill/>
          <a:ln w="9525">
            <a:noFill/>
            <a:miter lim="800000"/>
            <a:headEnd/>
            <a:tailEnd/>
          </a:ln>
        </p:spPr>
      </p:pic>
      <p:sp>
        <p:nvSpPr>
          <p:cNvPr id="27" name="Rectangle 4"/>
          <p:cNvSpPr>
            <a:spLocks/>
          </p:cNvSpPr>
          <p:nvPr/>
        </p:nvSpPr>
        <p:spPr bwMode="auto">
          <a:xfrm>
            <a:off x="285719" y="786098"/>
            <a:ext cx="8651905"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1800" b="1" dirty="0" smtClean="0">
                <a:solidFill>
                  <a:schemeClr val="tx1"/>
                </a:solidFill>
                <a:latin typeface="Arial" charset="0"/>
                <a:ea typeface="Arial" charset="0"/>
                <a:cs typeface="Arial" charset="0"/>
                <a:sym typeface="Verdana Bold" charset="0"/>
              </a:rPr>
              <a:t>Globalización, desindustrialización y ciudad</a:t>
            </a:r>
            <a:endParaRPr lang="es-ES" sz="1800" b="1" dirty="0">
              <a:solidFill>
                <a:schemeClr val="tx1"/>
              </a:solidFill>
              <a:latin typeface="Arial" charset="0"/>
              <a:ea typeface="Arial" charset="0"/>
              <a:cs typeface="Arial" charset="0"/>
              <a:sym typeface="Verdana Bold" charset="0"/>
            </a:endParaRPr>
          </a:p>
        </p:txBody>
      </p:sp>
      <p:sp>
        <p:nvSpPr>
          <p:cNvPr id="32" name="Rectangle 10"/>
          <p:cNvSpPr>
            <a:spLocks/>
          </p:cNvSpPr>
          <p:nvPr/>
        </p:nvSpPr>
        <p:spPr bwMode="auto">
          <a:xfrm>
            <a:off x="396671" y="1196752"/>
            <a:ext cx="7786742" cy="330304"/>
          </a:xfrm>
          <a:prstGeom prst="rect">
            <a:avLst/>
          </a:prstGeom>
          <a:noFill/>
          <a:ln w="12700" cap="rnd">
            <a:noFill/>
            <a:round/>
            <a:headEnd/>
            <a:tailEnd/>
          </a:ln>
        </p:spPr>
        <p:txBody>
          <a:bodyPr lIns="38100" tIns="38100" rIns="38100" bIns="38100" anchor="ctr"/>
          <a:lstStyle/>
          <a:p>
            <a:pPr>
              <a:lnSpc>
                <a:spcPct val="150000"/>
              </a:lnSpc>
              <a:buClr>
                <a:srgbClr val="C00000"/>
              </a:buClr>
              <a:buSzPct val="100000"/>
              <a:buFont typeface="Wingdings" pitchFamily="2" charset="2"/>
              <a:buChar char="§"/>
            </a:pPr>
            <a:r>
              <a:rPr lang="es-ES" sz="1700" dirty="0" smtClean="0">
                <a:solidFill>
                  <a:schemeClr val="tx1"/>
                </a:solidFill>
                <a:latin typeface="Arial" charset="0"/>
                <a:ea typeface="Arial" charset="0"/>
                <a:cs typeface="Arial" charset="0"/>
                <a:sym typeface="Verdana Bold" charset="0"/>
              </a:rPr>
              <a:t> Modelo teórico </a:t>
            </a:r>
            <a:r>
              <a:rPr lang="es-ES" sz="1700" i="1" dirty="0" smtClean="0">
                <a:solidFill>
                  <a:schemeClr val="tx1"/>
                </a:solidFill>
                <a:latin typeface="Arial" charset="0"/>
                <a:ea typeface="Arial" charset="0"/>
                <a:cs typeface="Arial" charset="0"/>
                <a:sym typeface="Verdana Bold" charset="0"/>
              </a:rPr>
              <a:t>Dual City </a:t>
            </a:r>
            <a:r>
              <a:rPr lang="es-ES" sz="1700" dirty="0" smtClean="0">
                <a:solidFill>
                  <a:schemeClr val="tx1"/>
                </a:solidFill>
                <a:latin typeface="Arial" charset="0"/>
                <a:ea typeface="Arial" charset="0"/>
                <a:cs typeface="Arial" charset="0"/>
                <a:sym typeface="Verdana Bold" charset="0"/>
              </a:rPr>
              <a:t>(</a:t>
            </a:r>
            <a:r>
              <a:rPr lang="es-ES" sz="1700" dirty="0" err="1" smtClean="0">
                <a:solidFill>
                  <a:schemeClr val="tx1"/>
                </a:solidFill>
                <a:latin typeface="Arial" charset="0"/>
                <a:ea typeface="Arial" charset="0"/>
                <a:cs typeface="Arial" charset="0"/>
                <a:sym typeface="Verdana Bold" charset="0"/>
              </a:rPr>
              <a:t>Sassen</a:t>
            </a:r>
            <a:r>
              <a:rPr lang="es-ES" sz="1700" dirty="0" smtClean="0">
                <a:solidFill>
                  <a:schemeClr val="tx1"/>
                </a:solidFill>
                <a:latin typeface="Arial" charset="0"/>
                <a:ea typeface="Arial" charset="0"/>
                <a:cs typeface="Arial" charset="0"/>
                <a:sym typeface="Verdana Bold" charset="0"/>
              </a:rPr>
              <a:t>, 1991) </a:t>
            </a:r>
            <a:endParaRPr lang="es-ES" sz="1700" dirty="0">
              <a:solidFill>
                <a:schemeClr val="tx1"/>
              </a:solidFill>
              <a:latin typeface="Arial" charset="0"/>
              <a:ea typeface="Arial" charset="0"/>
              <a:cs typeface="Arial" charset="0"/>
              <a:sym typeface="Verdana" pitchFamily="34" charset="0"/>
            </a:endParaRPr>
          </a:p>
        </p:txBody>
      </p:sp>
      <p:grpSp>
        <p:nvGrpSpPr>
          <p:cNvPr id="33" name="5 Grupo"/>
          <p:cNvGrpSpPr/>
          <p:nvPr/>
        </p:nvGrpSpPr>
        <p:grpSpPr>
          <a:xfrm>
            <a:off x="467544" y="1713917"/>
            <a:ext cx="8085298" cy="879433"/>
            <a:chOff x="467544" y="1883693"/>
            <a:chExt cx="8085298" cy="879433"/>
          </a:xfrm>
        </p:grpSpPr>
        <p:sp>
          <p:nvSpPr>
            <p:cNvPr id="34" name="1 Rectángulo"/>
            <p:cNvSpPr/>
            <p:nvPr/>
          </p:nvSpPr>
          <p:spPr bwMode="auto">
            <a:xfrm>
              <a:off x="467544" y="1883694"/>
              <a:ext cx="2232248" cy="879432"/>
            </a:xfrm>
            <a:prstGeom prst="rect">
              <a:avLst/>
            </a:prstGeom>
            <a:solidFill>
              <a:schemeClr val="bg1">
                <a:lumMod val="85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a:ln>
                  <a:noFill/>
                </a:ln>
                <a:solidFill>
                  <a:srgbClr val="000000"/>
                </a:solidFill>
                <a:effectLst/>
                <a:latin typeface="Arial" charset="0"/>
                <a:ea typeface="Arial" charset="0"/>
                <a:cs typeface="Arial" charset="0"/>
                <a:sym typeface="Gill Sans" charset="0"/>
              </a:endParaRPr>
            </a:p>
          </p:txBody>
        </p:sp>
        <p:sp>
          <p:nvSpPr>
            <p:cNvPr id="35" name="20 Rectángulo"/>
            <p:cNvSpPr/>
            <p:nvPr/>
          </p:nvSpPr>
          <p:spPr bwMode="auto">
            <a:xfrm>
              <a:off x="3362375" y="1883693"/>
              <a:ext cx="2232248" cy="879433"/>
            </a:xfrm>
            <a:prstGeom prst="rect">
              <a:avLst/>
            </a:prstGeom>
            <a:solidFill>
              <a:schemeClr val="bg1">
                <a:lumMod val="85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a:ln>
                  <a:noFill/>
                </a:ln>
                <a:solidFill>
                  <a:srgbClr val="000000"/>
                </a:solidFill>
                <a:effectLst/>
                <a:latin typeface="Arial" charset="0"/>
                <a:ea typeface="Arial" charset="0"/>
                <a:cs typeface="Arial" charset="0"/>
                <a:sym typeface="Gill Sans" charset="0"/>
              </a:endParaRPr>
            </a:p>
          </p:txBody>
        </p:sp>
        <p:sp>
          <p:nvSpPr>
            <p:cNvPr id="36" name="21 Rectángulo"/>
            <p:cNvSpPr/>
            <p:nvPr/>
          </p:nvSpPr>
          <p:spPr bwMode="auto">
            <a:xfrm>
              <a:off x="6303739" y="1883693"/>
              <a:ext cx="2232248" cy="879433"/>
            </a:xfrm>
            <a:prstGeom prst="rect">
              <a:avLst/>
            </a:prstGeom>
            <a:solidFill>
              <a:schemeClr val="bg1">
                <a:lumMod val="85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a:ln>
                  <a:noFill/>
                </a:ln>
                <a:solidFill>
                  <a:srgbClr val="000000"/>
                </a:solidFill>
                <a:effectLst/>
                <a:latin typeface="Arial" charset="0"/>
                <a:ea typeface="Arial" charset="0"/>
                <a:cs typeface="Arial" charset="0"/>
                <a:sym typeface="Gill Sans" charset="0"/>
              </a:endParaRPr>
            </a:p>
          </p:txBody>
        </p:sp>
        <p:sp>
          <p:nvSpPr>
            <p:cNvPr id="37" name="2 Flecha derecha"/>
            <p:cNvSpPr/>
            <p:nvPr/>
          </p:nvSpPr>
          <p:spPr bwMode="auto">
            <a:xfrm>
              <a:off x="2774303" y="2216829"/>
              <a:ext cx="504056" cy="213159"/>
            </a:xfrm>
            <a:prstGeom prst="rightArrow">
              <a:avLst/>
            </a:prstGeom>
            <a:solidFill>
              <a:schemeClr val="tx1">
                <a:lumMod val="65000"/>
                <a:lumOff val="35000"/>
              </a:schemeClr>
            </a:solidFill>
            <a:ln w="25400" cap="flat" cmpd="sng" algn="ctr">
              <a:solidFill>
                <a:schemeClr val="tx1">
                  <a:lumMod val="65000"/>
                  <a:lumOff val="3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a:ln>
                  <a:noFill/>
                </a:ln>
                <a:solidFill>
                  <a:srgbClr val="000000"/>
                </a:solidFill>
                <a:effectLst/>
                <a:latin typeface="Arial" charset="0"/>
                <a:ea typeface="Arial" charset="0"/>
                <a:cs typeface="Arial" charset="0"/>
                <a:sym typeface="Gill Sans" charset="0"/>
              </a:endParaRPr>
            </a:p>
          </p:txBody>
        </p:sp>
        <p:sp>
          <p:nvSpPr>
            <p:cNvPr id="38" name="23 Flecha derecha"/>
            <p:cNvSpPr/>
            <p:nvPr/>
          </p:nvSpPr>
          <p:spPr bwMode="auto">
            <a:xfrm>
              <a:off x="5697153" y="2211228"/>
              <a:ext cx="504056" cy="213159"/>
            </a:xfrm>
            <a:prstGeom prst="rightArrow">
              <a:avLst/>
            </a:prstGeom>
            <a:solidFill>
              <a:schemeClr val="tx1">
                <a:lumMod val="65000"/>
                <a:lumOff val="35000"/>
              </a:schemeClr>
            </a:solidFill>
            <a:ln w="25400" cap="flat" cmpd="sng" algn="ctr">
              <a:solidFill>
                <a:schemeClr val="tx1">
                  <a:lumMod val="65000"/>
                  <a:lumOff val="3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a:ln>
                  <a:noFill/>
                </a:ln>
                <a:solidFill>
                  <a:srgbClr val="000000"/>
                </a:solidFill>
                <a:effectLst/>
                <a:latin typeface="Arial" charset="0"/>
                <a:ea typeface="Arial" charset="0"/>
                <a:cs typeface="Arial" charset="0"/>
                <a:sym typeface="Gill Sans" charset="0"/>
              </a:endParaRPr>
            </a:p>
          </p:txBody>
        </p:sp>
        <p:sp>
          <p:nvSpPr>
            <p:cNvPr id="39" name="3 CuadroTexto"/>
            <p:cNvSpPr txBox="1"/>
            <p:nvPr/>
          </p:nvSpPr>
          <p:spPr>
            <a:xfrm>
              <a:off x="467544" y="1907911"/>
              <a:ext cx="2232248" cy="830997"/>
            </a:xfrm>
            <a:prstGeom prst="rect">
              <a:avLst/>
            </a:prstGeom>
            <a:noFill/>
          </p:spPr>
          <p:txBody>
            <a:bodyPr wrap="square" rtlCol="0">
              <a:spAutoFit/>
            </a:bodyPr>
            <a:lstStyle/>
            <a:p>
              <a:pPr algn="ctr"/>
              <a:r>
                <a:rPr lang="es-ES" b="1" dirty="0" smtClean="0">
                  <a:latin typeface="Arial" charset="0"/>
                  <a:ea typeface="Arial" charset="0"/>
                  <a:cs typeface="Arial" charset="0"/>
                </a:rPr>
                <a:t>Reestructuración económica</a:t>
              </a:r>
            </a:p>
            <a:p>
              <a:pPr algn="ctr"/>
              <a:r>
                <a:rPr lang="es-ES" dirty="0" smtClean="0">
                  <a:latin typeface="Arial" charset="0"/>
                  <a:ea typeface="Arial" charset="0"/>
                  <a:cs typeface="Arial" charset="0"/>
                </a:rPr>
                <a:t>[cambios en la </a:t>
              </a:r>
              <a:r>
                <a:rPr lang="es-ES" dirty="0" err="1" smtClean="0">
                  <a:latin typeface="Arial" charset="0"/>
                  <a:ea typeface="Arial" charset="0"/>
                  <a:cs typeface="Arial" charset="0"/>
                </a:rPr>
                <a:t>estuctura</a:t>
              </a:r>
              <a:r>
                <a:rPr lang="es-ES" dirty="0" smtClean="0">
                  <a:latin typeface="Arial" charset="0"/>
                  <a:ea typeface="Arial" charset="0"/>
                  <a:cs typeface="Arial" charset="0"/>
                </a:rPr>
                <a:t> </a:t>
              </a:r>
              <a:r>
                <a:rPr lang="es-ES" dirty="0" smtClean="0">
                  <a:latin typeface="Arial" charset="0"/>
                  <a:ea typeface="Arial" charset="0"/>
                  <a:cs typeface="Arial" charset="0"/>
                </a:rPr>
                <a:t>productiva]</a:t>
              </a:r>
              <a:endParaRPr lang="es-ES" dirty="0">
                <a:latin typeface="Arial" charset="0"/>
                <a:ea typeface="Arial" charset="0"/>
                <a:cs typeface="Arial" charset="0"/>
              </a:endParaRPr>
            </a:p>
          </p:txBody>
        </p:sp>
        <p:sp>
          <p:nvSpPr>
            <p:cNvPr id="40" name="4 Rectángulo"/>
            <p:cNvSpPr/>
            <p:nvPr/>
          </p:nvSpPr>
          <p:spPr>
            <a:xfrm>
              <a:off x="3352870" y="1994643"/>
              <a:ext cx="2232248" cy="646331"/>
            </a:xfrm>
            <a:prstGeom prst="rect">
              <a:avLst/>
            </a:prstGeom>
          </p:spPr>
          <p:txBody>
            <a:bodyPr wrap="square">
              <a:spAutoFit/>
            </a:bodyPr>
            <a:lstStyle/>
            <a:p>
              <a:pPr algn="ctr"/>
              <a:r>
                <a:rPr lang="es-ES" b="1" dirty="0" smtClean="0">
                  <a:latin typeface="Arial" charset="0"/>
                  <a:ea typeface="Arial" charset="0"/>
                  <a:cs typeface="Arial" charset="0"/>
                </a:rPr>
                <a:t>Polarización social</a:t>
              </a:r>
            </a:p>
            <a:p>
              <a:pPr algn="ctr"/>
              <a:r>
                <a:rPr lang="es-ES" dirty="0" smtClean="0">
                  <a:latin typeface="Arial" charset="0"/>
                  <a:ea typeface="Arial" charset="0"/>
                  <a:cs typeface="Arial" charset="0"/>
                </a:rPr>
                <a:t>[cambios en la estructura social]</a:t>
              </a:r>
              <a:endParaRPr lang="es-ES" dirty="0">
                <a:latin typeface="Arial" charset="0"/>
                <a:ea typeface="Arial" charset="0"/>
                <a:cs typeface="Arial" charset="0"/>
              </a:endParaRPr>
            </a:p>
          </p:txBody>
        </p:sp>
        <p:sp>
          <p:nvSpPr>
            <p:cNvPr id="41" name="24 Rectángulo"/>
            <p:cNvSpPr/>
            <p:nvPr/>
          </p:nvSpPr>
          <p:spPr>
            <a:xfrm>
              <a:off x="6320594" y="1994643"/>
              <a:ext cx="2232248" cy="646331"/>
            </a:xfrm>
            <a:prstGeom prst="rect">
              <a:avLst/>
            </a:prstGeom>
          </p:spPr>
          <p:txBody>
            <a:bodyPr wrap="square">
              <a:spAutoFit/>
            </a:bodyPr>
            <a:lstStyle/>
            <a:p>
              <a:pPr algn="ctr"/>
              <a:r>
                <a:rPr lang="es-ES" b="1" dirty="0" smtClean="0">
                  <a:latin typeface="Arial" charset="0"/>
                  <a:ea typeface="Arial" charset="0"/>
                  <a:cs typeface="Arial" charset="0"/>
                </a:rPr>
                <a:t>Ciudad dual</a:t>
              </a:r>
            </a:p>
            <a:p>
              <a:pPr algn="ctr"/>
              <a:r>
                <a:rPr lang="es-ES" dirty="0" smtClean="0">
                  <a:latin typeface="Arial" charset="0"/>
                  <a:ea typeface="Arial" charset="0"/>
                  <a:cs typeface="Arial" charset="0"/>
                </a:rPr>
                <a:t>[cambios en la estructura </a:t>
              </a:r>
              <a:r>
                <a:rPr lang="es-ES" dirty="0" err="1" smtClean="0">
                  <a:latin typeface="Arial" charset="0"/>
                  <a:ea typeface="Arial" charset="0"/>
                  <a:cs typeface="Arial" charset="0"/>
                </a:rPr>
                <a:t>socioresidencial</a:t>
              </a:r>
              <a:r>
                <a:rPr lang="es-ES" dirty="0" smtClean="0">
                  <a:latin typeface="Arial" charset="0"/>
                  <a:ea typeface="Arial" charset="0"/>
                  <a:cs typeface="Arial" charset="0"/>
                </a:rPr>
                <a:t>]</a:t>
              </a:r>
              <a:endParaRPr lang="es-ES" dirty="0">
                <a:latin typeface="Arial" charset="0"/>
                <a:ea typeface="Arial" charset="0"/>
                <a:cs typeface="Arial" charset="0"/>
              </a:endParaRPr>
            </a:p>
          </p:txBody>
        </p:sp>
      </p:grpSp>
      <p:sp>
        <p:nvSpPr>
          <p:cNvPr id="42" name="25 Rectángulo"/>
          <p:cNvSpPr/>
          <p:nvPr/>
        </p:nvSpPr>
        <p:spPr>
          <a:xfrm>
            <a:off x="400921" y="2678723"/>
            <a:ext cx="4081828" cy="246221"/>
          </a:xfrm>
          <a:prstGeom prst="rect">
            <a:avLst/>
          </a:prstGeom>
        </p:spPr>
        <p:txBody>
          <a:bodyPr wrap="square">
            <a:spAutoFit/>
          </a:bodyPr>
          <a:lstStyle/>
          <a:p>
            <a:r>
              <a:rPr lang="es-ES" sz="1000" dirty="0" smtClean="0">
                <a:latin typeface="Arial" charset="0"/>
                <a:ea typeface="Arial" charset="0"/>
                <a:cs typeface="Arial" charset="0"/>
              </a:rPr>
              <a:t>Fuente: Adaptación a partir de van </a:t>
            </a:r>
            <a:r>
              <a:rPr lang="es-ES" sz="1000" dirty="0" err="1" smtClean="0">
                <a:latin typeface="Arial" charset="0"/>
                <a:ea typeface="Arial" charset="0"/>
                <a:cs typeface="Arial" charset="0"/>
              </a:rPr>
              <a:t>Kempen</a:t>
            </a:r>
            <a:r>
              <a:rPr lang="es-ES" sz="1000" dirty="0" smtClean="0">
                <a:latin typeface="Arial" charset="0"/>
                <a:ea typeface="Arial" charset="0"/>
                <a:cs typeface="Arial" charset="0"/>
              </a:rPr>
              <a:t> (1994).</a:t>
            </a:r>
            <a:endParaRPr lang="es-ES" sz="1000" dirty="0">
              <a:latin typeface="Arial" charset="0"/>
              <a:ea typeface="Arial" charset="0"/>
              <a:cs typeface="Arial" charset="0"/>
            </a:endParaRPr>
          </a:p>
        </p:txBody>
      </p:sp>
      <p:sp>
        <p:nvSpPr>
          <p:cNvPr id="43" name="Rectangle 10"/>
          <p:cNvSpPr>
            <a:spLocks/>
          </p:cNvSpPr>
          <p:nvPr/>
        </p:nvSpPr>
        <p:spPr bwMode="auto">
          <a:xfrm>
            <a:off x="397456" y="2996029"/>
            <a:ext cx="7786742" cy="381904"/>
          </a:xfrm>
          <a:prstGeom prst="rect">
            <a:avLst/>
          </a:prstGeom>
          <a:noFill/>
          <a:ln w="12700" cap="rnd">
            <a:noFill/>
            <a:round/>
            <a:headEnd/>
            <a:tailEnd/>
          </a:ln>
        </p:spPr>
        <p:txBody>
          <a:bodyPr lIns="38100" tIns="38100" rIns="38100" bIns="38100" anchor="ctr"/>
          <a:lstStyle/>
          <a:p>
            <a:pPr>
              <a:lnSpc>
                <a:spcPct val="150000"/>
              </a:lnSpc>
              <a:buClr>
                <a:srgbClr val="C00000"/>
              </a:buClr>
              <a:buSzPct val="100000"/>
              <a:buFont typeface="Wingdings" pitchFamily="2" charset="2"/>
              <a:buChar char="§"/>
            </a:pPr>
            <a:r>
              <a:rPr lang="es-ES" sz="1700" dirty="0" smtClean="0">
                <a:solidFill>
                  <a:schemeClr val="tx1"/>
                </a:solidFill>
                <a:latin typeface="Arial" charset="0"/>
                <a:ea typeface="Arial" charset="0"/>
                <a:cs typeface="Arial" charset="0"/>
                <a:sym typeface="Verdana Bold" charset="0"/>
              </a:rPr>
              <a:t> Críticas al modelo </a:t>
            </a:r>
            <a:r>
              <a:rPr lang="es-ES" sz="1700" i="1" dirty="0" smtClean="0">
                <a:solidFill>
                  <a:schemeClr val="tx1"/>
                </a:solidFill>
                <a:latin typeface="Arial" charset="0"/>
                <a:ea typeface="Arial" charset="0"/>
                <a:cs typeface="Arial" charset="0"/>
                <a:sym typeface="Verdana Bold" charset="0"/>
              </a:rPr>
              <a:t>Dual City</a:t>
            </a:r>
            <a:endParaRPr lang="es-ES" sz="1700" i="1" dirty="0">
              <a:solidFill>
                <a:schemeClr val="tx1"/>
              </a:solidFill>
              <a:latin typeface="Arial" charset="0"/>
              <a:ea typeface="Arial" charset="0"/>
              <a:cs typeface="Arial" charset="0"/>
              <a:sym typeface="Verdana" pitchFamily="34" charset="0"/>
            </a:endParaRPr>
          </a:p>
        </p:txBody>
      </p:sp>
      <p:sp>
        <p:nvSpPr>
          <p:cNvPr id="44" name="Rectangle 10"/>
          <p:cNvSpPr>
            <a:spLocks/>
          </p:cNvSpPr>
          <p:nvPr/>
        </p:nvSpPr>
        <p:spPr bwMode="auto">
          <a:xfrm>
            <a:off x="588812" y="3378268"/>
            <a:ext cx="8348812" cy="1081042"/>
          </a:xfrm>
          <a:prstGeom prst="rect">
            <a:avLst/>
          </a:prstGeom>
          <a:noFill/>
          <a:ln w="12700" cap="rnd">
            <a:noFill/>
            <a:round/>
            <a:headEnd/>
            <a:tailEnd/>
          </a:ln>
        </p:spPr>
        <p:txBody>
          <a:bodyPr lIns="38100" tIns="38100" rIns="38100" bIns="38100" anchor="ctr"/>
          <a:lstStyle/>
          <a:p>
            <a:pPr algn="just">
              <a:lnSpc>
                <a:spcPct val="150000"/>
              </a:lnSpc>
              <a:buClr>
                <a:srgbClr val="C00000"/>
              </a:buClr>
              <a:buSzPct val="100000"/>
              <a:buFont typeface="Wingdings" pitchFamily="2" charset="2"/>
              <a:buChar char="Ø"/>
            </a:pPr>
            <a:r>
              <a:rPr lang="ca-ES" sz="1600" dirty="0" smtClean="0">
                <a:solidFill>
                  <a:schemeClr val="tx1"/>
                </a:solidFill>
                <a:latin typeface="Arial" charset="0"/>
                <a:ea typeface="Arial" charset="0"/>
                <a:cs typeface="Arial" charset="0"/>
                <a:sym typeface="Verdana Bold" charset="0"/>
              </a:rPr>
              <a:t> Impacto social </a:t>
            </a:r>
            <a:r>
              <a:rPr lang="ca-ES" sz="1600" dirty="0" err="1" smtClean="0">
                <a:solidFill>
                  <a:schemeClr val="tx1"/>
                </a:solidFill>
                <a:latin typeface="Arial" charset="0"/>
                <a:ea typeface="Arial" charset="0"/>
                <a:cs typeface="Arial" charset="0"/>
                <a:sym typeface="Verdana Bold" charset="0"/>
              </a:rPr>
              <a:t>y</a:t>
            </a:r>
            <a:r>
              <a:rPr lang="ca-ES" sz="1600" dirty="0" smtClean="0">
                <a:solidFill>
                  <a:schemeClr val="tx1"/>
                </a:solidFill>
                <a:latin typeface="Arial" charset="0"/>
                <a:ea typeface="Arial" charset="0"/>
                <a:cs typeface="Arial" charset="0"/>
                <a:sym typeface="Verdana Bold" charset="0"/>
              </a:rPr>
              <a:t> espacial </a:t>
            </a:r>
            <a:r>
              <a:rPr lang="ca-ES" sz="1600" dirty="0" err="1" smtClean="0">
                <a:solidFill>
                  <a:schemeClr val="tx1"/>
                </a:solidFill>
                <a:latin typeface="Arial" charset="0"/>
                <a:ea typeface="Arial" charset="0"/>
                <a:cs typeface="Arial" charset="0"/>
                <a:sym typeface="Verdana Bold" charset="0"/>
              </a:rPr>
              <a:t>más</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complejo</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Harloe</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y</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Fainstein</a:t>
            </a:r>
            <a:r>
              <a:rPr lang="ca-ES" sz="1600" dirty="0" smtClean="0">
                <a:solidFill>
                  <a:schemeClr val="tx1"/>
                </a:solidFill>
                <a:latin typeface="Arial" charset="0"/>
                <a:ea typeface="Arial" charset="0"/>
                <a:cs typeface="Arial" charset="0"/>
                <a:sym typeface="Verdana Bold" charset="0"/>
              </a:rPr>
              <a:t>, 1992).</a:t>
            </a:r>
          </a:p>
          <a:p>
            <a:pPr algn="just">
              <a:lnSpc>
                <a:spcPct val="150000"/>
              </a:lnSpc>
              <a:buClr>
                <a:srgbClr val="C00000"/>
              </a:buClr>
              <a:buSzPct val="100000"/>
              <a:buFont typeface="Wingdings" pitchFamily="2" charset="2"/>
              <a:buChar char="Ø"/>
            </a:pP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Profesionalización</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vs</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Polarización</a:t>
            </a:r>
            <a:r>
              <a:rPr lang="ca-ES" sz="1600" dirty="0" smtClean="0">
                <a:solidFill>
                  <a:schemeClr val="tx1"/>
                </a:solidFill>
                <a:latin typeface="Arial" charset="0"/>
                <a:ea typeface="Arial" charset="0"/>
                <a:cs typeface="Arial" charset="0"/>
                <a:sym typeface="Verdana Bold" charset="0"/>
              </a:rPr>
              <a:t> de la estructura ocupacional (</a:t>
            </a:r>
            <a:r>
              <a:rPr lang="ca-ES" sz="1600" dirty="0" err="1" smtClean="0">
                <a:solidFill>
                  <a:schemeClr val="tx1"/>
                </a:solidFill>
                <a:latin typeface="Arial" charset="0"/>
                <a:ea typeface="Arial" charset="0"/>
                <a:cs typeface="Arial" charset="0"/>
                <a:sym typeface="Verdana Bold" charset="0"/>
              </a:rPr>
              <a:t>Hamnett</a:t>
            </a:r>
            <a:r>
              <a:rPr lang="ca-ES" sz="1600" dirty="0" smtClean="0">
                <a:solidFill>
                  <a:schemeClr val="tx1"/>
                </a:solidFill>
                <a:latin typeface="Arial" charset="0"/>
                <a:ea typeface="Arial" charset="0"/>
                <a:cs typeface="Arial" charset="0"/>
                <a:sym typeface="Verdana Bold" charset="0"/>
              </a:rPr>
              <a:t>, 1994, 1996).</a:t>
            </a:r>
          </a:p>
          <a:p>
            <a:pPr algn="just">
              <a:lnSpc>
                <a:spcPct val="150000"/>
              </a:lnSpc>
              <a:buClr>
                <a:srgbClr val="C00000"/>
              </a:buClr>
              <a:buSzPct val="100000"/>
              <a:buFont typeface="Wingdings" pitchFamily="2" charset="2"/>
              <a:buChar char="Ø"/>
            </a:pPr>
            <a:r>
              <a:rPr lang="ca-ES" sz="1600" dirty="0">
                <a:solidFill>
                  <a:schemeClr val="tx1"/>
                </a:solidFill>
                <a:latin typeface="Arial" charset="0"/>
                <a:ea typeface="Arial" charset="0"/>
                <a:cs typeface="Arial" charset="0"/>
                <a:sym typeface="Verdana Bold" charset="0"/>
              </a:rPr>
              <a:t> </a:t>
            </a:r>
            <a:r>
              <a:rPr lang="ca-ES" sz="1600" dirty="0" err="1">
                <a:solidFill>
                  <a:schemeClr val="tx1"/>
                </a:solidFill>
                <a:latin typeface="Arial" charset="0"/>
                <a:ea typeface="Arial" charset="0"/>
                <a:cs typeface="Arial" charset="0"/>
                <a:sym typeface="Verdana Bold" charset="0"/>
              </a:rPr>
              <a:t>Efectos</a:t>
            </a:r>
            <a:r>
              <a:rPr lang="ca-ES" sz="1600" dirty="0">
                <a:solidFill>
                  <a:schemeClr val="tx1"/>
                </a:solidFill>
                <a:latin typeface="Arial" charset="0"/>
                <a:ea typeface="Arial" charset="0"/>
                <a:cs typeface="Arial" charset="0"/>
                <a:sym typeface="Verdana Bold" charset="0"/>
              </a:rPr>
              <a:t> </a:t>
            </a:r>
            <a:r>
              <a:rPr lang="ca-ES" sz="1600" dirty="0" err="1">
                <a:solidFill>
                  <a:schemeClr val="tx1"/>
                </a:solidFill>
                <a:latin typeface="Arial" charset="0"/>
                <a:ea typeface="Arial" charset="0"/>
                <a:cs typeface="Arial" charset="0"/>
                <a:sym typeface="Verdana Bold" charset="0"/>
              </a:rPr>
              <a:t>redistributivos</a:t>
            </a:r>
            <a:r>
              <a:rPr lang="ca-ES" sz="1600" dirty="0">
                <a:solidFill>
                  <a:schemeClr val="tx1"/>
                </a:solidFill>
                <a:latin typeface="Arial" charset="0"/>
                <a:ea typeface="Arial" charset="0"/>
                <a:cs typeface="Arial" charset="0"/>
                <a:sym typeface="Verdana Bold" charset="0"/>
              </a:rPr>
              <a:t> del Estado del </a:t>
            </a:r>
            <a:r>
              <a:rPr lang="ca-ES" sz="1600" dirty="0" err="1">
                <a:solidFill>
                  <a:schemeClr val="tx1"/>
                </a:solidFill>
                <a:latin typeface="Arial" charset="0"/>
                <a:ea typeface="Arial" charset="0"/>
                <a:cs typeface="Arial" charset="0"/>
                <a:sym typeface="Verdana Bold" charset="0"/>
              </a:rPr>
              <a:t>Bienestar</a:t>
            </a:r>
            <a:r>
              <a:rPr lang="ca-ES" sz="1600" dirty="0">
                <a:solidFill>
                  <a:schemeClr val="tx1"/>
                </a:solidFill>
                <a:latin typeface="Arial" charset="0"/>
                <a:ea typeface="Arial" charset="0"/>
                <a:cs typeface="Arial" charset="0"/>
                <a:sym typeface="Verdana Bold" charset="0"/>
              </a:rPr>
              <a:t> (van der </a:t>
            </a:r>
            <a:r>
              <a:rPr lang="ca-ES" sz="1600" dirty="0" err="1">
                <a:solidFill>
                  <a:schemeClr val="tx1"/>
                </a:solidFill>
                <a:latin typeface="Arial" charset="0"/>
                <a:ea typeface="Arial" charset="0"/>
                <a:cs typeface="Arial" charset="0"/>
                <a:sym typeface="Verdana Bold" charset="0"/>
              </a:rPr>
              <a:t>Wusten</a:t>
            </a:r>
            <a:r>
              <a:rPr lang="ca-ES" sz="1600" dirty="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y</a:t>
            </a:r>
            <a:r>
              <a:rPr lang="ca-ES" sz="1600" dirty="0" smtClean="0">
                <a:solidFill>
                  <a:schemeClr val="tx1"/>
                </a:solidFill>
                <a:latin typeface="Arial" charset="0"/>
                <a:ea typeface="Arial" charset="0"/>
                <a:cs typeface="Arial" charset="0"/>
                <a:sym typeface="Verdana Bold" charset="0"/>
              </a:rPr>
              <a:t> </a:t>
            </a:r>
            <a:r>
              <a:rPr lang="ca-ES" sz="1600" dirty="0" err="1">
                <a:solidFill>
                  <a:schemeClr val="tx1"/>
                </a:solidFill>
                <a:latin typeface="Arial" charset="0"/>
                <a:ea typeface="Arial" charset="0"/>
                <a:cs typeface="Arial" charset="0"/>
                <a:sym typeface="Verdana Bold" charset="0"/>
              </a:rPr>
              <a:t>Musterd</a:t>
            </a:r>
            <a:r>
              <a:rPr lang="ca-ES" sz="1600" dirty="0">
                <a:solidFill>
                  <a:schemeClr val="tx1"/>
                </a:solidFill>
                <a:latin typeface="Arial" charset="0"/>
                <a:ea typeface="Arial" charset="0"/>
                <a:cs typeface="Arial" charset="0"/>
                <a:sym typeface="Verdana Bold" charset="0"/>
              </a:rPr>
              <a:t>, 1998</a:t>
            </a:r>
            <a:r>
              <a:rPr lang="ca-ES" sz="1600" dirty="0" smtClean="0">
                <a:solidFill>
                  <a:schemeClr val="tx1"/>
                </a:solidFill>
                <a:latin typeface="Arial" charset="0"/>
                <a:ea typeface="Arial" charset="0"/>
                <a:cs typeface="Arial" charset="0"/>
                <a:sym typeface="Verdana Bold" charset="0"/>
              </a:rPr>
              <a:t>).</a:t>
            </a:r>
          </a:p>
        </p:txBody>
      </p:sp>
      <p:sp>
        <p:nvSpPr>
          <p:cNvPr id="45" name="Rectangle 10"/>
          <p:cNvSpPr>
            <a:spLocks/>
          </p:cNvSpPr>
          <p:nvPr/>
        </p:nvSpPr>
        <p:spPr bwMode="auto">
          <a:xfrm>
            <a:off x="396668" y="4726271"/>
            <a:ext cx="8540956" cy="574937"/>
          </a:xfrm>
          <a:prstGeom prst="rect">
            <a:avLst/>
          </a:prstGeom>
          <a:noFill/>
          <a:ln w="12700" cap="rnd">
            <a:noFill/>
            <a:round/>
            <a:headEnd/>
            <a:tailEnd/>
          </a:ln>
        </p:spPr>
        <p:txBody>
          <a:bodyPr lIns="38100" tIns="38100" rIns="38100" bIns="38100" anchor="ctr"/>
          <a:lstStyle/>
          <a:p>
            <a:pPr>
              <a:buClr>
                <a:srgbClr val="C00000"/>
              </a:buClr>
              <a:buSzPct val="100000"/>
              <a:buFont typeface="Wingdings" pitchFamily="2" charset="2"/>
              <a:buChar char="§"/>
            </a:pPr>
            <a:r>
              <a:rPr lang="es-ES" sz="1700" dirty="0" smtClean="0">
                <a:solidFill>
                  <a:schemeClr val="tx1"/>
                </a:solidFill>
                <a:latin typeface="Arial" charset="0"/>
                <a:ea typeface="Arial" charset="0"/>
                <a:cs typeface="Arial" charset="0"/>
                <a:sym typeface="Verdana Bold" charset="0"/>
              </a:rPr>
              <a:t> </a:t>
            </a:r>
            <a:r>
              <a:rPr lang="es-ES" sz="1700" dirty="0">
                <a:solidFill>
                  <a:schemeClr val="tx1"/>
                </a:solidFill>
                <a:latin typeface="Arial" charset="0"/>
                <a:ea typeface="Arial" charset="0"/>
                <a:cs typeface="Arial" charset="0"/>
                <a:sym typeface="Verdana Bold" charset="0"/>
              </a:rPr>
              <a:t>Modelo teórico “alternativo”: </a:t>
            </a:r>
            <a:r>
              <a:rPr lang="es-ES" sz="1700" i="1" dirty="0" err="1">
                <a:solidFill>
                  <a:schemeClr val="tx1"/>
                </a:solidFill>
                <a:latin typeface="Arial" charset="0"/>
                <a:ea typeface="Arial" charset="0"/>
                <a:cs typeface="Arial" charset="0"/>
                <a:sym typeface="Verdana Bold" charset="0"/>
              </a:rPr>
              <a:t>Quartered</a:t>
            </a:r>
            <a:r>
              <a:rPr lang="es-ES" sz="1700" i="1" dirty="0">
                <a:solidFill>
                  <a:schemeClr val="tx1"/>
                </a:solidFill>
                <a:latin typeface="Arial" charset="0"/>
                <a:ea typeface="Arial" charset="0"/>
                <a:cs typeface="Arial" charset="0"/>
                <a:sym typeface="Verdana Bold" charset="0"/>
              </a:rPr>
              <a:t> City</a:t>
            </a:r>
            <a:r>
              <a:rPr lang="es-ES" sz="1700" dirty="0">
                <a:solidFill>
                  <a:schemeClr val="tx1"/>
                </a:solidFill>
                <a:latin typeface="Arial" charset="0"/>
                <a:ea typeface="Arial" charset="0"/>
                <a:cs typeface="Arial" charset="0"/>
                <a:sym typeface="Verdana Bold" charset="0"/>
              </a:rPr>
              <a:t> (Marcuse, 1993; Marcuse y van </a:t>
            </a:r>
            <a:r>
              <a:rPr lang="es-ES" sz="1700" dirty="0" err="1">
                <a:solidFill>
                  <a:schemeClr val="tx1"/>
                </a:solidFill>
                <a:latin typeface="Arial" charset="0"/>
                <a:ea typeface="Arial" charset="0"/>
                <a:cs typeface="Arial" charset="0"/>
                <a:sym typeface="Verdana Bold" charset="0"/>
              </a:rPr>
              <a:t>Kempen</a:t>
            </a:r>
            <a:r>
              <a:rPr lang="es-ES" sz="1700" dirty="0">
                <a:solidFill>
                  <a:schemeClr val="tx1"/>
                </a:solidFill>
                <a:latin typeface="Arial" charset="0"/>
                <a:ea typeface="Arial" charset="0"/>
                <a:cs typeface="Arial" charset="0"/>
                <a:sym typeface="Verdana Bold" charset="0"/>
              </a:rPr>
              <a:t>, 2000)</a:t>
            </a:r>
            <a:endParaRPr lang="es-ES" sz="1700" i="1" dirty="0">
              <a:solidFill>
                <a:schemeClr val="tx1"/>
              </a:solidFill>
              <a:latin typeface="Arial" charset="0"/>
              <a:ea typeface="Arial" charset="0"/>
              <a:cs typeface="Arial" charset="0"/>
              <a:sym typeface="Verdana" pitchFamily="34" charset="0"/>
            </a:endParaRPr>
          </a:p>
        </p:txBody>
      </p:sp>
      <p:sp>
        <p:nvSpPr>
          <p:cNvPr id="46" name="Rectangle 10"/>
          <p:cNvSpPr>
            <a:spLocks/>
          </p:cNvSpPr>
          <p:nvPr/>
        </p:nvSpPr>
        <p:spPr bwMode="auto">
          <a:xfrm>
            <a:off x="588812" y="5229358"/>
            <a:ext cx="8206020" cy="1440002"/>
          </a:xfrm>
          <a:prstGeom prst="rect">
            <a:avLst/>
          </a:prstGeom>
          <a:noFill/>
          <a:ln w="12700" cap="rnd">
            <a:noFill/>
            <a:round/>
            <a:headEnd/>
            <a:tailEnd/>
          </a:ln>
        </p:spPr>
        <p:txBody>
          <a:bodyPr lIns="38100" tIns="38100" rIns="38100" bIns="38100" anchor="ctr"/>
          <a:lstStyle/>
          <a:p>
            <a:pPr algn="just">
              <a:lnSpc>
                <a:spcPct val="150000"/>
              </a:lnSpc>
              <a:buClr>
                <a:srgbClr val="C00000"/>
              </a:buClr>
              <a:buSzPct val="100000"/>
              <a:buFont typeface="Wingdings" pitchFamily="2" charset="2"/>
              <a:buChar char="Ø"/>
            </a:pP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Reconocimiento</a:t>
            </a:r>
            <a:r>
              <a:rPr lang="ca-ES" sz="1600" dirty="0" smtClean="0">
                <a:solidFill>
                  <a:schemeClr val="tx1"/>
                </a:solidFill>
                <a:latin typeface="Arial" charset="0"/>
                <a:ea typeface="Arial" charset="0"/>
                <a:cs typeface="Arial" charset="0"/>
                <a:sym typeface="Verdana Bold" charset="0"/>
              </a:rPr>
              <a:t> del </a:t>
            </a:r>
            <a:r>
              <a:rPr lang="ca-ES" sz="1600" dirty="0" err="1" smtClean="0">
                <a:solidFill>
                  <a:schemeClr val="tx1"/>
                </a:solidFill>
                <a:latin typeface="Arial" charset="0"/>
                <a:ea typeface="Arial" charset="0"/>
                <a:cs typeface="Arial" charset="0"/>
                <a:sym typeface="Verdana Bold" charset="0"/>
              </a:rPr>
              <a:t>papel</a:t>
            </a:r>
            <a:r>
              <a:rPr lang="ca-ES" sz="1600" dirty="0" smtClean="0">
                <a:solidFill>
                  <a:schemeClr val="tx1"/>
                </a:solidFill>
                <a:latin typeface="Arial" charset="0"/>
                <a:ea typeface="Arial" charset="0"/>
                <a:cs typeface="Arial" charset="0"/>
                <a:sym typeface="Verdana Bold" charset="0"/>
              </a:rPr>
              <a:t> del Estado.</a:t>
            </a:r>
          </a:p>
          <a:p>
            <a:pPr algn="just">
              <a:lnSpc>
                <a:spcPct val="150000"/>
              </a:lnSpc>
              <a:buClr>
                <a:srgbClr val="C00000"/>
              </a:buClr>
              <a:buSzPct val="100000"/>
              <a:buFont typeface="Wingdings" pitchFamily="2" charset="2"/>
              <a:buChar char="Ø"/>
            </a:pPr>
            <a:r>
              <a:rPr lang="ca-ES" sz="1600" dirty="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Transformación</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compleja</a:t>
            </a:r>
            <a:r>
              <a:rPr lang="ca-ES" sz="1600" dirty="0" smtClean="0">
                <a:solidFill>
                  <a:schemeClr val="tx1"/>
                </a:solidFill>
                <a:latin typeface="Arial" charset="0"/>
                <a:ea typeface="Arial" charset="0"/>
                <a:cs typeface="Arial" charset="0"/>
                <a:sym typeface="Verdana Bold" charset="0"/>
              </a:rPr>
              <a:t> de la estructura de </a:t>
            </a:r>
            <a:r>
              <a:rPr lang="ca-ES" sz="1600" dirty="0" err="1" smtClean="0">
                <a:solidFill>
                  <a:schemeClr val="tx1"/>
                </a:solidFill>
                <a:latin typeface="Arial" charset="0"/>
                <a:ea typeface="Arial" charset="0"/>
                <a:cs typeface="Arial" charset="0"/>
                <a:sym typeface="Verdana Bold" charset="0"/>
              </a:rPr>
              <a:t>clases</a:t>
            </a:r>
            <a:r>
              <a:rPr lang="ca-ES" sz="1600" dirty="0" smtClean="0">
                <a:solidFill>
                  <a:schemeClr val="tx1"/>
                </a:solidFill>
                <a:latin typeface="Arial" charset="0"/>
                <a:ea typeface="Arial" charset="0"/>
                <a:cs typeface="Arial" charset="0"/>
                <a:sym typeface="Verdana Bold" charset="0"/>
              </a:rPr>
              <a:t> urbana </a:t>
            </a:r>
            <a:r>
              <a:rPr lang="ca-ES" sz="1600" dirty="0" err="1" smtClean="0">
                <a:solidFill>
                  <a:schemeClr val="tx1"/>
                </a:solidFill>
                <a:latin typeface="Arial" charset="0"/>
                <a:ea typeface="Arial" charset="0"/>
                <a:cs typeface="Arial" charset="0"/>
                <a:sym typeface="Verdana Bold" charset="0"/>
              </a:rPr>
              <a:t>postindustrial</a:t>
            </a:r>
            <a:r>
              <a:rPr lang="ca-ES" sz="1600" dirty="0" smtClean="0">
                <a:solidFill>
                  <a:schemeClr val="tx1"/>
                </a:solidFill>
                <a:latin typeface="Arial" charset="0"/>
                <a:ea typeface="Arial" charset="0"/>
                <a:cs typeface="Arial" charset="0"/>
                <a:sym typeface="Verdana Bold" charset="0"/>
              </a:rPr>
              <a:t>.</a:t>
            </a:r>
          </a:p>
          <a:p>
            <a:pPr algn="just">
              <a:lnSpc>
                <a:spcPct val="150000"/>
              </a:lnSpc>
              <a:buClr>
                <a:srgbClr val="C00000"/>
              </a:buClr>
              <a:buSzPct val="100000"/>
              <a:buFont typeface="Wingdings" pitchFamily="2" charset="2"/>
              <a:buChar char="Ø"/>
            </a:pPr>
            <a:r>
              <a:rPr lang="ca-ES" sz="1600" dirty="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Fragmentación</a:t>
            </a:r>
            <a:r>
              <a:rPr lang="ca-ES" sz="1600" dirty="0" smtClean="0">
                <a:solidFill>
                  <a:schemeClr val="tx1"/>
                </a:solidFill>
                <a:latin typeface="Arial" charset="0"/>
                <a:ea typeface="Arial" charset="0"/>
                <a:cs typeface="Arial" charset="0"/>
                <a:sym typeface="Verdana Bold" charset="0"/>
              </a:rPr>
              <a:t> (no </a:t>
            </a:r>
            <a:r>
              <a:rPr lang="ca-ES" sz="1600" dirty="0" err="1" smtClean="0">
                <a:solidFill>
                  <a:schemeClr val="tx1"/>
                </a:solidFill>
                <a:latin typeface="Arial" charset="0"/>
                <a:ea typeface="Arial" charset="0"/>
                <a:cs typeface="Arial" charset="0"/>
                <a:sym typeface="Verdana Bold" charset="0"/>
              </a:rPr>
              <a:t>dualización</a:t>
            </a:r>
            <a:r>
              <a:rPr lang="ca-ES" sz="1600" dirty="0" smtClean="0">
                <a:solidFill>
                  <a:schemeClr val="tx1"/>
                </a:solidFill>
                <a:latin typeface="Arial" charset="0"/>
                <a:ea typeface="Arial" charset="0"/>
                <a:cs typeface="Arial" charset="0"/>
                <a:sym typeface="Verdana Bold" charset="0"/>
              </a:rPr>
              <a:t>) del </a:t>
            </a:r>
            <a:r>
              <a:rPr lang="ca-ES" sz="1600" dirty="0" err="1" smtClean="0">
                <a:solidFill>
                  <a:schemeClr val="tx1"/>
                </a:solidFill>
                <a:latin typeface="Arial" charset="0"/>
                <a:ea typeface="Arial" charset="0"/>
                <a:cs typeface="Arial" charset="0"/>
                <a:sym typeface="Verdana Bold" charset="0"/>
              </a:rPr>
              <a:t>espacio</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urbano</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polarización</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socioresidencial</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y</a:t>
            </a:r>
            <a:r>
              <a:rPr lang="ca-ES" sz="1600" dirty="0" smtClean="0">
                <a:solidFill>
                  <a:schemeClr val="tx1"/>
                </a:solidFill>
                <a:latin typeface="Arial" charset="0"/>
                <a:ea typeface="Arial" charset="0"/>
                <a:cs typeface="Arial" charset="0"/>
                <a:sym typeface="Verdana Bold" charset="0"/>
              </a:rPr>
              <a:t> </a:t>
            </a:r>
            <a:r>
              <a:rPr lang="ca-ES" sz="1600" dirty="0" err="1" smtClean="0">
                <a:solidFill>
                  <a:schemeClr val="tx1"/>
                </a:solidFill>
                <a:latin typeface="Arial" charset="0"/>
                <a:ea typeface="Arial" charset="0"/>
                <a:cs typeface="Arial" charset="0"/>
                <a:sym typeface="Verdana Bold" charset="0"/>
              </a:rPr>
              <a:t>aumento</a:t>
            </a:r>
            <a:r>
              <a:rPr lang="ca-ES" sz="1600" dirty="0" smtClean="0">
                <a:solidFill>
                  <a:schemeClr val="tx1"/>
                </a:solidFill>
                <a:latin typeface="Arial" charset="0"/>
                <a:ea typeface="Arial" charset="0"/>
                <a:cs typeface="Arial" charset="0"/>
                <a:sym typeface="Verdana Bold" charset="0"/>
              </a:rPr>
              <a:t> de la </a:t>
            </a:r>
            <a:r>
              <a:rPr lang="ca-ES" sz="1600" dirty="0" err="1" smtClean="0">
                <a:solidFill>
                  <a:schemeClr val="tx1"/>
                </a:solidFill>
                <a:latin typeface="Arial" charset="0"/>
                <a:ea typeface="Arial" charset="0"/>
                <a:cs typeface="Arial" charset="0"/>
                <a:sym typeface="Verdana Bold" charset="0"/>
              </a:rPr>
              <a:t>desigualdad</a:t>
            </a:r>
            <a:r>
              <a:rPr lang="ca-ES" sz="1600" dirty="0" smtClean="0">
                <a:solidFill>
                  <a:schemeClr val="tx1"/>
                </a:solidFill>
                <a:latin typeface="Arial" charset="0"/>
                <a:ea typeface="Arial" charset="0"/>
                <a:cs typeface="Arial" charset="0"/>
                <a:sym typeface="Verdana Bold" charset="0"/>
              </a:rPr>
              <a:t> entre </a:t>
            </a:r>
            <a:r>
              <a:rPr lang="ca-ES" sz="1600" dirty="0" err="1" smtClean="0">
                <a:solidFill>
                  <a:schemeClr val="tx1"/>
                </a:solidFill>
                <a:latin typeface="Arial" charset="0"/>
                <a:ea typeface="Arial" charset="0"/>
                <a:cs typeface="Arial" charset="0"/>
                <a:sym typeface="Verdana Bold" charset="0"/>
              </a:rPr>
              <a:t>fragmentos</a:t>
            </a:r>
            <a:r>
              <a:rPr lang="ca-ES" sz="1600" dirty="0" smtClean="0">
                <a:solidFill>
                  <a:schemeClr val="tx1"/>
                </a:solidFill>
                <a:latin typeface="Arial" charset="0"/>
                <a:ea typeface="Arial" charset="0"/>
                <a:cs typeface="Arial" charset="0"/>
                <a:sym typeface="Verdana Bold" charset="0"/>
              </a:rPr>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4"/>
          <p:cNvSpPr>
            <a:spLocks/>
          </p:cNvSpPr>
          <p:nvPr/>
        </p:nvSpPr>
        <p:spPr bwMode="auto">
          <a:xfrm>
            <a:off x="285720" y="997682"/>
            <a:ext cx="5662622"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1800" b="1" dirty="0" smtClean="0">
                <a:solidFill>
                  <a:schemeClr val="tx1"/>
                </a:solidFill>
                <a:latin typeface="+mj-lt"/>
                <a:ea typeface="ＭＳ Ｐゴシック" charset="-128"/>
                <a:cs typeface="Tahoma" pitchFamily="34" charset="0"/>
                <a:sym typeface="Verdana Bold" charset="0"/>
              </a:rPr>
              <a:t>Objetivo</a:t>
            </a:r>
            <a:endParaRPr lang="es-ES" sz="1800" b="1" dirty="0">
              <a:solidFill>
                <a:schemeClr val="tx1"/>
              </a:solidFill>
              <a:latin typeface="+mj-lt"/>
              <a:ea typeface="ＭＳ Ｐゴシック" charset="-128"/>
              <a:cs typeface="Tahoma" pitchFamily="34" charset="0"/>
              <a:sym typeface="Verdana Bold" charset="0"/>
            </a:endParaRPr>
          </a:p>
        </p:txBody>
      </p:sp>
      <p:sp>
        <p:nvSpPr>
          <p:cNvPr id="9" name="Line 5"/>
          <p:cNvSpPr>
            <a:spLocks noChangeShapeType="1"/>
          </p:cNvSpPr>
          <p:nvPr/>
        </p:nvSpPr>
        <p:spPr bwMode="auto">
          <a:xfrm>
            <a:off x="284163" y="676006"/>
            <a:ext cx="8653462" cy="1588"/>
          </a:xfrm>
          <a:prstGeom prst="line">
            <a:avLst/>
          </a:prstGeom>
          <a:noFill/>
          <a:ln w="9525">
            <a:solidFill>
              <a:srgbClr val="981426"/>
            </a:solidFill>
            <a:round/>
            <a:headEnd/>
            <a:tailEnd/>
          </a:ln>
        </p:spPr>
        <p:txBody>
          <a:bodyPr lIns="0" tIns="0" rIns="0" bIns="0"/>
          <a:lstStyle/>
          <a:p>
            <a:endParaRPr lang="es-ES" dirty="0">
              <a:latin typeface="+mj-lt"/>
            </a:endParaRPr>
          </a:p>
        </p:txBody>
      </p:sp>
      <p:sp>
        <p:nvSpPr>
          <p:cNvPr id="10" name="Rectangle 10"/>
          <p:cNvSpPr>
            <a:spLocks/>
          </p:cNvSpPr>
          <p:nvPr/>
        </p:nvSpPr>
        <p:spPr bwMode="auto">
          <a:xfrm>
            <a:off x="396670" y="1501738"/>
            <a:ext cx="8423801" cy="919150"/>
          </a:xfrm>
          <a:prstGeom prst="rect">
            <a:avLst/>
          </a:prstGeom>
          <a:noFill/>
          <a:ln w="12700" cap="rnd">
            <a:noFill/>
            <a:round/>
            <a:headEnd/>
            <a:tailEnd/>
          </a:ln>
        </p:spPr>
        <p:txBody>
          <a:bodyPr lIns="38100" tIns="38100" rIns="38100" bIns="38100" anchor="ctr"/>
          <a:lstStyle/>
          <a:p>
            <a:pPr algn="just">
              <a:buClr>
                <a:srgbClr val="C00000"/>
              </a:buClr>
              <a:buSzPct val="100000"/>
            </a:pPr>
            <a:r>
              <a:rPr lang="es-ES" sz="1600" dirty="0" smtClean="0">
                <a:solidFill>
                  <a:schemeClr val="tx1"/>
                </a:solidFill>
                <a:latin typeface="+mj-lt"/>
                <a:ea typeface="ＭＳ Ｐゴシック" charset="-128"/>
                <a:cs typeface="Tahoma" pitchFamily="34" charset="0"/>
                <a:sym typeface="Verdana Bold" charset="0"/>
              </a:rPr>
              <a:t>Analizar de manera comparativa cómo ha evolucionado la estructura </a:t>
            </a:r>
            <a:r>
              <a:rPr lang="es-ES" sz="1600" dirty="0" err="1" smtClean="0">
                <a:solidFill>
                  <a:schemeClr val="tx1"/>
                </a:solidFill>
                <a:latin typeface="+mj-lt"/>
                <a:ea typeface="ＭＳ Ｐゴシック" charset="-128"/>
                <a:cs typeface="Tahoma" pitchFamily="34" charset="0"/>
                <a:sym typeface="Verdana Bold" charset="0"/>
              </a:rPr>
              <a:t>socioresidencial</a:t>
            </a:r>
            <a:r>
              <a:rPr lang="es-ES" sz="1600" dirty="0">
                <a:solidFill>
                  <a:schemeClr val="tx1"/>
                </a:solidFill>
                <a:latin typeface="+mj-lt"/>
                <a:ea typeface="ＭＳ Ｐゴシック" charset="-128"/>
                <a:cs typeface="Tahoma" pitchFamily="34" charset="0"/>
                <a:sym typeface="Verdana Bold" charset="0"/>
              </a:rPr>
              <a:t> </a:t>
            </a:r>
            <a:r>
              <a:rPr lang="es-ES" sz="1600" dirty="0" smtClean="0">
                <a:solidFill>
                  <a:schemeClr val="tx1"/>
                </a:solidFill>
                <a:latin typeface="+mj-lt"/>
                <a:ea typeface="ＭＳ Ｐゴシック" charset="-128"/>
                <a:cs typeface="Tahoma" pitchFamily="34" charset="0"/>
                <a:sym typeface="Verdana Bold" charset="0"/>
              </a:rPr>
              <a:t>en las principales metrópolis españolas en la última década (2001-2011).</a:t>
            </a:r>
            <a:endParaRPr lang="es-ES" sz="1600" dirty="0">
              <a:solidFill>
                <a:schemeClr val="tx1"/>
              </a:solidFill>
              <a:latin typeface="+mj-lt"/>
              <a:ea typeface="ＭＳ Ｐゴシック" charset="-128"/>
              <a:cs typeface="Tahoma" pitchFamily="34" charset="0"/>
              <a:sym typeface="Verdana" pitchFamily="34" charset="0"/>
            </a:endParaRPr>
          </a:p>
        </p:txBody>
      </p:sp>
      <p:sp>
        <p:nvSpPr>
          <p:cNvPr id="20" name="Rectangle 4"/>
          <p:cNvSpPr>
            <a:spLocks/>
          </p:cNvSpPr>
          <p:nvPr/>
        </p:nvSpPr>
        <p:spPr bwMode="auto">
          <a:xfrm>
            <a:off x="285720" y="164306"/>
            <a:ext cx="7670656"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2000" b="1" dirty="0" smtClean="0">
                <a:solidFill>
                  <a:srgbClr val="C00000"/>
                </a:solidFill>
                <a:latin typeface="+mj-lt"/>
                <a:ea typeface="ＭＳ Ｐゴシック" charset="-128"/>
                <a:cs typeface="Tahoma" pitchFamily="34" charset="0"/>
                <a:sym typeface="Verdana Bold" charset="0"/>
              </a:rPr>
              <a:t>3.</a:t>
            </a:r>
            <a:r>
              <a:rPr lang="es-ES" sz="2000" b="1" dirty="0" smtClean="0">
                <a:solidFill>
                  <a:schemeClr val="bg1">
                    <a:lumMod val="50000"/>
                  </a:schemeClr>
                </a:solidFill>
                <a:latin typeface="+mj-lt"/>
                <a:ea typeface="ＭＳ Ｐゴシック" charset="-128"/>
                <a:cs typeface="Tahoma" pitchFamily="34" charset="0"/>
                <a:sym typeface="Verdana Bold" charset="0"/>
              </a:rPr>
              <a:t> Objetivo, preguntas de investigación e hipótesis</a:t>
            </a:r>
            <a:endParaRPr lang="es-ES" sz="2000" b="1" dirty="0">
              <a:solidFill>
                <a:schemeClr val="bg1">
                  <a:lumMod val="50000"/>
                </a:schemeClr>
              </a:solidFill>
              <a:latin typeface="+mj-lt"/>
              <a:ea typeface="ＭＳ Ｐゴシック" charset="-128"/>
              <a:cs typeface="Tahoma" pitchFamily="34" charset="0"/>
              <a:sym typeface="Verdana Bold" charset="0"/>
            </a:endParaRPr>
          </a:p>
        </p:txBody>
      </p:sp>
      <p:sp>
        <p:nvSpPr>
          <p:cNvPr id="28" name="Rectangle 10"/>
          <p:cNvSpPr>
            <a:spLocks/>
          </p:cNvSpPr>
          <p:nvPr/>
        </p:nvSpPr>
        <p:spPr bwMode="auto">
          <a:xfrm>
            <a:off x="284163" y="3249427"/>
            <a:ext cx="8476902" cy="2483829"/>
          </a:xfrm>
          <a:prstGeom prst="rect">
            <a:avLst/>
          </a:prstGeom>
          <a:noFill/>
          <a:ln w="12700" cap="rnd">
            <a:noFill/>
            <a:round/>
            <a:headEnd/>
            <a:tailEnd/>
          </a:ln>
        </p:spPr>
        <p:txBody>
          <a:bodyPr lIns="38100" tIns="38100" rIns="38100" bIns="38100" anchor="ctr"/>
          <a:lstStyle/>
          <a:p>
            <a:pPr>
              <a:buClr>
                <a:srgbClr val="C00000"/>
              </a:buClr>
              <a:buSzPct val="100000"/>
              <a:buFont typeface="Wingdings" pitchFamily="2" charset="2"/>
              <a:buChar char="§"/>
            </a:pPr>
            <a:r>
              <a:rPr lang="es-ES" sz="1600" dirty="0" smtClean="0">
                <a:solidFill>
                  <a:schemeClr val="tx1"/>
                </a:solidFill>
                <a:latin typeface="+mj-lt"/>
                <a:ea typeface="ＭＳ Ｐゴシック" charset="-128"/>
                <a:cs typeface="Tahoma" pitchFamily="34" charset="0"/>
                <a:sym typeface="Verdana Bold" charset="0"/>
              </a:rPr>
              <a:t> ¿Cuáles son los principales factores que estructuran el espacio urbano de las principales metrópolis Españolas? ¿Se ha producido algún cambio en los últimos años? </a:t>
            </a:r>
          </a:p>
          <a:p>
            <a:pPr>
              <a:buClr>
                <a:srgbClr val="C00000"/>
              </a:buClr>
              <a:buSzPct val="100000"/>
              <a:buFont typeface="Wingdings" pitchFamily="2" charset="2"/>
              <a:buChar char="§"/>
            </a:pPr>
            <a:endParaRPr lang="es-ES" sz="1600" dirty="0" smtClean="0">
              <a:solidFill>
                <a:schemeClr val="tx1"/>
              </a:solidFill>
              <a:latin typeface="+mj-lt"/>
              <a:ea typeface="ＭＳ Ｐゴシック" charset="-128"/>
              <a:cs typeface="Tahoma" pitchFamily="34" charset="0"/>
              <a:sym typeface="Verdana Bold" charset="0"/>
            </a:endParaRPr>
          </a:p>
          <a:p>
            <a:pPr>
              <a:buClr>
                <a:srgbClr val="C00000"/>
              </a:buClr>
              <a:buSzPct val="100000"/>
              <a:buFont typeface="Wingdings" pitchFamily="2" charset="2"/>
              <a:buChar char="§"/>
            </a:pPr>
            <a:r>
              <a:rPr lang="es-ES" sz="1600" dirty="0" smtClean="0">
                <a:solidFill>
                  <a:schemeClr val="tx1"/>
                </a:solidFill>
                <a:latin typeface="+mj-lt"/>
                <a:ea typeface="ＭＳ Ｐゴシック" charset="-128"/>
                <a:cs typeface="Tahoma" pitchFamily="34" charset="0"/>
                <a:sym typeface="Verdana Bold" charset="0"/>
              </a:rPr>
              <a:t>¿Se identifica una tendencia de polarización en </a:t>
            </a:r>
            <a:r>
              <a:rPr lang="es-ES" sz="1600" dirty="0" smtClean="0">
                <a:solidFill>
                  <a:schemeClr val="tx1"/>
                </a:solidFill>
                <a:latin typeface="+mj-lt"/>
                <a:ea typeface="ＭＳ Ｐゴシック" charset="-128"/>
                <a:cs typeface="Tahoma" pitchFamily="34" charset="0"/>
                <a:sym typeface="Verdana Bold" charset="0"/>
              </a:rPr>
              <a:t>los procesos de estructuración </a:t>
            </a:r>
            <a:r>
              <a:rPr lang="es-ES" sz="1600" dirty="0" err="1" smtClean="0">
                <a:solidFill>
                  <a:schemeClr val="tx1"/>
                </a:solidFill>
                <a:latin typeface="+mj-lt"/>
                <a:ea typeface="ＭＳ Ｐゴシック" charset="-128"/>
                <a:cs typeface="Tahoma" pitchFamily="34" charset="0"/>
                <a:sym typeface="Verdana Bold" charset="0"/>
              </a:rPr>
              <a:t>socioresidencial</a:t>
            </a:r>
            <a:r>
              <a:rPr lang="es-ES" sz="1600" dirty="0" smtClean="0">
                <a:solidFill>
                  <a:schemeClr val="tx1"/>
                </a:solidFill>
                <a:latin typeface="+mj-lt"/>
                <a:ea typeface="ＭＳ Ｐゴシック" charset="-128"/>
                <a:cs typeface="Tahoma" pitchFamily="34" charset="0"/>
                <a:sym typeface="Verdana Bold" charset="0"/>
              </a:rPr>
              <a:t> de las principales metrópolis españolas durante la última década?</a:t>
            </a:r>
          </a:p>
          <a:p>
            <a:pPr>
              <a:buClr>
                <a:srgbClr val="C00000"/>
              </a:buClr>
              <a:buSzPct val="100000"/>
              <a:buFont typeface="Wingdings" pitchFamily="2" charset="2"/>
              <a:buChar char="§"/>
            </a:pPr>
            <a:endParaRPr lang="es-ES" sz="1600" dirty="0" smtClean="0">
              <a:solidFill>
                <a:schemeClr val="tx1"/>
              </a:solidFill>
              <a:latin typeface="+mj-lt"/>
              <a:ea typeface="ＭＳ Ｐゴシック" charset="-128"/>
              <a:cs typeface="Tahoma" pitchFamily="34" charset="0"/>
              <a:sym typeface="Verdana Bold" charset="0"/>
            </a:endParaRPr>
          </a:p>
          <a:p>
            <a:pPr>
              <a:buClr>
                <a:srgbClr val="C00000"/>
              </a:buClr>
              <a:buSzPct val="100000"/>
              <a:buFont typeface="Wingdings" pitchFamily="2" charset="2"/>
              <a:buChar char="§"/>
            </a:pPr>
            <a:r>
              <a:rPr lang="es-ES" sz="1600" dirty="0">
                <a:solidFill>
                  <a:schemeClr val="tx1"/>
                </a:solidFill>
                <a:latin typeface="+mj-lt"/>
                <a:ea typeface="ＭＳ Ｐゴシック" charset="-128"/>
                <a:cs typeface="Tahoma" pitchFamily="34" charset="0"/>
                <a:sym typeface="Verdana Bold" charset="0"/>
              </a:rPr>
              <a:t> </a:t>
            </a:r>
            <a:r>
              <a:rPr lang="es-ES" sz="1600" dirty="0" smtClean="0">
                <a:solidFill>
                  <a:schemeClr val="tx1"/>
                </a:solidFill>
                <a:latin typeface="+mj-lt"/>
                <a:ea typeface="ＭＳ Ｐゴシック" charset="-128"/>
                <a:cs typeface="Tahoma" pitchFamily="34" charset="0"/>
                <a:sym typeface="Verdana Bold" charset="0"/>
              </a:rPr>
              <a:t>La polarización de la estructura </a:t>
            </a:r>
            <a:r>
              <a:rPr lang="es-ES" sz="1600" dirty="0" err="1" smtClean="0">
                <a:solidFill>
                  <a:schemeClr val="tx1"/>
                </a:solidFill>
                <a:latin typeface="+mj-lt"/>
                <a:ea typeface="ＭＳ Ｐゴシック" charset="-128"/>
                <a:cs typeface="Tahoma" pitchFamily="34" charset="0"/>
                <a:sym typeface="Verdana Bold" charset="0"/>
              </a:rPr>
              <a:t>socioresidencial</a:t>
            </a:r>
            <a:r>
              <a:rPr lang="es-ES" sz="1600" dirty="0" smtClean="0">
                <a:solidFill>
                  <a:schemeClr val="tx1"/>
                </a:solidFill>
                <a:latin typeface="+mj-lt"/>
                <a:ea typeface="ＭＳ Ｐゴシック" charset="-128"/>
                <a:cs typeface="Tahoma" pitchFamily="34" charset="0"/>
                <a:sym typeface="Verdana Bold" charset="0"/>
              </a:rPr>
              <a:t> en </a:t>
            </a:r>
            <a:r>
              <a:rPr lang="es-ES" sz="1600" dirty="0" smtClean="0">
                <a:solidFill>
                  <a:schemeClr val="tx1"/>
                </a:solidFill>
                <a:latin typeface="+mj-lt"/>
                <a:ea typeface="ＭＳ Ｐゴシック" charset="-128"/>
                <a:cs typeface="Tahoma" pitchFamily="34" charset="0"/>
                <a:sym typeface="Verdana Bold" charset="0"/>
              </a:rPr>
              <a:t>las metrópolis españolas, </a:t>
            </a:r>
            <a:r>
              <a:rPr lang="es-ES" sz="1600" dirty="0" smtClean="0">
                <a:solidFill>
                  <a:schemeClr val="tx1"/>
                </a:solidFill>
                <a:latin typeface="+mj-lt"/>
                <a:ea typeface="ＭＳ Ｐゴシック" charset="-128"/>
                <a:cs typeface="Tahoma" pitchFamily="34" charset="0"/>
                <a:sym typeface="Verdana Bold" charset="0"/>
              </a:rPr>
              <a:t>¿guarda alguna relación con aspectos demográficos, con el proceso de desindustrialización y/o con el impacto de la crisis? </a:t>
            </a:r>
          </a:p>
        </p:txBody>
      </p:sp>
      <p:sp>
        <p:nvSpPr>
          <p:cNvPr id="30" name="Marcador de número de diapositiva 3"/>
          <p:cNvSpPr>
            <a:spLocks noGrp="1"/>
          </p:cNvSpPr>
          <p:nvPr>
            <p:ph type="sldNum" sz="quarter" idx="10"/>
          </p:nvPr>
        </p:nvSpPr>
        <p:spPr>
          <a:xfrm>
            <a:off x="8386763" y="6442075"/>
            <a:ext cx="31115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fld id="{BA78ECA3-D6D1-4766-A452-351E0CB26325}" type="slidenum">
              <a:rPr lang="es-ES" smtClean="0">
                <a:latin typeface="+mj-lt"/>
                <a:cs typeface="Tahoma" pitchFamily="34" charset="0"/>
              </a:rPr>
              <a:pPr/>
              <a:t>4</a:t>
            </a:fld>
            <a:endParaRPr lang="es-ES" dirty="0">
              <a:latin typeface="+mj-lt"/>
              <a:cs typeface="Tahoma" pitchFamily="34" charset="0"/>
            </a:endParaRPr>
          </a:p>
        </p:txBody>
      </p:sp>
      <p:sp>
        <p:nvSpPr>
          <p:cNvPr id="7" name="6 Rectángulo"/>
          <p:cNvSpPr/>
          <p:nvPr/>
        </p:nvSpPr>
        <p:spPr bwMode="auto">
          <a:xfrm>
            <a:off x="285720" y="1501738"/>
            <a:ext cx="8651905" cy="919150"/>
          </a:xfrm>
          <a:prstGeom prst="rect">
            <a:avLst/>
          </a:prstGeom>
          <a:noFill/>
          <a:ln w="25400" cap="flat" cmpd="sng" algn="ctr">
            <a:solidFill>
              <a:schemeClr val="bg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Rectangle 4"/>
          <p:cNvSpPr>
            <a:spLocks/>
          </p:cNvSpPr>
          <p:nvPr/>
        </p:nvSpPr>
        <p:spPr bwMode="auto">
          <a:xfrm>
            <a:off x="285720" y="2822572"/>
            <a:ext cx="5662622"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1800" b="1" dirty="0" smtClean="0">
                <a:solidFill>
                  <a:schemeClr val="tx1"/>
                </a:solidFill>
                <a:latin typeface="+mj-lt"/>
                <a:ea typeface="ＭＳ Ｐゴシック" charset="-128"/>
                <a:cs typeface="Tahoma" pitchFamily="34" charset="0"/>
                <a:sym typeface="Verdana Bold" charset="0"/>
              </a:rPr>
              <a:t>Preguntas de investigación</a:t>
            </a:r>
            <a:endParaRPr lang="es-ES" sz="1800" b="1" dirty="0">
              <a:solidFill>
                <a:schemeClr val="tx1"/>
              </a:solidFill>
              <a:latin typeface="+mj-lt"/>
              <a:ea typeface="ＭＳ Ｐゴシック" charset="-128"/>
              <a:cs typeface="Tahoma" pitchFamily="34" charset="0"/>
              <a:sym typeface="Verdana Bold" charset="0"/>
            </a:endParaRPr>
          </a:p>
        </p:txBody>
      </p:sp>
      <p:pic>
        <p:nvPicPr>
          <p:cNvPr id="12" name="Picture 2"/>
          <p:cNvPicPr>
            <a:picLocks noChangeArrowheads="1"/>
          </p:cNvPicPr>
          <p:nvPr/>
        </p:nvPicPr>
        <p:blipFill>
          <a:blip r:embed="rId3"/>
          <a:srcRect/>
          <a:stretch>
            <a:fillRect/>
          </a:stretch>
        </p:blipFill>
        <p:spPr bwMode="auto">
          <a:xfrm>
            <a:off x="8054975" y="79375"/>
            <a:ext cx="962025" cy="525463"/>
          </a:xfrm>
          <a:prstGeom prst="rect">
            <a:avLst/>
          </a:prstGeom>
          <a:noFill/>
          <a:ln w="9525">
            <a:noFill/>
            <a:miter lim="800000"/>
            <a:headEnd/>
            <a:tailEnd/>
          </a:ln>
        </p:spPr>
      </p:pic>
    </p:spTree>
    <p:extLst>
      <p:ext uri="{BB962C8B-B14F-4D97-AF65-F5344CB8AC3E}">
        <p14:creationId xmlns:p14="http://schemas.microsoft.com/office/powerpoint/2010/main" val="33032854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4"/>
          <p:cNvSpPr>
            <a:spLocks/>
          </p:cNvSpPr>
          <p:nvPr/>
        </p:nvSpPr>
        <p:spPr bwMode="auto">
          <a:xfrm>
            <a:off x="285720" y="1129184"/>
            <a:ext cx="5662622"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1800" b="1" dirty="0" smtClean="0">
                <a:solidFill>
                  <a:schemeClr val="tx1"/>
                </a:solidFill>
                <a:latin typeface="+mj-lt"/>
                <a:ea typeface="ＭＳ Ｐゴシック" charset="-128"/>
                <a:cs typeface="Tahoma" pitchFamily="34" charset="0"/>
                <a:sym typeface="Verdana Bold" charset="0"/>
              </a:rPr>
              <a:t>Hipótesis</a:t>
            </a:r>
            <a:endParaRPr lang="es-ES" sz="1800" b="1" dirty="0">
              <a:solidFill>
                <a:schemeClr val="tx1"/>
              </a:solidFill>
              <a:latin typeface="+mj-lt"/>
              <a:ea typeface="ＭＳ Ｐゴシック" charset="-128"/>
              <a:cs typeface="Tahoma" pitchFamily="34" charset="0"/>
              <a:sym typeface="Verdana Bold" charset="0"/>
            </a:endParaRPr>
          </a:p>
        </p:txBody>
      </p:sp>
      <p:sp>
        <p:nvSpPr>
          <p:cNvPr id="9" name="Line 5"/>
          <p:cNvSpPr>
            <a:spLocks noChangeShapeType="1"/>
          </p:cNvSpPr>
          <p:nvPr/>
        </p:nvSpPr>
        <p:spPr bwMode="auto">
          <a:xfrm>
            <a:off x="284163" y="676006"/>
            <a:ext cx="8653462" cy="1588"/>
          </a:xfrm>
          <a:prstGeom prst="line">
            <a:avLst/>
          </a:prstGeom>
          <a:noFill/>
          <a:ln w="9525">
            <a:solidFill>
              <a:srgbClr val="981426"/>
            </a:solidFill>
            <a:round/>
            <a:headEnd/>
            <a:tailEnd/>
          </a:ln>
        </p:spPr>
        <p:txBody>
          <a:bodyPr lIns="0" tIns="0" rIns="0" bIns="0"/>
          <a:lstStyle/>
          <a:p>
            <a:endParaRPr lang="es-ES" dirty="0">
              <a:latin typeface="+mj-lt"/>
            </a:endParaRPr>
          </a:p>
        </p:txBody>
      </p:sp>
      <p:sp>
        <p:nvSpPr>
          <p:cNvPr id="20" name="Rectangle 4"/>
          <p:cNvSpPr>
            <a:spLocks/>
          </p:cNvSpPr>
          <p:nvPr/>
        </p:nvSpPr>
        <p:spPr bwMode="auto">
          <a:xfrm>
            <a:off x="285720" y="164306"/>
            <a:ext cx="7670656"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2000" b="1" dirty="0" smtClean="0">
                <a:solidFill>
                  <a:srgbClr val="C00000"/>
                </a:solidFill>
                <a:latin typeface="+mj-lt"/>
                <a:ea typeface="ＭＳ Ｐゴシック" charset="-128"/>
                <a:cs typeface="Tahoma" pitchFamily="34" charset="0"/>
                <a:sym typeface="Verdana Bold" charset="0"/>
              </a:rPr>
              <a:t>3.</a:t>
            </a:r>
            <a:r>
              <a:rPr lang="es-ES" sz="2000" b="1" dirty="0" smtClean="0">
                <a:solidFill>
                  <a:schemeClr val="bg1">
                    <a:lumMod val="50000"/>
                  </a:schemeClr>
                </a:solidFill>
                <a:latin typeface="+mj-lt"/>
                <a:ea typeface="ＭＳ Ｐゴシック" charset="-128"/>
                <a:cs typeface="Tahoma" pitchFamily="34" charset="0"/>
                <a:sym typeface="Verdana Bold" charset="0"/>
              </a:rPr>
              <a:t> Objetivo, preguntas de investigación e hipótesis</a:t>
            </a:r>
            <a:endParaRPr lang="es-ES" sz="2000" b="1" dirty="0">
              <a:solidFill>
                <a:schemeClr val="bg1">
                  <a:lumMod val="50000"/>
                </a:schemeClr>
              </a:solidFill>
              <a:latin typeface="+mj-lt"/>
              <a:ea typeface="ＭＳ Ｐゴシック" charset="-128"/>
              <a:cs typeface="Tahoma" pitchFamily="34" charset="0"/>
              <a:sym typeface="Verdana Bold" charset="0"/>
            </a:endParaRPr>
          </a:p>
        </p:txBody>
      </p:sp>
      <p:sp>
        <p:nvSpPr>
          <p:cNvPr id="28" name="Rectangle 10"/>
          <p:cNvSpPr>
            <a:spLocks/>
          </p:cNvSpPr>
          <p:nvPr/>
        </p:nvSpPr>
        <p:spPr bwMode="auto">
          <a:xfrm>
            <a:off x="284163" y="1988840"/>
            <a:ext cx="8476902" cy="2979766"/>
          </a:xfrm>
          <a:prstGeom prst="rect">
            <a:avLst/>
          </a:prstGeom>
          <a:noFill/>
          <a:ln w="12700" cap="rnd">
            <a:noFill/>
            <a:round/>
            <a:headEnd/>
            <a:tailEnd/>
          </a:ln>
        </p:spPr>
        <p:txBody>
          <a:bodyPr lIns="38100" tIns="38100" rIns="38100" bIns="38100" anchor="ctr"/>
          <a:lstStyle/>
          <a:p>
            <a:pPr marL="342900" indent="-342900">
              <a:buClr>
                <a:srgbClr val="C00000"/>
              </a:buClr>
              <a:buSzPct val="100000"/>
              <a:buFont typeface="+mj-lt"/>
              <a:buAutoNum type="arabicParenR"/>
            </a:pPr>
            <a:r>
              <a:rPr lang="es-ES" sz="1600" dirty="0" smtClean="0">
                <a:solidFill>
                  <a:schemeClr val="tx1"/>
                </a:solidFill>
                <a:latin typeface="+mj-lt"/>
                <a:ea typeface="ＭＳ Ｐゴシック" charset="-128"/>
                <a:cs typeface="Tahoma" pitchFamily="34" charset="0"/>
                <a:sym typeface="Verdana Bold" charset="0"/>
              </a:rPr>
              <a:t>El estatus social, el curso vital y el origen geográfico son los principales factores estructurantes del espacio urbano de las metrópolis españolas. Aumento del peso del estatus social en los últimos años.</a:t>
            </a:r>
          </a:p>
          <a:p>
            <a:pPr marL="342900" indent="-342900">
              <a:buClr>
                <a:srgbClr val="C00000"/>
              </a:buClr>
              <a:buSzPct val="100000"/>
              <a:buFont typeface="+mj-lt"/>
              <a:buAutoNum type="arabicParenR"/>
            </a:pPr>
            <a:endParaRPr lang="es-ES" sz="1600" dirty="0">
              <a:solidFill>
                <a:schemeClr val="tx1"/>
              </a:solidFill>
              <a:latin typeface="+mj-lt"/>
              <a:ea typeface="ＭＳ Ｐゴシック" charset="-128"/>
              <a:cs typeface="Tahoma" pitchFamily="34" charset="0"/>
              <a:sym typeface="Verdana Bold" charset="0"/>
            </a:endParaRPr>
          </a:p>
          <a:p>
            <a:pPr marL="342900" indent="-342900">
              <a:buClr>
                <a:srgbClr val="C00000"/>
              </a:buClr>
              <a:buSzPct val="100000"/>
              <a:buFont typeface="+mj-lt"/>
              <a:buAutoNum type="arabicParenR"/>
            </a:pPr>
            <a:r>
              <a:rPr lang="es-ES" sz="1600" dirty="0" smtClean="0">
                <a:solidFill>
                  <a:schemeClr val="tx1"/>
                </a:solidFill>
                <a:latin typeface="+mj-lt"/>
                <a:ea typeface="ＭＳ Ｐゴシック" charset="-128"/>
                <a:cs typeface="Tahoma" pitchFamily="34" charset="0"/>
                <a:sym typeface="Verdana Bold" charset="0"/>
              </a:rPr>
              <a:t>Las metrópolis españolas han tendido a polarizarse </a:t>
            </a:r>
            <a:r>
              <a:rPr lang="es-ES" sz="1600" dirty="0" err="1" smtClean="0">
                <a:solidFill>
                  <a:schemeClr val="tx1"/>
                </a:solidFill>
                <a:latin typeface="+mj-lt"/>
                <a:ea typeface="ＭＳ Ｐゴシック" charset="-128"/>
                <a:cs typeface="Tahoma" pitchFamily="34" charset="0"/>
                <a:sym typeface="Verdana Bold" charset="0"/>
              </a:rPr>
              <a:t>socioresidencialmente</a:t>
            </a:r>
            <a:r>
              <a:rPr lang="es-ES" sz="1600" dirty="0" smtClean="0">
                <a:solidFill>
                  <a:schemeClr val="tx1"/>
                </a:solidFill>
                <a:latin typeface="+mj-lt"/>
                <a:ea typeface="ＭＳ Ｐゴシック" charset="-128"/>
                <a:cs typeface="Tahoma" pitchFamily="34" charset="0"/>
                <a:sym typeface="Verdana Bold" charset="0"/>
              </a:rPr>
              <a:t> en los últimos años con diferentes intensidades.</a:t>
            </a:r>
          </a:p>
          <a:p>
            <a:pPr marL="342900" indent="-342900">
              <a:buClr>
                <a:srgbClr val="C00000"/>
              </a:buClr>
              <a:buSzPct val="100000"/>
              <a:buFont typeface="+mj-lt"/>
              <a:buAutoNum type="arabicParenR"/>
            </a:pPr>
            <a:endParaRPr lang="es-ES" sz="1600" dirty="0">
              <a:solidFill>
                <a:schemeClr val="tx1"/>
              </a:solidFill>
              <a:latin typeface="+mj-lt"/>
              <a:ea typeface="ＭＳ Ｐゴシック" charset="-128"/>
              <a:cs typeface="Tahoma" pitchFamily="34" charset="0"/>
              <a:sym typeface="Verdana Bold" charset="0"/>
            </a:endParaRPr>
          </a:p>
          <a:p>
            <a:pPr marL="342900" indent="-342900">
              <a:buClr>
                <a:srgbClr val="C00000"/>
              </a:buClr>
              <a:buSzPct val="100000"/>
              <a:buFont typeface="+mj-lt"/>
              <a:buAutoNum type="arabicParenR"/>
            </a:pPr>
            <a:r>
              <a:rPr lang="es-ES" sz="1600" dirty="0" smtClean="0">
                <a:solidFill>
                  <a:schemeClr val="tx1"/>
                </a:solidFill>
                <a:latin typeface="+mj-lt"/>
                <a:ea typeface="ＭＳ Ｐゴシック" charset="-128"/>
                <a:cs typeface="Tahoma" pitchFamily="34" charset="0"/>
                <a:sym typeface="Verdana Bold" charset="0"/>
              </a:rPr>
              <a:t>La polarización </a:t>
            </a:r>
            <a:r>
              <a:rPr lang="es-ES" sz="1600" dirty="0" err="1" smtClean="0">
                <a:solidFill>
                  <a:schemeClr val="tx1"/>
                </a:solidFill>
                <a:latin typeface="+mj-lt"/>
                <a:ea typeface="ＭＳ Ｐゴシック" charset="-128"/>
                <a:cs typeface="Tahoma" pitchFamily="34" charset="0"/>
                <a:sym typeface="Verdana Bold" charset="0"/>
              </a:rPr>
              <a:t>socioresidencial</a:t>
            </a:r>
            <a:r>
              <a:rPr lang="es-ES" sz="1600" dirty="0" smtClean="0">
                <a:solidFill>
                  <a:schemeClr val="tx1"/>
                </a:solidFill>
                <a:latin typeface="+mj-lt"/>
                <a:ea typeface="ＭＳ Ｐゴシック" charset="-128"/>
                <a:cs typeface="Tahoma" pitchFamily="34" charset="0"/>
                <a:sym typeface="Verdana Bold" charset="0"/>
              </a:rPr>
              <a:t> se intensifica cuando el tamaño poblacional de la metrópolis es mayor, cuando la densidad es menor, cuando la proporción de población extranjera es más alto, cuando el proceso de desindustrialización está más avanzado y cuando el impacto de la crisis ha sido más fuerte.</a:t>
            </a:r>
          </a:p>
        </p:txBody>
      </p:sp>
      <p:sp>
        <p:nvSpPr>
          <p:cNvPr id="30" name="Marcador de número de diapositiva 3"/>
          <p:cNvSpPr>
            <a:spLocks noGrp="1"/>
          </p:cNvSpPr>
          <p:nvPr>
            <p:ph type="sldNum" sz="quarter" idx="10"/>
          </p:nvPr>
        </p:nvSpPr>
        <p:spPr>
          <a:xfrm>
            <a:off x="8386763" y="6442075"/>
            <a:ext cx="31115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fld id="{BA78ECA3-D6D1-4766-A452-351E0CB26325}" type="slidenum">
              <a:rPr lang="es-ES" smtClean="0">
                <a:latin typeface="+mj-lt"/>
                <a:cs typeface="Tahoma" pitchFamily="34" charset="0"/>
              </a:rPr>
              <a:pPr/>
              <a:t>5</a:t>
            </a:fld>
            <a:endParaRPr lang="es-ES" dirty="0">
              <a:latin typeface="+mj-lt"/>
              <a:cs typeface="Tahoma" pitchFamily="34" charset="0"/>
            </a:endParaRPr>
          </a:p>
        </p:txBody>
      </p:sp>
      <p:pic>
        <p:nvPicPr>
          <p:cNvPr id="12" name="Picture 2"/>
          <p:cNvPicPr>
            <a:picLocks noChangeArrowheads="1"/>
          </p:cNvPicPr>
          <p:nvPr/>
        </p:nvPicPr>
        <p:blipFill>
          <a:blip r:embed="rId3"/>
          <a:srcRect/>
          <a:stretch>
            <a:fillRect/>
          </a:stretch>
        </p:blipFill>
        <p:spPr bwMode="auto">
          <a:xfrm>
            <a:off x="8054975" y="79375"/>
            <a:ext cx="962025" cy="525463"/>
          </a:xfrm>
          <a:prstGeom prst="rect">
            <a:avLst/>
          </a:prstGeom>
          <a:noFill/>
          <a:ln w="9525">
            <a:noFill/>
            <a:miter lim="800000"/>
            <a:headEnd/>
            <a:tailEnd/>
          </a:ln>
        </p:spPr>
      </p:pic>
    </p:spTree>
    <p:extLst>
      <p:ext uri="{BB962C8B-B14F-4D97-AF65-F5344CB8AC3E}">
        <p14:creationId xmlns:p14="http://schemas.microsoft.com/office/powerpoint/2010/main" val="11766709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4"/>
          <p:cNvSpPr>
            <a:spLocks/>
          </p:cNvSpPr>
          <p:nvPr/>
        </p:nvSpPr>
        <p:spPr bwMode="auto">
          <a:xfrm>
            <a:off x="285720" y="845920"/>
            <a:ext cx="5662622"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1800" b="1" dirty="0" smtClean="0">
                <a:solidFill>
                  <a:schemeClr val="tx1"/>
                </a:solidFill>
                <a:latin typeface="+mj-lt"/>
                <a:ea typeface="ＭＳ Ｐゴシック" charset="-128"/>
                <a:cs typeface="Tahoma" pitchFamily="34" charset="0"/>
                <a:sym typeface="Verdana Bold" charset="0"/>
              </a:rPr>
              <a:t>Fuentes de datos</a:t>
            </a:r>
            <a:endParaRPr lang="es-ES" sz="1800" b="1" dirty="0">
              <a:solidFill>
                <a:schemeClr val="tx1"/>
              </a:solidFill>
              <a:latin typeface="+mj-lt"/>
              <a:ea typeface="ＭＳ Ｐゴシック" charset="-128"/>
              <a:cs typeface="Tahoma" pitchFamily="34" charset="0"/>
              <a:sym typeface="Verdana Bold" charset="0"/>
            </a:endParaRPr>
          </a:p>
        </p:txBody>
      </p:sp>
      <p:sp>
        <p:nvSpPr>
          <p:cNvPr id="9" name="Line 5"/>
          <p:cNvSpPr>
            <a:spLocks noChangeShapeType="1"/>
          </p:cNvSpPr>
          <p:nvPr/>
        </p:nvSpPr>
        <p:spPr bwMode="auto">
          <a:xfrm>
            <a:off x="284163" y="676006"/>
            <a:ext cx="8653462" cy="1588"/>
          </a:xfrm>
          <a:prstGeom prst="line">
            <a:avLst/>
          </a:prstGeom>
          <a:noFill/>
          <a:ln w="9525">
            <a:solidFill>
              <a:srgbClr val="981426"/>
            </a:solidFill>
            <a:round/>
            <a:headEnd/>
            <a:tailEnd/>
          </a:ln>
        </p:spPr>
        <p:txBody>
          <a:bodyPr lIns="0" tIns="0" rIns="0" bIns="0"/>
          <a:lstStyle/>
          <a:p>
            <a:endParaRPr lang="es-ES" dirty="0">
              <a:latin typeface="+mj-lt"/>
            </a:endParaRPr>
          </a:p>
        </p:txBody>
      </p:sp>
      <p:sp>
        <p:nvSpPr>
          <p:cNvPr id="20" name="Rectangle 4"/>
          <p:cNvSpPr>
            <a:spLocks/>
          </p:cNvSpPr>
          <p:nvPr/>
        </p:nvSpPr>
        <p:spPr bwMode="auto">
          <a:xfrm>
            <a:off x="285720" y="164306"/>
            <a:ext cx="7670656"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2000" b="1" dirty="0" smtClean="0">
                <a:solidFill>
                  <a:srgbClr val="C00000"/>
                </a:solidFill>
                <a:latin typeface="+mj-lt"/>
                <a:ea typeface="ＭＳ Ｐゴシック" charset="-128"/>
                <a:cs typeface="Tahoma" pitchFamily="34" charset="0"/>
                <a:sym typeface="Verdana Bold" charset="0"/>
              </a:rPr>
              <a:t>4.</a:t>
            </a:r>
            <a:r>
              <a:rPr lang="es-ES" sz="2000" b="1" dirty="0" smtClean="0">
                <a:solidFill>
                  <a:schemeClr val="bg1">
                    <a:lumMod val="50000"/>
                  </a:schemeClr>
                </a:solidFill>
                <a:latin typeface="+mj-lt"/>
                <a:ea typeface="ＭＳ Ｐゴシック" charset="-128"/>
                <a:cs typeface="Tahoma" pitchFamily="34" charset="0"/>
                <a:sym typeface="Verdana Bold" charset="0"/>
              </a:rPr>
              <a:t> Metodología y fuentes de datos</a:t>
            </a:r>
            <a:endParaRPr lang="es-ES" sz="2000" b="1" dirty="0">
              <a:solidFill>
                <a:schemeClr val="bg1">
                  <a:lumMod val="50000"/>
                </a:schemeClr>
              </a:solidFill>
              <a:latin typeface="+mj-lt"/>
              <a:ea typeface="ＭＳ Ｐゴシック" charset="-128"/>
              <a:cs typeface="Tahoma" pitchFamily="34" charset="0"/>
              <a:sym typeface="Verdana Bold" charset="0"/>
            </a:endParaRPr>
          </a:p>
        </p:txBody>
      </p:sp>
      <p:sp>
        <p:nvSpPr>
          <p:cNvPr id="28" name="Rectangle 10"/>
          <p:cNvSpPr>
            <a:spLocks/>
          </p:cNvSpPr>
          <p:nvPr/>
        </p:nvSpPr>
        <p:spPr bwMode="auto">
          <a:xfrm>
            <a:off x="425245" y="1196752"/>
            <a:ext cx="8476902" cy="859183"/>
          </a:xfrm>
          <a:prstGeom prst="rect">
            <a:avLst/>
          </a:prstGeom>
          <a:noFill/>
          <a:ln w="12700" cap="rnd">
            <a:noFill/>
            <a:round/>
            <a:headEnd/>
            <a:tailEnd/>
          </a:ln>
        </p:spPr>
        <p:txBody>
          <a:bodyPr lIns="38100" tIns="38100" rIns="38100" bIns="38100" anchor="ctr"/>
          <a:lstStyle/>
          <a:p>
            <a:pPr marL="285750" indent="-285750">
              <a:buClr>
                <a:srgbClr val="C00000"/>
              </a:buClr>
              <a:buSzPct val="100000"/>
              <a:buFont typeface="Wingdings" panose="05000000000000000000" pitchFamily="2" charset="2"/>
              <a:buChar char="§"/>
            </a:pPr>
            <a:r>
              <a:rPr lang="es-ES" sz="1600" dirty="0" smtClean="0">
                <a:solidFill>
                  <a:schemeClr val="tx1"/>
                </a:solidFill>
                <a:latin typeface="+mj-lt"/>
                <a:ea typeface="ＭＳ Ｐゴシック" charset="-128"/>
                <a:cs typeface="Tahoma" pitchFamily="34" charset="0"/>
                <a:sym typeface="Verdana" pitchFamily="34" charset="0"/>
              </a:rPr>
              <a:t>Censo de Población y </a:t>
            </a:r>
            <a:r>
              <a:rPr lang="es-ES" sz="1600" dirty="0" smtClean="0">
                <a:solidFill>
                  <a:schemeClr val="tx1"/>
                </a:solidFill>
                <a:latin typeface="+mj-lt"/>
                <a:ea typeface="ＭＳ Ｐゴシック" charset="-128"/>
                <a:cs typeface="Tahoma" pitchFamily="34" charset="0"/>
                <a:sym typeface="Verdana" pitchFamily="34" charset="0"/>
              </a:rPr>
              <a:t>Viviendas (</a:t>
            </a:r>
            <a:r>
              <a:rPr lang="es-ES" sz="1600" dirty="0" smtClean="0">
                <a:solidFill>
                  <a:schemeClr val="tx1"/>
                </a:solidFill>
                <a:latin typeface="+mj-lt"/>
                <a:ea typeface="ＭＳ Ｐゴシック" charset="-128"/>
                <a:cs typeface="Tahoma" pitchFamily="34" charset="0"/>
                <a:sym typeface="Verdana" pitchFamily="34" charset="0"/>
              </a:rPr>
              <a:t>INE).</a:t>
            </a:r>
          </a:p>
          <a:p>
            <a:pPr marL="285750" indent="-285750">
              <a:buClr>
                <a:srgbClr val="C00000"/>
              </a:buClr>
              <a:buSzPct val="100000"/>
              <a:buFont typeface="Wingdings" panose="05000000000000000000" pitchFamily="2" charset="2"/>
              <a:buChar char="§"/>
            </a:pPr>
            <a:endParaRPr lang="es-ES" sz="1600" dirty="0">
              <a:solidFill>
                <a:schemeClr val="tx1"/>
              </a:solidFill>
              <a:latin typeface="+mj-lt"/>
              <a:ea typeface="ＭＳ Ｐゴシック" charset="-128"/>
              <a:cs typeface="Tahoma" pitchFamily="34" charset="0"/>
              <a:sym typeface="Verdana" pitchFamily="34" charset="0"/>
            </a:endParaRPr>
          </a:p>
          <a:p>
            <a:pPr marL="285750" indent="-285750">
              <a:buClr>
                <a:srgbClr val="C00000"/>
              </a:buClr>
              <a:buSzPct val="100000"/>
              <a:buFont typeface="Wingdings" panose="05000000000000000000" pitchFamily="2" charset="2"/>
              <a:buChar char="§"/>
            </a:pPr>
            <a:r>
              <a:rPr lang="es-ES" sz="1600" dirty="0" smtClean="0">
                <a:solidFill>
                  <a:schemeClr val="tx1"/>
                </a:solidFill>
                <a:latin typeface="+mj-lt"/>
                <a:ea typeface="ＭＳ Ｐゴシック" charset="-128"/>
                <a:cs typeface="Tahoma" pitchFamily="34" charset="0"/>
                <a:sym typeface="Verdana" pitchFamily="34" charset="0"/>
              </a:rPr>
              <a:t>Indicadores </a:t>
            </a:r>
            <a:r>
              <a:rPr lang="es-ES" sz="1600" dirty="0" err="1" smtClean="0">
                <a:solidFill>
                  <a:schemeClr val="tx1"/>
                </a:solidFill>
                <a:latin typeface="+mj-lt"/>
                <a:ea typeface="ＭＳ Ｐゴシック" charset="-128"/>
                <a:cs typeface="Tahoma" pitchFamily="34" charset="0"/>
                <a:sym typeface="Verdana" pitchFamily="34" charset="0"/>
              </a:rPr>
              <a:t>Urban</a:t>
            </a:r>
            <a:r>
              <a:rPr lang="es-ES" sz="1600" dirty="0" smtClean="0">
                <a:solidFill>
                  <a:schemeClr val="tx1"/>
                </a:solidFill>
                <a:latin typeface="+mj-lt"/>
                <a:ea typeface="ＭＳ Ｐゴシック" charset="-128"/>
                <a:cs typeface="Tahoma" pitchFamily="34" charset="0"/>
                <a:sym typeface="Verdana" pitchFamily="34" charset="0"/>
              </a:rPr>
              <a:t> </a:t>
            </a:r>
            <a:r>
              <a:rPr lang="es-ES" sz="1600" dirty="0" err="1" smtClean="0">
                <a:solidFill>
                  <a:schemeClr val="tx1"/>
                </a:solidFill>
                <a:latin typeface="+mj-lt"/>
                <a:ea typeface="ＭＳ Ｐゴシック" charset="-128"/>
                <a:cs typeface="Tahoma" pitchFamily="34" charset="0"/>
                <a:sym typeface="Verdana" pitchFamily="34" charset="0"/>
              </a:rPr>
              <a:t>Audit</a:t>
            </a:r>
            <a:r>
              <a:rPr lang="es-ES" sz="1600" dirty="0" smtClean="0">
                <a:solidFill>
                  <a:schemeClr val="tx1"/>
                </a:solidFill>
                <a:latin typeface="+mj-lt"/>
                <a:ea typeface="ＭＳ Ｐゴシック" charset="-128"/>
                <a:cs typeface="Tahoma" pitchFamily="34" charset="0"/>
                <a:sym typeface="Verdana" pitchFamily="34" charset="0"/>
              </a:rPr>
              <a:t> (INE).</a:t>
            </a:r>
          </a:p>
        </p:txBody>
      </p:sp>
      <p:sp>
        <p:nvSpPr>
          <p:cNvPr id="30" name="Marcador de número de diapositiva 3"/>
          <p:cNvSpPr>
            <a:spLocks noGrp="1"/>
          </p:cNvSpPr>
          <p:nvPr>
            <p:ph type="sldNum" sz="quarter" idx="10"/>
          </p:nvPr>
        </p:nvSpPr>
        <p:spPr>
          <a:xfrm>
            <a:off x="8386763" y="5932512"/>
            <a:ext cx="31115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fld id="{BA78ECA3-D6D1-4766-A452-351E0CB26325}" type="slidenum">
              <a:rPr lang="es-ES" smtClean="0">
                <a:latin typeface="+mj-lt"/>
                <a:cs typeface="Tahoma" pitchFamily="34" charset="0"/>
              </a:rPr>
              <a:pPr/>
              <a:t>6</a:t>
            </a:fld>
            <a:endParaRPr lang="es-ES" dirty="0">
              <a:latin typeface="+mj-lt"/>
              <a:cs typeface="Tahoma" pitchFamily="34" charset="0"/>
            </a:endParaRPr>
          </a:p>
        </p:txBody>
      </p:sp>
      <p:sp>
        <p:nvSpPr>
          <p:cNvPr id="27" name="Rectangle 4"/>
          <p:cNvSpPr>
            <a:spLocks/>
          </p:cNvSpPr>
          <p:nvPr/>
        </p:nvSpPr>
        <p:spPr bwMode="auto">
          <a:xfrm>
            <a:off x="261778" y="2158774"/>
            <a:ext cx="5662622"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1800" b="1" dirty="0" smtClean="0">
                <a:solidFill>
                  <a:schemeClr val="tx1"/>
                </a:solidFill>
                <a:latin typeface="+mj-lt"/>
                <a:ea typeface="ＭＳ Ｐゴシック" charset="-128"/>
                <a:cs typeface="Tahoma" pitchFamily="34" charset="0"/>
                <a:sym typeface="Verdana Bold" charset="0"/>
              </a:rPr>
              <a:t>Análisis</a:t>
            </a:r>
            <a:endParaRPr lang="es-ES" sz="1800" b="1" dirty="0">
              <a:solidFill>
                <a:schemeClr val="tx1"/>
              </a:solidFill>
              <a:latin typeface="+mj-lt"/>
              <a:ea typeface="ＭＳ Ｐゴシック" charset="-128"/>
              <a:cs typeface="Tahoma" pitchFamily="34" charset="0"/>
              <a:sym typeface="Verdana Bold" charset="0"/>
            </a:endParaRPr>
          </a:p>
        </p:txBody>
      </p:sp>
      <p:sp>
        <p:nvSpPr>
          <p:cNvPr id="31" name="Rectangle 10"/>
          <p:cNvSpPr>
            <a:spLocks/>
          </p:cNvSpPr>
          <p:nvPr/>
        </p:nvSpPr>
        <p:spPr bwMode="auto">
          <a:xfrm>
            <a:off x="372443" y="2594024"/>
            <a:ext cx="8476902" cy="1915096"/>
          </a:xfrm>
          <a:prstGeom prst="rect">
            <a:avLst/>
          </a:prstGeom>
          <a:noFill/>
          <a:ln w="12700" cap="rnd">
            <a:noFill/>
            <a:round/>
            <a:headEnd/>
            <a:tailEnd/>
          </a:ln>
        </p:spPr>
        <p:txBody>
          <a:bodyPr lIns="38100" tIns="38100" rIns="38100" bIns="38100" anchor="ctr"/>
          <a:lstStyle/>
          <a:p>
            <a:pPr marL="285750" indent="-285750">
              <a:lnSpc>
                <a:spcPct val="150000"/>
              </a:lnSpc>
              <a:buClr>
                <a:srgbClr val="C00000"/>
              </a:buClr>
              <a:buSzPct val="100000"/>
              <a:buFont typeface="Wingdings" panose="05000000000000000000" pitchFamily="2" charset="2"/>
              <a:buChar char="§"/>
            </a:pPr>
            <a:r>
              <a:rPr lang="es-ES" sz="1600" dirty="0" smtClean="0">
                <a:solidFill>
                  <a:schemeClr val="tx1"/>
                </a:solidFill>
                <a:latin typeface="+mj-lt"/>
                <a:ea typeface="ＭＳ Ｐゴシック" charset="-128"/>
                <a:cs typeface="Tahoma" pitchFamily="34" charset="0"/>
                <a:sym typeface="Verdana Bold" charset="0"/>
              </a:rPr>
              <a:t>Secuencia de Análisis de Componentes Principales (ACP) y Análisis de Clasificación (ACL) con integración de visualizaciones cartográficas a través de Sistemas de Información Geográfica (SIG) </a:t>
            </a:r>
            <a:r>
              <a:rPr lang="es-ES" sz="1600" dirty="0" smtClean="0">
                <a:solidFill>
                  <a:schemeClr val="tx1"/>
                </a:solidFill>
                <a:latin typeface="+mj-lt"/>
                <a:ea typeface="ＭＳ Ｐゴシック" charset="-128"/>
                <a:cs typeface="Tahoma" pitchFamily="34" charset="0"/>
                <a:sym typeface="Verdana Bold" charset="0"/>
              </a:rPr>
              <a:t>(Ecología </a:t>
            </a:r>
            <a:r>
              <a:rPr lang="es-ES" sz="1600" dirty="0" smtClean="0">
                <a:solidFill>
                  <a:schemeClr val="tx1"/>
                </a:solidFill>
                <a:latin typeface="+mj-lt"/>
                <a:ea typeface="ＭＳ Ｐゴシック" charset="-128"/>
                <a:cs typeface="Tahoma" pitchFamily="34" charset="0"/>
                <a:sym typeface="Verdana Bold" charset="0"/>
              </a:rPr>
              <a:t>Factorial “deductiva”).</a:t>
            </a:r>
          </a:p>
          <a:p>
            <a:pPr marL="285750" indent="-285750">
              <a:lnSpc>
                <a:spcPct val="150000"/>
              </a:lnSpc>
              <a:buClr>
                <a:srgbClr val="C00000"/>
              </a:buClr>
              <a:buSzPct val="100000"/>
              <a:buFont typeface="Wingdings" panose="05000000000000000000" pitchFamily="2" charset="2"/>
              <a:buChar char="§"/>
            </a:pPr>
            <a:endParaRPr lang="es-ES" sz="1600" dirty="0" smtClean="0">
              <a:solidFill>
                <a:schemeClr val="tx1"/>
              </a:solidFill>
              <a:latin typeface="+mj-lt"/>
              <a:ea typeface="ＭＳ Ｐゴシック" charset="-128"/>
              <a:cs typeface="Tahoma" pitchFamily="34" charset="0"/>
              <a:sym typeface="Verdana Bold" charset="0"/>
            </a:endParaRPr>
          </a:p>
          <a:p>
            <a:pPr marL="285750" indent="-285750">
              <a:lnSpc>
                <a:spcPct val="150000"/>
              </a:lnSpc>
              <a:buClr>
                <a:srgbClr val="C00000"/>
              </a:buClr>
              <a:buSzPct val="100000"/>
              <a:buFont typeface="Wingdings" panose="05000000000000000000" pitchFamily="2" charset="2"/>
              <a:buChar char="§"/>
            </a:pPr>
            <a:r>
              <a:rPr lang="es-ES" sz="1600" dirty="0" smtClean="0">
                <a:solidFill>
                  <a:schemeClr val="tx1"/>
                </a:solidFill>
                <a:latin typeface="+mj-lt"/>
                <a:ea typeface="ＭＳ Ｐゴシック" charset="-128"/>
                <a:cs typeface="Tahoma" pitchFamily="34" charset="0"/>
                <a:sym typeface="Verdana Bold" charset="0"/>
              </a:rPr>
              <a:t>Análisis de correlación-dispersión.</a:t>
            </a:r>
          </a:p>
        </p:txBody>
      </p:sp>
      <p:pic>
        <p:nvPicPr>
          <p:cNvPr id="10" name="Picture 2"/>
          <p:cNvPicPr>
            <a:picLocks noChangeArrowheads="1"/>
          </p:cNvPicPr>
          <p:nvPr/>
        </p:nvPicPr>
        <p:blipFill>
          <a:blip r:embed="rId3"/>
          <a:srcRect/>
          <a:stretch>
            <a:fillRect/>
          </a:stretch>
        </p:blipFill>
        <p:spPr bwMode="auto">
          <a:xfrm>
            <a:off x="8054975" y="79375"/>
            <a:ext cx="962025" cy="525463"/>
          </a:xfrm>
          <a:prstGeom prst="rect">
            <a:avLst/>
          </a:prstGeom>
          <a:noFill/>
          <a:ln w="9525">
            <a:noFill/>
            <a:miter lim="800000"/>
            <a:headEnd/>
            <a:tailEnd/>
          </a:ln>
        </p:spPr>
      </p:pic>
      <p:sp>
        <p:nvSpPr>
          <p:cNvPr id="11" name="Rectangle 4"/>
          <p:cNvSpPr>
            <a:spLocks/>
          </p:cNvSpPr>
          <p:nvPr/>
        </p:nvSpPr>
        <p:spPr bwMode="auto">
          <a:xfrm>
            <a:off x="266377" y="4667262"/>
            <a:ext cx="8665200"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1800" b="1" dirty="0" err="1" smtClean="0">
                <a:solidFill>
                  <a:schemeClr val="tx1"/>
                </a:solidFill>
                <a:latin typeface="+mj-lt"/>
                <a:ea typeface="ＭＳ Ｐゴシック" charset="-128"/>
                <a:cs typeface="Tahoma" pitchFamily="34" charset="0"/>
                <a:sym typeface="Verdana Bold" charset="0"/>
              </a:rPr>
              <a:t>Operativización</a:t>
            </a:r>
            <a:r>
              <a:rPr lang="es-ES" sz="1800" b="1" dirty="0" smtClean="0">
                <a:solidFill>
                  <a:schemeClr val="tx1"/>
                </a:solidFill>
                <a:latin typeface="+mj-lt"/>
                <a:ea typeface="ＭＳ Ｐゴシック" charset="-128"/>
                <a:cs typeface="Tahoma" pitchFamily="34" charset="0"/>
                <a:sym typeface="Verdana Bold" charset="0"/>
              </a:rPr>
              <a:t> de la polarización </a:t>
            </a:r>
            <a:r>
              <a:rPr lang="es-ES" sz="1800" b="1" dirty="0" err="1" smtClean="0">
                <a:solidFill>
                  <a:schemeClr val="tx1"/>
                </a:solidFill>
                <a:latin typeface="+mj-lt"/>
                <a:ea typeface="ＭＳ Ｐゴシック" charset="-128"/>
                <a:cs typeface="Tahoma" pitchFamily="34" charset="0"/>
                <a:sym typeface="Verdana Bold" charset="0"/>
              </a:rPr>
              <a:t>socioresidencial</a:t>
            </a:r>
            <a:endParaRPr lang="es-ES" sz="1800" b="1" dirty="0">
              <a:solidFill>
                <a:schemeClr val="tx1"/>
              </a:solidFill>
              <a:latin typeface="+mj-lt"/>
              <a:ea typeface="ＭＳ Ｐゴシック" charset="-128"/>
              <a:cs typeface="Tahoma" pitchFamily="34" charset="0"/>
              <a:sym typeface="Verdana Bold" charset="0"/>
            </a:endParaRPr>
          </a:p>
        </p:txBody>
      </p:sp>
      <p:sp>
        <p:nvSpPr>
          <p:cNvPr id="13" name="Rectangle 10"/>
          <p:cNvSpPr>
            <a:spLocks/>
          </p:cNvSpPr>
          <p:nvPr/>
        </p:nvSpPr>
        <p:spPr bwMode="auto">
          <a:xfrm>
            <a:off x="372443" y="5187595"/>
            <a:ext cx="8476902" cy="837677"/>
          </a:xfrm>
          <a:prstGeom prst="rect">
            <a:avLst/>
          </a:prstGeom>
          <a:noFill/>
          <a:ln w="12700" cap="rnd">
            <a:noFill/>
            <a:round/>
            <a:headEnd/>
            <a:tailEnd/>
          </a:ln>
        </p:spPr>
        <p:txBody>
          <a:bodyPr lIns="38100" tIns="38100" rIns="38100" bIns="38100" anchor="ctr"/>
          <a:lstStyle/>
          <a:p>
            <a:pPr marL="285750" indent="-285750">
              <a:lnSpc>
                <a:spcPct val="150000"/>
              </a:lnSpc>
              <a:buClr>
                <a:srgbClr val="C00000"/>
              </a:buClr>
              <a:buSzPct val="100000"/>
              <a:buFont typeface="Wingdings" panose="05000000000000000000" pitchFamily="2" charset="2"/>
              <a:buChar char="§"/>
            </a:pPr>
            <a:r>
              <a:rPr lang="es-ES" sz="1600" dirty="0" smtClean="0">
                <a:solidFill>
                  <a:schemeClr val="tx1"/>
                </a:solidFill>
                <a:latin typeface="Arial" charset="0"/>
                <a:ea typeface="Arial" charset="0"/>
                <a:cs typeface="Arial" charset="0"/>
                <a:sym typeface="Verdana Bold" charset="0"/>
              </a:rPr>
              <a:t>Aumento de </a:t>
            </a:r>
            <a:r>
              <a:rPr lang="es-ES" sz="1600" i="1" dirty="0" err="1" smtClean="0">
                <a:solidFill>
                  <a:schemeClr val="tx1"/>
                </a:solidFill>
                <a:latin typeface="Arial" charset="0"/>
                <a:ea typeface="Arial" charset="0"/>
                <a:cs typeface="Arial" charset="0"/>
                <a:sym typeface="Verdana Bold" charset="0"/>
              </a:rPr>
              <a:t>Luxury</a:t>
            </a:r>
            <a:r>
              <a:rPr lang="es-ES" sz="1600" i="1" dirty="0" smtClean="0">
                <a:solidFill>
                  <a:schemeClr val="tx1"/>
                </a:solidFill>
                <a:latin typeface="Arial" charset="0"/>
                <a:ea typeface="Arial" charset="0"/>
                <a:cs typeface="Arial" charset="0"/>
                <a:sym typeface="Verdana Bold" charset="0"/>
              </a:rPr>
              <a:t> </a:t>
            </a:r>
            <a:r>
              <a:rPr lang="es-ES" sz="1600" i="1" dirty="0" err="1" smtClean="0">
                <a:solidFill>
                  <a:schemeClr val="tx1"/>
                </a:solidFill>
                <a:latin typeface="Arial" charset="0"/>
                <a:ea typeface="Arial" charset="0"/>
                <a:cs typeface="Arial" charset="0"/>
                <a:sym typeface="Verdana Bold" charset="0"/>
              </a:rPr>
              <a:t>Housing</a:t>
            </a:r>
            <a:r>
              <a:rPr lang="es-ES" sz="1600" dirty="0" smtClean="0">
                <a:solidFill>
                  <a:schemeClr val="tx1"/>
                </a:solidFill>
                <a:latin typeface="Arial" charset="0"/>
                <a:ea typeface="Arial" charset="0"/>
                <a:cs typeface="Arial" charset="0"/>
                <a:sym typeface="Verdana Bold" charset="0"/>
              </a:rPr>
              <a:t>, </a:t>
            </a:r>
            <a:r>
              <a:rPr lang="es-ES" sz="1600" i="1" dirty="0" err="1" smtClean="0">
                <a:solidFill>
                  <a:schemeClr val="tx1"/>
                </a:solidFill>
                <a:latin typeface="Arial" charset="0"/>
                <a:ea typeface="Arial" charset="0"/>
                <a:cs typeface="Arial" charset="0"/>
                <a:sym typeface="Verdana Bold" charset="0"/>
              </a:rPr>
              <a:t>Gentrified</a:t>
            </a:r>
            <a:r>
              <a:rPr lang="es-ES" sz="1600" i="1" dirty="0" smtClean="0">
                <a:solidFill>
                  <a:schemeClr val="tx1"/>
                </a:solidFill>
                <a:latin typeface="Arial" charset="0"/>
                <a:ea typeface="Arial" charset="0"/>
                <a:cs typeface="Arial" charset="0"/>
                <a:sym typeface="Verdana Bold" charset="0"/>
              </a:rPr>
              <a:t> City</a:t>
            </a:r>
            <a:r>
              <a:rPr lang="es-ES" sz="1600" dirty="0" smtClean="0">
                <a:solidFill>
                  <a:schemeClr val="tx1"/>
                </a:solidFill>
                <a:latin typeface="Arial" charset="0"/>
                <a:ea typeface="Arial" charset="0"/>
                <a:cs typeface="Arial" charset="0"/>
                <a:sym typeface="Verdana Bold" charset="0"/>
              </a:rPr>
              <a:t>, </a:t>
            </a:r>
            <a:r>
              <a:rPr lang="es-ES" sz="1600" i="1" dirty="0" err="1" smtClean="0">
                <a:solidFill>
                  <a:schemeClr val="tx1"/>
                </a:solidFill>
                <a:latin typeface="Arial" charset="0"/>
                <a:ea typeface="Arial" charset="0"/>
                <a:cs typeface="Arial" charset="0"/>
                <a:sym typeface="Verdana Bold" charset="0"/>
              </a:rPr>
              <a:t>Suburban</a:t>
            </a:r>
            <a:r>
              <a:rPr lang="es-ES" sz="1600" i="1" dirty="0" smtClean="0">
                <a:solidFill>
                  <a:schemeClr val="tx1"/>
                </a:solidFill>
                <a:latin typeface="Arial" charset="0"/>
                <a:ea typeface="Arial" charset="0"/>
                <a:cs typeface="Arial" charset="0"/>
                <a:sym typeface="Verdana Bold" charset="0"/>
              </a:rPr>
              <a:t> City</a:t>
            </a:r>
            <a:r>
              <a:rPr lang="es-ES" sz="1600" dirty="0" smtClean="0">
                <a:solidFill>
                  <a:schemeClr val="tx1"/>
                </a:solidFill>
                <a:latin typeface="Arial" charset="0"/>
                <a:ea typeface="Arial" charset="0"/>
                <a:cs typeface="Arial" charset="0"/>
                <a:sym typeface="Verdana Bold" charset="0"/>
              </a:rPr>
              <a:t>, </a:t>
            </a:r>
            <a:r>
              <a:rPr lang="es-ES" sz="1600" i="1" dirty="0" err="1" smtClean="0">
                <a:solidFill>
                  <a:schemeClr val="tx1"/>
                </a:solidFill>
                <a:latin typeface="Arial" charset="0"/>
                <a:ea typeface="Arial" charset="0"/>
                <a:cs typeface="Arial" charset="0"/>
                <a:sym typeface="Verdana Bold" charset="0"/>
              </a:rPr>
              <a:t>Ethnic</a:t>
            </a:r>
            <a:r>
              <a:rPr lang="es-ES" sz="1600" i="1" dirty="0" smtClean="0">
                <a:solidFill>
                  <a:schemeClr val="tx1"/>
                </a:solidFill>
                <a:latin typeface="Arial" charset="0"/>
                <a:ea typeface="Arial" charset="0"/>
                <a:cs typeface="Arial" charset="0"/>
                <a:sym typeface="Verdana Bold" charset="0"/>
              </a:rPr>
              <a:t> Enclave</a:t>
            </a:r>
            <a:r>
              <a:rPr lang="es-ES" sz="1600" dirty="0" smtClean="0">
                <a:solidFill>
                  <a:schemeClr val="tx1"/>
                </a:solidFill>
                <a:latin typeface="Arial" charset="0"/>
                <a:ea typeface="Arial" charset="0"/>
                <a:cs typeface="Arial" charset="0"/>
                <a:sym typeface="Verdana Bold" charset="0"/>
              </a:rPr>
              <a:t>, </a:t>
            </a:r>
            <a:r>
              <a:rPr lang="es-ES" sz="1600" i="1" dirty="0" err="1" smtClean="0">
                <a:solidFill>
                  <a:schemeClr val="tx1"/>
                </a:solidFill>
                <a:latin typeface="Arial" charset="0"/>
                <a:ea typeface="Arial" charset="0"/>
                <a:cs typeface="Arial" charset="0"/>
                <a:sym typeface="Verdana Bold" charset="0"/>
              </a:rPr>
              <a:t>Abandoned</a:t>
            </a:r>
            <a:r>
              <a:rPr lang="es-ES" sz="1600" i="1" dirty="0" smtClean="0">
                <a:solidFill>
                  <a:schemeClr val="tx1"/>
                </a:solidFill>
                <a:latin typeface="Arial" charset="0"/>
                <a:ea typeface="Arial" charset="0"/>
                <a:cs typeface="Arial" charset="0"/>
                <a:sym typeface="Verdana Bold" charset="0"/>
              </a:rPr>
              <a:t> City </a:t>
            </a:r>
            <a:r>
              <a:rPr lang="es-ES" sz="1600" dirty="0" smtClean="0">
                <a:solidFill>
                  <a:schemeClr val="tx1"/>
                </a:solidFill>
                <a:latin typeface="Arial" charset="0"/>
                <a:ea typeface="Arial" charset="0"/>
                <a:cs typeface="Arial" charset="0"/>
                <a:sym typeface="Verdana Bold" charset="0"/>
              </a:rPr>
              <a:t>en detrimento del </a:t>
            </a:r>
            <a:r>
              <a:rPr lang="es-ES" sz="1600" i="1" dirty="0" err="1" smtClean="0">
                <a:solidFill>
                  <a:schemeClr val="tx1"/>
                </a:solidFill>
                <a:latin typeface="Arial" charset="0"/>
                <a:ea typeface="Arial" charset="0"/>
                <a:cs typeface="Arial" charset="0"/>
                <a:sym typeface="Verdana Bold" charset="0"/>
              </a:rPr>
              <a:t>Tenement</a:t>
            </a:r>
            <a:r>
              <a:rPr lang="es-ES" sz="1600" i="1" dirty="0" smtClean="0">
                <a:solidFill>
                  <a:schemeClr val="tx1"/>
                </a:solidFill>
                <a:latin typeface="Arial" charset="0"/>
                <a:ea typeface="Arial" charset="0"/>
                <a:cs typeface="Arial" charset="0"/>
                <a:sym typeface="Verdana Bold" charset="0"/>
              </a:rPr>
              <a:t> City</a:t>
            </a:r>
            <a:r>
              <a:rPr lang="es-ES" sz="1600" dirty="0" smtClean="0">
                <a:solidFill>
                  <a:schemeClr val="tx1"/>
                </a:solidFill>
                <a:latin typeface="Arial" charset="0"/>
                <a:ea typeface="Arial" charset="0"/>
                <a:cs typeface="Arial" charset="0"/>
                <a:sym typeface="Verdana Bold" charset="0"/>
              </a:rPr>
              <a:t> (Marcuse, 1993; Marcuse y van </a:t>
            </a:r>
            <a:r>
              <a:rPr lang="es-ES" sz="1600" dirty="0" err="1" smtClean="0">
                <a:solidFill>
                  <a:schemeClr val="tx1"/>
                </a:solidFill>
                <a:latin typeface="Arial" charset="0"/>
                <a:ea typeface="Arial" charset="0"/>
                <a:cs typeface="Arial" charset="0"/>
                <a:sym typeface="Verdana Bold" charset="0"/>
              </a:rPr>
              <a:t>Kempen</a:t>
            </a:r>
            <a:r>
              <a:rPr lang="es-ES" sz="1600" dirty="0" smtClean="0">
                <a:solidFill>
                  <a:schemeClr val="tx1"/>
                </a:solidFill>
                <a:latin typeface="Arial" charset="0"/>
                <a:ea typeface="Arial" charset="0"/>
                <a:cs typeface="Arial" charset="0"/>
                <a:sym typeface="Verdana Bold" charset="0"/>
              </a:rPr>
              <a:t>, 2000).</a:t>
            </a:r>
            <a:endParaRPr lang="es-ES" sz="1600" i="1" dirty="0" smtClean="0">
              <a:solidFill>
                <a:schemeClr val="tx1"/>
              </a:solidFill>
              <a:latin typeface="Arial" charset="0"/>
              <a:ea typeface="Arial" charset="0"/>
              <a:cs typeface="Arial" charset="0"/>
              <a:sym typeface="Verdana Bold" charset="0"/>
            </a:endParaRPr>
          </a:p>
        </p:txBody>
      </p:sp>
    </p:spTree>
    <p:extLst>
      <p:ext uri="{BB962C8B-B14F-4D97-AF65-F5344CB8AC3E}">
        <p14:creationId xmlns:p14="http://schemas.microsoft.com/office/powerpoint/2010/main" val="18499403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5"/>
          <p:cNvSpPr>
            <a:spLocks noChangeShapeType="1"/>
          </p:cNvSpPr>
          <p:nvPr/>
        </p:nvSpPr>
        <p:spPr bwMode="auto">
          <a:xfrm>
            <a:off x="284163" y="676006"/>
            <a:ext cx="8653462" cy="1588"/>
          </a:xfrm>
          <a:prstGeom prst="line">
            <a:avLst/>
          </a:prstGeom>
          <a:noFill/>
          <a:ln w="9525">
            <a:solidFill>
              <a:srgbClr val="981426"/>
            </a:solidFill>
            <a:round/>
            <a:headEnd/>
            <a:tailEnd/>
          </a:ln>
        </p:spPr>
        <p:txBody>
          <a:bodyPr lIns="0" tIns="0" rIns="0" bIns="0"/>
          <a:lstStyle/>
          <a:p>
            <a:endParaRPr lang="es-ES" dirty="0">
              <a:latin typeface="+mj-lt"/>
            </a:endParaRPr>
          </a:p>
        </p:txBody>
      </p:sp>
      <p:sp>
        <p:nvSpPr>
          <p:cNvPr id="20" name="Rectangle 4"/>
          <p:cNvSpPr>
            <a:spLocks/>
          </p:cNvSpPr>
          <p:nvPr/>
        </p:nvSpPr>
        <p:spPr bwMode="auto">
          <a:xfrm>
            <a:off x="285720" y="164306"/>
            <a:ext cx="7670656"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2000" b="1" dirty="0" smtClean="0">
                <a:solidFill>
                  <a:srgbClr val="C00000"/>
                </a:solidFill>
                <a:latin typeface="+mj-lt"/>
                <a:ea typeface="ＭＳ Ｐゴシック" charset="-128"/>
                <a:cs typeface="Tahoma" pitchFamily="34" charset="0"/>
                <a:sym typeface="Verdana Bold" charset="0"/>
              </a:rPr>
              <a:t>4.</a:t>
            </a:r>
            <a:r>
              <a:rPr lang="es-ES" sz="2000" b="1" dirty="0" smtClean="0">
                <a:solidFill>
                  <a:schemeClr val="bg1">
                    <a:lumMod val="50000"/>
                  </a:schemeClr>
                </a:solidFill>
                <a:latin typeface="+mj-lt"/>
                <a:ea typeface="ＭＳ Ｐゴシック" charset="-128"/>
                <a:cs typeface="Tahoma" pitchFamily="34" charset="0"/>
                <a:sym typeface="Verdana Bold" charset="0"/>
              </a:rPr>
              <a:t> Metodología y fuentes de datos</a:t>
            </a:r>
            <a:endParaRPr lang="es-ES" sz="2000" b="1" dirty="0">
              <a:solidFill>
                <a:schemeClr val="bg1">
                  <a:lumMod val="50000"/>
                </a:schemeClr>
              </a:solidFill>
              <a:latin typeface="+mj-lt"/>
              <a:ea typeface="ＭＳ Ｐゴシック" charset="-128"/>
              <a:cs typeface="Tahoma" pitchFamily="34" charset="0"/>
              <a:sym typeface="Verdana Bold" charset="0"/>
            </a:endParaRPr>
          </a:p>
        </p:txBody>
      </p:sp>
      <p:sp>
        <p:nvSpPr>
          <p:cNvPr id="30" name="Marcador de número de diapositiva 3"/>
          <p:cNvSpPr>
            <a:spLocks noGrp="1"/>
          </p:cNvSpPr>
          <p:nvPr>
            <p:ph type="sldNum" sz="quarter" idx="10"/>
          </p:nvPr>
        </p:nvSpPr>
        <p:spPr>
          <a:xfrm>
            <a:off x="8386763" y="6442075"/>
            <a:ext cx="31115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fld id="{BA78ECA3-D6D1-4766-A452-351E0CB26325}" type="slidenum">
              <a:rPr lang="es-ES" smtClean="0">
                <a:latin typeface="+mj-lt"/>
                <a:cs typeface="Tahoma" pitchFamily="34" charset="0"/>
              </a:rPr>
              <a:pPr/>
              <a:t>7</a:t>
            </a:fld>
            <a:endParaRPr lang="es-ES" dirty="0">
              <a:latin typeface="+mj-lt"/>
              <a:cs typeface="Tahoma" pitchFamily="34" charset="0"/>
            </a:endParaRPr>
          </a:p>
        </p:txBody>
      </p:sp>
      <p:sp>
        <p:nvSpPr>
          <p:cNvPr id="12" name="Rectangle 10"/>
          <p:cNvSpPr>
            <a:spLocks/>
          </p:cNvSpPr>
          <p:nvPr/>
        </p:nvSpPr>
        <p:spPr bwMode="auto">
          <a:xfrm>
            <a:off x="974490" y="712662"/>
            <a:ext cx="7272807"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nchor="ctr"/>
          <a:lstStyle>
            <a:lvl1pPr eaLnBrk="0" hangingPunct="0">
              <a:defRPr sz="12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12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12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12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9pPr>
          </a:lstStyle>
          <a:p>
            <a:pPr algn="ctr" eaLnBrk="1" hangingPunct="1">
              <a:buClr>
                <a:srgbClr val="C00000"/>
              </a:buClr>
              <a:buSzPct val="100000"/>
            </a:pPr>
            <a:r>
              <a:rPr lang="es-ES" altLang="es-ES" b="1" dirty="0" smtClean="0">
                <a:solidFill>
                  <a:schemeClr val="tx1"/>
                </a:solidFill>
                <a:latin typeface="Arial" panose="020B0604020202020204" pitchFamily="34" charset="0"/>
                <a:cs typeface="Arial" panose="020B0604020202020204" pitchFamily="34" charset="0"/>
                <a:sym typeface="Verdana" pitchFamily="34" charset="0"/>
              </a:rPr>
              <a:t>Cuadro 1. Variables utilizadas en la construcción de la tipología de áreas </a:t>
            </a:r>
            <a:r>
              <a:rPr lang="es-ES" altLang="es-ES" b="1" dirty="0" err="1" smtClean="0">
                <a:solidFill>
                  <a:schemeClr val="tx1"/>
                </a:solidFill>
                <a:latin typeface="Arial" panose="020B0604020202020204" pitchFamily="34" charset="0"/>
                <a:cs typeface="Arial" panose="020B0604020202020204" pitchFamily="34" charset="0"/>
                <a:sym typeface="Verdana" pitchFamily="34" charset="0"/>
              </a:rPr>
              <a:t>socioresidenciales</a:t>
            </a:r>
            <a:endParaRPr lang="es-ES" altLang="es-ES" b="1" dirty="0">
              <a:solidFill>
                <a:schemeClr val="tx1"/>
              </a:solidFill>
              <a:latin typeface="Arial" panose="020B0604020202020204" pitchFamily="34" charset="0"/>
              <a:cs typeface="Arial" panose="020B0604020202020204" pitchFamily="34" charset="0"/>
              <a:sym typeface="Verdana" pitchFamily="34" charset="0"/>
            </a:endParaRPr>
          </a:p>
        </p:txBody>
      </p:sp>
      <p:pic>
        <p:nvPicPr>
          <p:cNvPr id="14" name="Picture 2"/>
          <p:cNvPicPr>
            <a:picLocks noChangeArrowheads="1"/>
          </p:cNvPicPr>
          <p:nvPr/>
        </p:nvPicPr>
        <p:blipFill>
          <a:blip r:embed="rId3"/>
          <a:srcRect/>
          <a:stretch>
            <a:fillRect/>
          </a:stretch>
        </p:blipFill>
        <p:spPr bwMode="auto">
          <a:xfrm>
            <a:off x="8054975" y="79375"/>
            <a:ext cx="962025" cy="525463"/>
          </a:xfrm>
          <a:prstGeom prst="rect">
            <a:avLst/>
          </a:prstGeom>
          <a:noFill/>
          <a:ln w="9525">
            <a:noFill/>
            <a:miter lim="800000"/>
            <a:headEnd/>
            <a:tailEnd/>
          </a:ln>
        </p:spPr>
      </p:pic>
      <p:graphicFrame>
        <p:nvGraphicFramePr>
          <p:cNvPr id="4" name="Tabla 3"/>
          <p:cNvGraphicFramePr>
            <a:graphicFrameLocks noGrp="1"/>
          </p:cNvGraphicFramePr>
          <p:nvPr>
            <p:extLst>
              <p:ext uri="{D42A27DB-BD31-4B8C-83A1-F6EECF244321}">
                <p14:modId xmlns:p14="http://schemas.microsoft.com/office/powerpoint/2010/main" val="342145163"/>
              </p:ext>
            </p:extLst>
          </p:nvPr>
        </p:nvGraphicFramePr>
        <p:xfrm>
          <a:off x="284163" y="1050370"/>
          <a:ext cx="8653461" cy="5696505"/>
        </p:xfrm>
        <a:graphic>
          <a:graphicData uri="http://schemas.openxmlformats.org/drawingml/2006/table">
            <a:tbl>
              <a:tblPr>
                <a:tableStyleId>{5C22544A-7EE6-4342-B048-85BDC9FD1C3A}</a:tableStyleId>
              </a:tblPr>
              <a:tblGrid>
                <a:gridCol w="1335509"/>
                <a:gridCol w="2448272"/>
                <a:gridCol w="4869680"/>
              </a:tblGrid>
              <a:tr h="107425">
                <a:tc>
                  <a:txBody>
                    <a:bodyPr/>
                    <a:lstStyle/>
                    <a:p>
                      <a:pPr lvl="0" algn="ctr" fontAlgn="ctr"/>
                      <a:r>
                        <a:rPr lang="es-ES_tradnl" sz="800" b="1" u="none" strike="noStrike" dirty="0">
                          <a:effectLst/>
                        </a:rPr>
                        <a:t>Dimensiones</a:t>
                      </a:r>
                      <a:endParaRPr lang="es-ES_tradnl" sz="800" b="1" i="0" u="none" strike="noStrike" dirty="0">
                        <a:solidFill>
                          <a:srgbClr val="000000"/>
                        </a:solidFill>
                        <a:effectLst/>
                        <a:latin typeface="Calibri" charset="0"/>
                      </a:endParaRPr>
                    </a:p>
                  </a:txBody>
                  <a:tcPr marL="4669"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lgn="ctr" fontAlgn="ctr"/>
                      <a:r>
                        <a:rPr lang="es-ES_tradnl" sz="800" b="1" u="none" strike="noStrike" dirty="0">
                          <a:effectLst/>
                        </a:rPr>
                        <a:t>Variables</a:t>
                      </a:r>
                      <a:endParaRPr lang="es-ES_tradnl" sz="800" b="1" i="0" u="none" strike="noStrike" dirty="0">
                        <a:solidFill>
                          <a:srgbClr val="000000"/>
                        </a:solidFill>
                        <a:effectLst/>
                        <a:latin typeface="Calibri" charset="0"/>
                      </a:endParaRPr>
                    </a:p>
                  </a:txBody>
                  <a:tcPr marL="4669"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lgn="ctr" fontAlgn="ctr"/>
                      <a:r>
                        <a:rPr lang="es-ES_tradnl" sz="800" b="1" u="none" strike="noStrike" dirty="0">
                          <a:effectLst/>
                        </a:rPr>
                        <a:t>Marginales</a:t>
                      </a:r>
                      <a:endParaRPr lang="es-ES_tradnl" sz="800" b="1" i="0" u="none" strike="noStrike" dirty="0">
                        <a:solidFill>
                          <a:srgbClr val="000000"/>
                        </a:solidFill>
                        <a:effectLst/>
                        <a:latin typeface="Calibri" charset="0"/>
                      </a:endParaRPr>
                    </a:p>
                  </a:txBody>
                  <a:tcPr marL="4669"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97307">
                <a:tc rowSpan="13">
                  <a:txBody>
                    <a:bodyPr/>
                    <a:lstStyle/>
                    <a:p>
                      <a:pPr lvl="0" algn="l" fontAlgn="ctr"/>
                      <a:r>
                        <a:rPr lang="es-ES_tradnl" sz="800" u="none" strike="noStrike" dirty="0">
                          <a:effectLst/>
                        </a:rPr>
                        <a:t>Estatus social</a:t>
                      </a:r>
                      <a:endParaRPr lang="es-ES_tradnl" sz="800" b="1"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lvl="0" algn="l" fontAlgn="ctr"/>
                      <a:r>
                        <a:rPr lang="es-ES_tradnl" sz="800" u="none" strike="noStrike" dirty="0" err="1">
                          <a:effectLst/>
                        </a:rPr>
                        <a:t>Categoria</a:t>
                      </a:r>
                      <a:r>
                        <a:rPr lang="es-ES_tradnl" sz="800" u="none" strike="noStrike" dirty="0">
                          <a:effectLst/>
                        </a:rPr>
                        <a:t> </a:t>
                      </a:r>
                      <a:r>
                        <a:rPr lang="es-ES_tradnl" sz="800" u="none" strike="noStrike" dirty="0" err="1">
                          <a:effectLst/>
                        </a:rPr>
                        <a:t>socioprofesional</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s-ES_tradnl" sz="800" u="none" strike="noStrike" dirty="0">
                          <a:effectLst/>
                        </a:rPr>
                        <a:t>% de población ocupada en </a:t>
                      </a:r>
                      <a:r>
                        <a:rPr lang="es-ES_tradnl" sz="800" u="none" strike="noStrike" dirty="0" err="1">
                          <a:effectLst/>
                        </a:rPr>
                        <a:t>categorias</a:t>
                      </a:r>
                      <a:r>
                        <a:rPr lang="es-ES_tradnl" sz="800" u="none" strike="noStrike" dirty="0">
                          <a:effectLst/>
                        </a:rPr>
                        <a:t> ocupacionales "altas" (1+2) (IND11A)</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población ocupada en </a:t>
                      </a:r>
                      <a:r>
                        <a:rPr lang="es-ES_tradnl" sz="800" u="none" strike="noStrike" dirty="0" err="1">
                          <a:effectLst/>
                        </a:rPr>
                        <a:t>categorias</a:t>
                      </a:r>
                      <a:r>
                        <a:rPr lang="es-ES_tradnl" sz="800" u="none" strike="noStrike" dirty="0">
                          <a:effectLst/>
                        </a:rPr>
                        <a:t> ocupacionales "medias" (3+4) (IND11B)</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población ocupada en </a:t>
                      </a:r>
                      <a:r>
                        <a:rPr lang="es-ES_tradnl" sz="800" u="none" strike="noStrike" dirty="0" err="1">
                          <a:effectLst/>
                        </a:rPr>
                        <a:t>categorias</a:t>
                      </a:r>
                      <a:r>
                        <a:rPr lang="es-ES_tradnl" sz="800" u="none" strike="noStrike" dirty="0">
                          <a:effectLst/>
                        </a:rPr>
                        <a:t> ocupacionales "bajas" (0+5+6+7+8+9) (IND11C)</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rowSpan="3">
                  <a:txBody>
                    <a:bodyPr/>
                    <a:lstStyle/>
                    <a:p>
                      <a:pPr lvl="0" algn="l" fontAlgn="ctr"/>
                      <a:r>
                        <a:rPr lang="es-ES_tradnl" sz="800" u="none" strike="noStrike" dirty="0">
                          <a:effectLst/>
                        </a:rPr>
                        <a:t>Sector de actividad</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s-ES_tradnl" sz="800" u="none" strike="noStrike" dirty="0">
                          <a:effectLst/>
                        </a:rPr>
                        <a:t>% de población ocupada: sector </a:t>
                      </a:r>
                      <a:r>
                        <a:rPr lang="es-ES_tradnl" sz="800" u="none" strike="noStrike" dirty="0" err="1">
                          <a:effectLst/>
                        </a:rPr>
                        <a:t>primari</a:t>
                      </a:r>
                      <a:r>
                        <a:rPr lang="es-ES_tradnl" sz="800" u="none" strike="noStrike" dirty="0">
                          <a:effectLst/>
                        </a:rPr>
                        <a:t> (A+B) (IND2A)</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población ocupada sector industrial y construcción (C+D+E+F) (IND2B) </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a:t>
                      </a:r>
                      <a:r>
                        <a:rPr lang="es-ES_tradnl" sz="800" u="none" strike="noStrike" dirty="0" err="1">
                          <a:effectLst/>
                        </a:rPr>
                        <a:t>població</a:t>
                      </a:r>
                      <a:r>
                        <a:rPr lang="es-ES_tradnl" sz="800" u="none" strike="noStrike" dirty="0">
                          <a:effectLst/>
                        </a:rPr>
                        <a:t> ocupada sector servicios (G+H+I+J+K+L+M+N+O+P+Q+R+S+T+U) (IND2C)</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rowSpan="3">
                  <a:txBody>
                    <a:bodyPr/>
                    <a:lstStyle/>
                    <a:p>
                      <a:pPr lvl="0" algn="l" fontAlgn="ctr"/>
                      <a:r>
                        <a:rPr lang="es-ES_tradnl" sz="800" u="none" strike="noStrike" dirty="0">
                          <a:effectLst/>
                        </a:rPr>
                        <a:t>Relación con la actividad</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s-ES_tradnl" sz="800" u="none" strike="noStrike" dirty="0">
                          <a:effectLst/>
                        </a:rPr>
                        <a:t>% de población ocupada (IND4A)</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población parada (IND4B)</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población inactiva (IND4C)</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a:txBody>
                    <a:bodyPr/>
                    <a:lstStyle/>
                    <a:p>
                      <a:pPr lvl="0" algn="l" fontAlgn="ctr"/>
                      <a:r>
                        <a:rPr lang="es-ES_tradnl" sz="800" u="none" strike="noStrike">
                          <a:effectLst/>
                        </a:rPr>
                        <a:t>Paro en el hogar</a:t>
                      </a:r>
                      <a:endParaRPr lang="es-ES_tradnl" sz="800" b="0"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s-ES_tradnl" sz="800" u="none" strike="noStrike" dirty="0">
                          <a:effectLst/>
                        </a:rPr>
                        <a:t>% hogares con todos sus miembros activos parados (IND10D)</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rowSpan="3">
                  <a:txBody>
                    <a:bodyPr/>
                    <a:lstStyle/>
                    <a:p>
                      <a:pPr lvl="0" algn="l" fontAlgn="ctr"/>
                      <a:r>
                        <a:rPr lang="es-ES_tradnl" sz="800" u="none" strike="noStrike">
                          <a:effectLst/>
                        </a:rPr>
                        <a:t>Nivel de estudios acabado</a:t>
                      </a:r>
                      <a:endParaRPr lang="es-ES_tradnl" sz="800" b="0"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s-ES_tradnl" sz="800" u="none" strike="noStrike" dirty="0">
                          <a:effectLst/>
                        </a:rPr>
                        <a:t>% de población con estudios primarios o inferiores  (IND62A+B)</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población con estudios secundarios (IND62C)</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población con estudios terciarios (IND62D)</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rowSpan="14">
                  <a:txBody>
                    <a:bodyPr/>
                    <a:lstStyle/>
                    <a:p>
                      <a:pPr lvl="0" algn="l" fontAlgn="ctr"/>
                      <a:r>
                        <a:rPr lang="es-ES_tradnl" sz="800" u="none" strike="noStrike">
                          <a:effectLst/>
                        </a:rPr>
                        <a:t>Curso vital</a:t>
                      </a:r>
                      <a:endParaRPr lang="es-ES_tradnl" sz="800" b="1"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lvl="0" algn="l" fontAlgn="ctr"/>
                      <a:r>
                        <a:rPr lang="es-ES_tradnl" sz="800" u="none" strike="noStrike">
                          <a:effectLst/>
                        </a:rPr>
                        <a:t>Estructura del hogar</a:t>
                      </a:r>
                      <a:endParaRPr lang="es-ES_tradnl" sz="800" b="0"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s-ES_tradnl" sz="800" u="none" strike="noStrike" dirty="0">
                          <a:effectLst/>
                        </a:rPr>
                        <a:t>% de hogares unipersonales (IND9A)</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hogares monoparentales con  hijos (con/sin otros miembros) (IND9B)</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hogares parejas sin hijos (con/sin otros) (IND9C)</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a:effectLst/>
                        </a:rPr>
                        <a:t>% de hogares parejas con hijos (con/sin otros) (IND9D)</a:t>
                      </a:r>
                      <a:endParaRPr lang="es-ES_tradnl" sz="800" b="0"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hogares </a:t>
                      </a:r>
                      <a:r>
                        <a:rPr lang="es-ES_tradnl" sz="800" u="none" strike="noStrike" dirty="0" err="1">
                          <a:effectLst/>
                        </a:rPr>
                        <a:t>mútiples</a:t>
                      </a:r>
                      <a:r>
                        <a:rPr lang="es-ES_tradnl" sz="800" u="none" strike="noStrike" dirty="0">
                          <a:effectLst/>
                        </a:rPr>
                        <a:t> (IND9E)</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a:effectLst/>
                        </a:rPr>
                        <a:t>% de hogares sin núcleo (IND9F)</a:t>
                      </a:r>
                      <a:endParaRPr lang="es-ES_tradnl" sz="800" b="0"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rowSpan="4">
                  <a:txBody>
                    <a:bodyPr/>
                    <a:lstStyle/>
                    <a:p>
                      <a:pPr lvl="0" algn="l" fontAlgn="ctr"/>
                      <a:r>
                        <a:rPr lang="es-ES_tradnl" sz="800" u="none" strike="noStrike">
                          <a:effectLst/>
                        </a:rPr>
                        <a:t>Edad</a:t>
                      </a:r>
                      <a:endParaRPr lang="es-ES_tradnl" sz="800" b="0"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s-ES_tradnl" sz="800" u="none" strike="noStrike">
                          <a:effectLst/>
                        </a:rPr>
                        <a:t>% de población de 0 a 14 años (IND72A)</a:t>
                      </a:r>
                      <a:endParaRPr lang="es-ES_tradnl" sz="800" b="0"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población de 15 a 34 años (IND72B)</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a:effectLst/>
                        </a:rPr>
                        <a:t>% de población de 35 a 64 años (IND72C)</a:t>
                      </a:r>
                      <a:endParaRPr lang="es-ES_tradnl" sz="800" b="0"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población de 65 años y más (IND72D)</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rowSpan="4">
                  <a:txBody>
                    <a:bodyPr/>
                    <a:lstStyle/>
                    <a:p>
                      <a:pPr lvl="0" algn="l" fontAlgn="ctr"/>
                      <a:r>
                        <a:rPr lang="es-ES_tradnl" sz="800" u="none" strike="noStrike">
                          <a:effectLst/>
                        </a:rPr>
                        <a:t>Tamaño del hogar</a:t>
                      </a:r>
                      <a:endParaRPr lang="es-ES_tradnl" sz="800" b="0"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s-ES_tradnl" sz="800" u="none" strike="noStrike">
                          <a:effectLst/>
                        </a:rPr>
                        <a:t>% de hogares de 1 miembro (IND8A)</a:t>
                      </a:r>
                      <a:endParaRPr lang="es-ES_tradnl" sz="800" b="0"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hogares de 2 miembros (IND8B)</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hogares de 3 miembros (IND8C)</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hogares de 4 o más miembros (IND8D)</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rowSpan="8">
                  <a:txBody>
                    <a:bodyPr/>
                    <a:lstStyle/>
                    <a:p>
                      <a:pPr lvl="0" algn="l" fontAlgn="ctr"/>
                      <a:r>
                        <a:rPr lang="es-ES_tradnl" sz="800" u="none" strike="noStrike">
                          <a:effectLst/>
                        </a:rPr>
                        <a:t>Origen geográfico</a:t>
                      </a:r>
                      <a:endParaRPr lang="es-ES_tradnl" sz="800" b="1"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lvl="0" algn="l" fontAlgn="ctr"/>
                      <a:r>
                        <a:rPr lang="es-ES_tradnl" sz="800" u="none" strike="noStrike">
                          <a:effectLst/>
                        </a:rPr>
                        <a:t>Lugar de nacimiento</a:t>
                      </a:r>
                      <a:endParaRPr lang="es-ES_tradnl" sz="800" b="0"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s-ES_tradnl" sz="800" u="none" strike="noStrike" dirty="0">
                          <a:effectLst/>
                        </a:rPr>
                        <a:t>% de población nacida en España (IND51A)</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población nacida fuera de España (IND51B)</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388">
                <a:tc vMerge="1">
                  <a:txBody>
                    <a:bodyPr/>
                    <a:lstStyle/>
                    <a:p>
                      <a:endParaRPr lang="es-ES_tradnl"/>
                    </a:p>
                  </a:txBody>
                  <a:tcPr/>
                </a:tc>
                <a:tc rowSpan="2">
                  <a:txBody>
                    <a:bodyPr/>
                    <a:lstStyle/>
                    <a:p>
                      <a:pPr lvl="0" algn="l" fontAlgn="ctr"/>
                      <a:r>
                        <a:rPr lang="es-ES_tradnl" sz="800" u="none" strike="noStrike">
                          <a:effectLst/>
                        </a:rPr>
                        <a:t>Año de llegada a la vivienda</a:t>
                      </a:r>
                      <a:endParaRPr lang="es-ES_tradnl" sz="800" b="0"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s-ES_tradnl" sz="800" u="none" strike="noStrike" dirty="0">
                          <a:effectLst/>
                        </a:rPr>
                        <a:t>% de población llegada a la vivienda hace más de 10 años o no ha cambiado (IND111A)</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388">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población llegada a la vivienda hace menos de 10 años (IND111B)</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rowSpan="2">
                  <a:txBody>
                    <a:bodyPr/>
                    <a:lstStyle/>
                    <a:p>
                      <a:pPr lvl="0" algn="l" fontAlgn="ctr"/>
                      <a:r>
                        <a:rPr lang="es-ES_tradnl" sz="800" u="none" strike="noStrike">
                          <a:effectLst/>
                        </a:rPr>
                        <a:t>Año de llegada a España</a:t>
                      </a:r>
                      <a:endParaRPr lang="es-ES_tradnl" sz="800" b="0"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s-ES_tradnl" sz="800" u="none" strike="noStrike" dirty="0">
                          <a:effectLst/>
                        </a:rPr>
                        <a:t>% de población llegada a España hace más de 10 años (IND13A)</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población llegada a España hace menos de 10 años (IND13B)</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rowSpan="2">
                  <a:txBody>
                    <a:bodyPr/>
                    <a:lstStyle/>
                    <a:p>
                      <a:pPr lvl="0" algn="l" fontAlgn="ctr"/>
                      <a:r>
                        <a:rPr lang="es-ES_tradnl" sz="800" u="none" strike="noStrike">
                          <a:effectLst/>
                        </a:rPr>
                        <a:t>Año de llegada al municipio</a:t>
                      </a:r>
                      <a:endParaRPr lang="es-ES_tradnl" sz="800" b="0"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s-ES_tradnl" sz="800" u="none" strike="noStrike" dirty="0">
                          <a:effectLst/>
                        </a:rPr>
                        <a:t>% de población llegada al municipio hace más de 10 años (IND121A)</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a:t>
                      </a:r>
                      <a:r>
                        <a:rPr lang="es-ES_tradnl" sz="800" u="none" strike="noStrike" dirty="0" err="1">
                          <a:effectLst/>
                        </a:rPr>
                        <a:t>depoblación</a:t>
                      </a:r>
                      <a:r>
                        <a:rPr lang="es-ES_tradnl" sz="800" u="none" strike="noStrike" dirty="0">
                          <a:effectLst/>
                        </a:rPr>
                        <a:t> llegada al municipio hace menos de 10 años (IND121B)</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rowSpan="4">
                  <a:txBody>
                    <a:bodyPr/>
                    <a:lstStyle/>
                    <a:p>
                      <a:pPr lvl="0" algn="l" fontAlgn="ctr"/>
                      <a:r>
                        <a:rPr lang="es-ES_tradnl" sz="800" u="none" strike="noStrike">
                          <a:effectLst/>
                        </a:rPr>
                        <a:t>Tenencia de la vivienda</a:t>
                      </a:r>
                      <a:endParaRPr lang="es-ES_tradnl" sz="800" b="1"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lvl="0" algn="l" fontAlgn="ctr"/>
                      <a:r>
                        <a:rPr lang="es-ES_tradnl" sz="800" u="none" strike="noStrike">
                          <a:effectLst/>
                        </a:rPr>
                        <a:t>Régimen de tenencia</a:t>
                      </a:r>
                      <a:endParaRPr lang="es-ES_tradnl" sz="800" b="0"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b"/>
                      <a:r>
                        <a:rPr lang="es-ES_tradnl" sz="800" u="none" strike="noStrike" dirty="0">
                          <a:effectLst/>
                        </a:rPr>
                        <a:t>%  de hogares con vivienda en propiedad totalmente pagada (IND15A)</a:t>
                      </a:r>
                      <a:endParaRPr lang="es-ES_tradnl" sz="800" b="0" i="0" u="none" strike="noStrike" dirty="0">
                        <a:solidFill>
                          <a:srgbClr val="000000"/>
                        </a:solidFill>
                        <a:effectLst/>
                        <a:latin typeface="Calibri" charset="0"/>
                      </a:endParaRPr>
                    </a:p>
                  </a:txBody>
                  <a:tcPr marL="108000" marR="4669" marT="46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b"/>
                      <a:r>
                        <a:rPr lang="es-ES_tradnl" sz="800" u="none" strike="noStrike" dirty="0">
                          <a:effectLst/>
                        </a:rPr>
                        <a:t>% de hogares con vivienda en propiedad con pagos pendientes (IND15B)</a:t>
                      </a:r>
                      <a:endParaRPr lang="es-ES_tradnl" sz="800" b="0" i="0" u="none" strike="noStrike" dirty="0">
                        <a:solidFill>
                          <a:srgbClr val="000000"/>
                        </a:solidFill>
                        <a:effectLst/>
                        <a:latin typeface="Calibri" charset="0"/>
                      </a:endParaRPr>
                    </a:p>
                  </a:txBody>
                  <a:tcPr marL="108000" marR="4669" marT="46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b"/>
                      <a:r>
                        <a:rPr lang="es-ES_tradnl" sz="800" u="none" strike="noStrike" dirty="0">
                          <a:effectLst/>
                        </a:rPr>
                        <a:t>% de hogares con vivienda de alquiler (IND15C)</a:t>
                      </a:r>
                      <a:endParaRPr lang="es-ES_tradnl" sz="800" b="0" i="0" u="none" strike="noStrike" dirty="0">
                        <a:solidFill>
                          <a:srgbClr val="000000"/>
                        </a:solidFill>
                        <a:effectLst/>
                        <a:latin typeface="Calibri" charset="0"/>
                      </a:endParaRPr>
                    </a:p>
                  </a:txBody>
                  <a:tcPr marL="108000" marR="4669" marT="46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b"/>
                      <a:r>
                        <a:rPr lang="es-ES_tradnl" sz="800" u="none" strike="noStrike" dirty="0">
                          <a:effectLst/>
                        </a:rPr>
                        <a:t>% de hogares con vivienda en otros tipos de regímenes de tenencia  (IND15D)</a:t>
                      </a:r>
                      <a:endParaRPr lang="es-ES_tradnl" sz="800" b="0" i="0" u="none" strike="noStrike" dirty="0">
                        <a:solidFill>
                          <a:srgbClr val="000000"/>
                        </a:solidFill>
                        <a:effectLst/>
                        <a:latin typeface="Calibri" charset="0"/>
                      </a:endParaRPr>
                    </a:p>
                  </a:txBody>
                  <a:tcPr marL="108000" marR="4669" marT="46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rowSpan="5">
                  <a:txBody>
                    <a:bodyPr/>
                    <a:lstStyle/>
                    <a:p>
                      <a:pPr lvl="0" algn="l" fontAlgn="ctr"/>
                      <a:r>
                        <a:rPr lang="es-ES_tradnl" sz="800" u="none" strike="noStrike" dirty="0" err="1">
                          <a:effectLst/>
                        </a:rPr>
                        <a:t>Morfologia</a:t>
                      </a:r>
                      <a:r>
                        <a:rPr lang="es-ES_tradnl" sz="800" u="none" strike="noStrike" dirty="0">
                          <a:effectLst/>
                        </a:rPr>
                        <a:t> urbana </a:t>
                      </a:r>
                      <a:endParaRPr lang="es-ES_tradnl" sz="800" b="1"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lvl="0" algn="l" fontAlgn="ctr"/>
                      <a:r>
                        <a:rPr lang="es-ES_tradnl" sz="800" u="none" strike="noStrike">
                          <a:effectLst/>
                        </a:rPr>
                        <a:t>Superfície de l'habitatge</a:t>
                      </a:r>
                      <a:endParaRPr lang="es-ES_tradnl" sz="800" b="0" i="0" u="none" strike="noStrike">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s-ES_tradnl" sz="800" u="none" strike="noStrike" dirty="0" smtClean="0">
                          <a:effectLst/>
                        </a:rPr>
                        <a:t>% </a:t>
                      </a:r>
                      <a:r>
                        <a:rPr lang="es-ES_tradnl" sz="800" u="none" strike="noStrike" dirty="0">
                          <a:effectLst/>
                        </a:rPr>
                        <a:t>de hogares con vivienda de superficie: hasta 75 </a:t>
                      </a:r>
                      <a:r>
                        <a:rPr lang="es-ES_tradnl" sz="800" u="none" strike="noStrike" dirty="0" smtClean="0">
                          <a:effectLst/>
                        </a:rPr>
                        <a:t>m</a:t>
                      </a:r>
                      <a:r>
                        <a:rPr lang="es-ES_tradnl" sz="800" u="none" strike="noStrike" baseline="30000" dirty="0" smtClean="0">
                          <a:effectLst/>
                        </a:rPr>
                        <a:t>2 </a:t>
                      </a:r>
                      <a:r>
                        <a:rPr lang="es-ES_tradnl" sz="800" u="none" strike="noStrike" dirty="0" smtClean="0">
                          <a:effectLst/>
                        </a:rPr>
                        <a:t>(IND3A) </a:t>
                      </a:r>
                      <a:r>
                        <a:rPr lang="es-ES_tradnl" sz="800" u="none" strike="noStrike" baseline="30000" dirty="0" smtClean="0">
                          <a:effectLst/>
                        </a:rPr>
                        <a:t>  </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smtClean="0">
                          <a:effectLst/>
                        </a:rPr>
                        <a:t>% </a:t>
                      </a:r>
                      <a:r>
                        <a:rPr lang="es-ES_tradnl" sz="800" u="none" strike="noStrike" dirty="0">
                          <a:effectLst/>
                        </a:rPr>
                        <a:t>de hogares con vivienda de superficie: 76-120 </a:t>
                      </a:r>
                      <a:r>
                        <a:rPr lang="es-ES_tradnl" sz="800" u="none" strike="noStrike" dirty="0" smtClean="0">
                          <a:effectLst/>
                        </a:rPr>
                        <a:t>m</a:t>
                      </a:r>
                      <a:r>
                        <a:rPr lang="es-ES_tradnl" sz="800" u="none" strike="noStrike" baseline="30000" dirty="0" smtClean="0">
                          <a:effectLst/>
                        </a:rPr>
                        <a:t>2</a:t>
                      </a:r>
                      <a:r>
                        <a:rPr lang="es-ES_tradnl" sz="800" u="none" strike="noStrike" dirty="0" smtClean="0">
                          <a:effectLst/>
                        </a:rPr>
                        <a:t> (IND3B) </a:t>
                      </a:r>
                      <a:r>
                        <a:rPr lang="es-ES_tradnl" sz="800" u="none" strike="noStrike" baseline="30000" dirty="0" smtClean="0">
                          <a:effectLst/>
                        </a:rPr>
                        <a:t> </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smtClean="0">
                          <a:effectLst/>
                        </a:rPr>
                        <a:t>% </a:t>
                      </a:r>
                      <a:r>
                        <a:rPr lang="es-ES_tradnl" sz="800" u="none" strike="noStrike" dirty="0">
                          <a:effectLst/>
                        </a:rPr>
                        <a:t>de hogares con vivienda de superficie: más de 120 </a:t>
                      </a:r>
                      <a:r>
                        <a:rPr lang="es-ES_tradnl" sz="800" u="none" strike="noStrike" dirty="0" smtClean="0">
                          <a:effectLst/>
                        </a:rPr>
                        <a:t>m</a:t>
                      </a:r>
                      <a:r>
                        <a:rPr lang="es-ES_tradnl" sz="800" u="none" strike="noStrike" baseline="30000" dirty="0" smtClean="0">
                          <a:effectLst/>
                        </a:rPr>
                        <a:t>2 </a:t>
                      </a:r>
                      <a:r>
                        <a:rPr lang="es-ES_tradnl" sz="800" u="none" strike="noStrike" dirty="0" smtClean="0">
                          <a:effectLst/>
                        </a:rPr>
                        <a:t>(IND3C) </a:t>
                      </a:r>
                      <a:r>
                        <a:rPr lang="es-ES_tradnl" sz="800" u="none" strike="noStrike" baseline="30000" dirty="0" smtClean="0">
                          <a:effectLst/>
                        </a:rPr>
                        <a:t>  </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rowSpan="2">
                  <a:txBody>
                    <a:bodyPr/>
                    <a:lstStyle/>
                    <a:p>
                      <a:pPr lvl="0" algn="l" fontAlgn="ctr"/>
                      <a:r>
                        <a:rPr lang="es-ES_tradnl" sz="800" u="none" strike="noStrike" dirty="0">
                          <a:effectLst/>
                        </a:rPr>
                        <a:t>Estado de conservación del edificio</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fontAlgn="ctr"/>
                      <a:r>
                        <a:rPr lang="es-ES_tradnl" sz="800" u="none" strike="noStrike" dirty="0">
                          <a:effectLst/>
                        </a:rPr>
                        <a:t>% de edificios en estado ruinoso, malo o deficiente (IND16A)</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307">
                <a:tc vMerge="1">
                  <a:txBody>
                    <a:bodyPr/>
                    <a:lstStyle/>
                    <a:p>
                      <a:endParaRPr lang="es-ES_tradnl"/>
                    </a:p>
                  </a:txBody>
                  <a:tcPr/>
                </a:tc>
                <a:tc vMerge="1">
                  <a:txBody>
                    <a:bodyPr/>
                    <a:lstStyle/>
                    <a:p>
                      <a:endParaRPr lang="es-ES_tradnl"/>
                    </a:p>
                  </a:txBody>
                  <a:tcPr/>
                </a:tc>
                <a:tc>
                  <a:txBody>
                    <a:bodyPr/>
                    <a:lstStyle/>
                    <a:p>
                      <a:pPr lvl="0" algn="l" fontAlgn="ctr"/>
                      <a:r>
                        <a:rPr lang="es-ES_tradnl" sz="800" u="none" strike="noStrike" dirty="0">
                          <a:effectLst/>
                        </a:rPr>
                        <a:t>% de edificios en estado bueno (IND16B)</a:t>
                      </a:r>
                      <a:endParaRPr lang="es-ES_tradnl" sz="800" b="0" i="0" u="none" strike="noStrike" dirty="0">
                        <a:solidFill>
                          <a:srgbClr val="000000"/>
                        </a:solidFill>
                        <a:effectLst/>
                        <a:latin typeface="Calibri" charset="0"/>
                      </a:endParaRPr>
                    </a:p>
                  </a:txBody>
                  <a:tcPr marL="108000" marR="4669" marT="46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2752389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5"/>
          <p:cNvSpPr>
            <a:spLocks noChangeShapeType="1"/>
          </p:cNvSpPr>
          <p:nvPr/>
        </p:nvSpPr>
        <p:spPr bwMode="auto">
          <a:xfrm>
            <a:off x="284163" y="676006"/>
            <a:ext cx="8653462" cy="1588"/>
          </a:xfrm>
          <a:prstGeom prst="line">
            <a:avLst/>
          </a:prstGeom>
          <a:noFill/>
          <a:ln w="9525">
            <a:solidFill>
              <a:srgbClr val="981426"/>
            </a:solidFill>
            <a:round/>
            <a:headEnd/>
            <a:tailEnd/>
          </a:ln>
        </p:spPr>
        <p:txBody>
          <a:bodyPr lIns="0" tIns="0" rIns="0" bIns="0"/>
          <a:lstStyle/>
          <a:p>
            <a:endParaRPr lang="es-ES" dirty="0">
              <a:latin typeface="+mj-lt"/>
            </a:endParaRPr>
          </a:p>
        </p:txBody>
      </p:sp>
      <p:sp>
        <p:nvSpPr>
          <p:cNvPr id="20" name="Rectangle 4"/>
          <p:cNvSpPr>
            <a:spLocks/>
          </p:cNvSpPr>
          <p:nvPr/>
        </p:nvSpPr>
        <p:spPr bwMode="auto">
          <a:xfrm>
            <a:off x="285720" y="164306"/>
            <a:ext cx="7670656"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2000" b="1" dirty="0" smtClean="0">
                <a:solidFill>
                  <a:srgbClr val="C00000"/>
                </a:solidFill>
                <a:latin typeface="+mj-lt"/>
                <a:ea typeface="ＭＳ Ｐゴシック" charset="-128"/>
                <a:cs typeface="Tahoma" pitchFamily="34" charset="0"/>
                <a:sym typeface="Verdana Bold" charset="0"/>
              </a:rPr>
              <a:t>4.</a:t>
            </a:r>
            <a:r>
              <a:rPr lang="es-ES" sz="2000" b="1" dirty="0" smtClean="0">
                <a:solidFill>
                  <a:schemeClr val="bg1">
                    <a:lumMod val="50000"/>
                  </a:schemeClr>
                </a:solidFill>
                <a:latin typeface="+mj-lt"/>
                <a:ea typeface="ＭＳ Ｐゴシック" charset="-128"/>
                <a:cs typeface="Tahoma" pitchFamily="34" charset="0"/>
                <a:sym typeface="Verdana Bold" charset="0"/>
              </a:rPr>
              <a:t> Factores de estructuración del espacio urbano</a:t>
            </a:r>
            <a:endParaRPr lang="es-ES" sz="2000" b="1" dirty="0">
              <a:solidFill>
                <a:schemeClr val="bg1">
                  <a:lumMod val="50000"/>
                </a:schemeClr>
              </a:solidFill>
              <a:latin typeface="+mj-lt"/>
              <a:ea typeface="ＭＳ Ｐゴシック" charset="-128"/>
              <a:cs typeface="Tahoma" pitchFamily="34" charset="0"/>
              <a:sym typeface="Verdana Bold" charset="0"/>
            </a:endParaRPr>
          </a:p>
        </p:txBody>
      </p:sp>
      <p:sp>
        <p:nvSpPr>
          <p:cNvPr id="30" name="Marcador de número de diapositiva 3"/>
          <p:cNvSpPr>
            <a:spLocks noGrp="1"/>
          </p:cNvSpPr>
          <p:nvPr>
            <p:ph type="sldNum" sz="quarter" idx="10"/>
          </p:nvPr>
        </p:nvSpPr>
        <p:spPr>
          <a:xfrm>
            <a:off x="8386763" y="6442075"/>
            <a:ext cx="31115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fld id="{BA78ECA3-D6D1-4766-A452-351E0CB26325}" type="slidenum">
              <a:rPr lang="es-ES" smtClean="0">
                <a:latin typeface="+mj-lt"/>
                <a:cs typeface="Tahoma" pitchFamily="34" charset="0"/>
              </a:rPr>
              <a:pPr/>
              <a:t>8</a:t>
            </a:fld>
            <a:endParaRPr lang="es-ES" dirty="0">
              <a:latin typeface="+mj-lt"/>
              <a:cs typeface="Tahoma" pitchFamily="34" charset="0"/>
            </a:endParaRPr>
          </a:p>
        </p:txBody>
      </p:sp>
      <p:sp>
        <p:nvSpPr>
          <p:cNvPr id="12" name="Rectangle 10"/>
          <p:cNvSpPr>
            <a:spLocks/>
          </p:cNvSpPr>
          <p:nvPr/>
        </p:nvSpPr>
        <p:spPr bwMode="auto">
          <a:xfrm>
            <a:off x="970609" y="1544784"/>
            <a:ext cx="7272807"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nchor="ctr"/>
          <a:lstStyle>
            <a:lvl1pPr eaLnBrk="0" hangingPunct="0">
              <a:defRPr sz="12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12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12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12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9pPr>
          </a:lstStyle>
          <a:p>
            <a:pPr algn="ctr" eaLnBrk="1" hangingPunct="1">
              <a:buClr>
                <a:srgbClr val="C00000"/>
              </a:buClr>
              <a:buSzPct val="100000"/>
            </a:pPr>
            <a:r>
              <a:rPr lang="es-ES" altLang="es-ES" b="1" dirty="0" smtClean="0">
                <a:solidFill>
                  <a:schemeClr val="tx1"/>
                </a:solidFill>
                <a:latin typeface="Arial" panose="020B0604020202020204" pitchFamily="34" charset="0"/>
                <a:cs typeface="Arial" panose="020B0604020202020204" pitchFamily="34" charset="0"/>
                <a:sym typeface="Verdana" pitchFamily="34" charset="0"/>
              </a:rPr>
              <a:t>Cuadro 2. Análisis factorial (ACP). Metrópolis españolas, 2001</a:t>
            </a:r>
            <a:endParaRPr lang="es-ES" altLang="es-ES" b="1" dirty="0">
              <a:solidFill>
                <a:schemeClr val="tx1"/>
              </a:solidFill>
              <a:latin typeface="Arial" panose="020B0604020202020204" pitchFamily="34" charset="0"/>
              <a:cs typeface="Arial" panose="020B0604020202020204" pitchFamily="34" charset="0"/>
              <a:sym typeface="Verdana" pitchFamily="34" charset="0"/>
            </a:endParaRPr>
          </a:p>
        </p:txBody>
      </p:sp>
      <p:pic>
        <p:nvPicPr>
          <p:cNvPr id="14" name="Picture 2"/>
          <p:cNvPicPr>
            <a:picLocks noChangeArrowheads="1"/>
          </p:cNvPicPr>
          <p:nvPr/>
        </p:nvPicPr>
        <p:blipFill>
          <a:blip r:embed="rId3"/>
          <a:srcRect/>
          <a:stretch>
            <a:fillRect/>
          </a:stretch>
        </p:blipFill>
        <p:spPr bwMode="auto">
          <a:xfrm>
            <a:off x="8054975" y="79375"/>
            <a:ext cx="962025" cy="525463"/>
          </a:xfrm>
          <a:prstGeom prst="rect">
            <a:avLst/>
          </a:prstGeom>
          <a:noFill/>
          <a:ln w="9525">
            <a:noFill/>
            <a:miter lim="800000"/>
            <a:headEnd/>
            <a:tailEnd/>
          </a:ln>
        </p:spPr>
      </p:pic>
      <p:sp>
        <p:nvSpPr>
          <p:cNvPr id="2" name="1 Rectángulo"/>
          <p:cNvSpPr/>
          <p:nvPr/>
        </p:nvSpPr>
        <p:spPr>
          <a:xfrm>
            <a:off x="628650" y="5949860"/>
            <a:ext cx="5239494" cy="215444"/>
          </a:xfrm>
          <a:prstGeom prst="rect">
            <a:avLst/>
          </a:prstGeom>
        </p:spPr>
        <p:txBody>
          <a:bodyPr wrap="square">
            <a:spAutoFit/>
          </a:bodyPr>
          <a:lstStyle/>
          <a:p>
            <a:r>
              <a:rPr lang="ca-ES" sz="800" dirty="0" smtClean="0">
                <a:latin typeface="+mj-lt"/>
              </a:rPr>
              <a:t>Fuente: </a:t>
            </a:r>
            <a:r>
              <a:rPr lang="ca-ES" sz="800" dirty="0" err="1" smtClean="0">
                <a:latin typeface="+mj-lt"/>
              </a:rPr>
              <a:t>elaboración</a:t>
            </a:r>
            <a:r>
              <a:rPr lang="ca-ES" sz="800" dirty="0" smtClean="0">
                <a:latin typeface="+mj-lt"/>
              </a:rPr>
              <a:t> </a:t>
            </a:r>
            <a:r>
              <a:rPr lang="ca-ES" sz="800" dirty="0" err="1" smtClean="0">
                <a:latin typeface="+mj-lt"/>
              </a:rPr>
              <a:t>propia</a:t>
            </a:r>
            <a:r>
              <a:rPr lang="ca-ES" sz="800" dirty="0" smtClean="0">
                <a:latin typeface="+mj-lt"/>
              </a:rPr>
              <a:t> </a:t>
            </a:r>
            <a:r>
              <a:rPr lang="ca-ES" sz="800" dirty="0">
                <a:latin typeface="+mj-lt"/>
              </a:rPr>
              <a:t>a partir de </a:t>
            </a:r>
            <a:r>
              <a:rPr lang="ca-ES" sz="800" dirty="0" err="1" smtClean="0">
                <a:latin typeface="+mj-lt"/>
              </a:rPr>
              <a:t>datos</a:t>
            </a:r>
            <a:r>
              <a:rPr lang="ca-ES" sz="800" dirty="0" smtClean="0">
                <a:latin typeface="+mj-lt"/>
              </a:rPr>
              <a:t> del Censo de </a:t>
            </a:r>
            <a:r>
              <a:rPr lang="ca-ES" sz="800" dirty="0" err="1" smtClean="0">
                <a:latin typeface="+mj-lt"/>
              </a:rPr>
              <a:t>Población</a:t>
            </a:r>
            <a:r>
              <a:rPr lang="ca-ES" sz="800" dirty="0" smtClean="0">
                <a:latin typeface="+mj-lt"/>
              </a:rPr>
              <a:t> i </a:t>
            </a:r>
            <a:r>
              <a:rPr lang="ca-ES" sz="800" dirty="0" err="1" smtClean="0">
                <a:latin typeface="+mj-lt"/>
              </a:rPr>
              <a:t>Viviendas</a:t>
            </a:r>
            <a:r>
              <a:rPr lang="ca-ES" sz="800" dirty="0" smtClean="0">
                <a:latin typeface="+mj-lt"/>
              </a:rPr>
              <a:t>, 2001 (INE).</a:t>
            </a:r>
            <a:endParaRPr lang="es-ES" sz="800" dirty="0">
              <a:latin typeface="+mj-lt"/>
            </a:endParaRPr>
          </a:p>
        </p:txBody>
      </p:sp>
      <p:graphicFrame>
        <p:nvGraphicFramePr>
          <p:cNvPr id="4" name="Tabla 3"/>
          <p:cNvGraphicFramePr>
            <a:graphicFrameLocks noGrp="1"/>
          </p:cNvGraphicFramePr>
          <p:nvPr>
            <p:extLst>
              <p:ext uri="{D42A27DB-BD31-4B8C-83A1-F6EECF244321}">
                <p14:modId xmlns:p14="http://schemas.microsoft.com/office/powerpoint/2010/main" val="1173404529"/>
              </p:ext>
            </p:extLst>
          </p:nvPr>
        </p:nvGraphicFramePr>
        <p:xfrm>
          <a:off x="628650" y="1976832"/>
          <a:ext cx="7886700" cy="3896640"/>
        </p:xfrm>
        <a:graphic>
          <a:graphicData uri="http://schemas.openxmlformats.org/drawingml/2006/table">
            <a:tbl>
              <a:tblPr>
                <a:tableStyleId>{5C22544A-7EE6-4342-B048-85BDC9FD1C3A}</a:tableStyleId>
              </a:tblPr>
              <a:tblGrid>
                <a:gridCol w="1299095"/>
                <a:gridCol w="1317521"/>
                <a:gridCol w="1317521"/>
                <a:gridCol w="1317521"/>
                <a:gridCol w="1317521"/>
                <a:gridCol w="1317521"/>
              </a:tblGrid>
              <a:tr h="0">
                <a:tc>
                  <a:txBody>
                    <a:bodyPr/>
                    <a:lstStyle/>
                    <a:p>
                      <a:pPr algn="l" fontAlgn="b"/>
                      <a:endParaRPr lang="es-ES_tradnl" sz="900" b="1" i="0" u="none" strike="noStrike" dirty="0">
                        <a:solidFill>
                          <a:srgbClr val="000000"/>
                        </a:solidFill>
                        <a:effectLst/>
                        <a:latin typeface="Calibri" charset="0"/>
                      </a:endParaRPr>
                    </a:p>
                  </a:txBody>
                  <a:tcPr marL="12304" marR="12304" marT="108000" marB="108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s-ES_tradnl" sz="900" b="1" u="none" strike="noStrike" dirty="0">
                          <a:effectLst/>
                        </a:rPr>
                        <a:t>Barcelona</a:t>
                      </a:r>
                      <a:endParaRPr lang="es-ES_tradnl" sz="900" b="1" i="0" u="none" strike="noStrike" dirty="0">
                        <a:solidFill>
                          <a:srgbClr val="000000"/>
                        </a:solidFill>
                        <a:effectLst/>
                        <a:latin typeface="Calibri" charset="0"/>
                      </a:endParaRPr>
                    </a:p>
                  </a:txBody>
                  <a:tcPr marL="12304" marR="12304"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s-ES_tradnl" sz="900" b="1" u="none" strike="noStrike" dirty="0">
                          <a:effectLst/>
                        </a:rPr>
                        <a:t>Bilbao</a:t>
                      </a:r>
                      <a:endParaRPr lang="es-ES_tradnl" sz="900" b="1" i="0" u="none" strike="noStrike" dirty="0">
                        <a:solidFill>
                          <a:srgbClr val="000000"/>
                        </a:solidFill>
                        <a:effectLst/>
                        <a:latin typeface="Calibri" charset="0"/>
                      </a:endParaRPr>
                    </a:p>
                  </a:txBody>
                  <a:tcPr marL="12304" marR="12304"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s-ES_tradnl" sz="900" b="1" u="none" strike="noStrike">
                          <a:effectLst/>
                        </a:rPr>
                        <a:t>Madrid</a:t>
                      </a:r>
                      <a:endParaRPr lang="es-ES_tradnl" sz="900" b="1" i="0" u="none" strike="noStrike">
                        <a:solidFill>
                          <a:srgbClr val="000000"/>
                        </a:solidFill>
                        <a:effectLst/>
                        <a:latin typeface="Calibri" charset="0"/>
                      </a:endParaRPr>
                    </a:p>
                  </a:txBody>
                  <a:tcPr marL="12304" marR="12304"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s-ES_tradnl" sz="900" b="1" u="none" strike="noStrike" dirty="0">
                          <a:effectLst/>
                        </a:rPr>
                        <a:t>Sevilla</a:t>
                      </a:r>
                      <a:endParaRPr lang="es-ES_tradnl" sz="900" b="1" i="0" u="none" strike="noStrike" dirty="0">
                        <a:solidFill>
                          <a:srgbClr val="000000"/>
                        </a:solidFill>
                        <a:effectLst/>
                        <a:latin typeface="Calibri" charset="0"/>
                      </a:endParaRPr>
                    </a:p>
                  </a:txBody>
                  <a:tcPr marL="12304" marR="12304"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s-ES_tradnl" sz="900" b="1" u="none" strike="noStrike" dirty="0">
                          <a:effectLst/>
                        </a:rPr>
                        <a:t>Valencia</a:t>
                      </a:r>
                      <a:endParaRPr lang="es-ES_tradnl" sz="900" b="1" i="0" u="none" strike="noStrike" dirty="0">
                        <a:solidFill>
                          <a:srgbClr val="000000"/>
                        </a:solidFill>
                        <a:effectLst/>
                        <a:latin typeface="Calibri" charset="0"/>
                      </a:endParaRPr>
                    </a:p>
                  </a:txBody>
                  <a:tcPr marL="12304" marR="12304"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984300">
                <a:tc>
                  <a:txBody>
                    <a:bodyPr/>
                    <a:lstStyle/>
                    <a:p>
                      <a:pPr algn="l" fontAlgn="ctr"/>
                      <a:r>
                        <a:rPr lang="es-ES_tradnl" sz="900" u="none" strike="noStrike" dirty="0">
                          <a:effectLst/>
                        </a:rPr>
                        <a:t>Estatus social</a:t>
                      </a:r>
                      <a:endParaRPr lang="es-ES_tradnl" sz="900" b="0" i="0" u="none" strike="noStrike" dirty="0">
                        <a:solidFill>
                          <a:srgbClr val="000000"/>
                        </a:solidFill>
                        <a:effectLst/>
                        <a:latin typeface="Calibri" charset="0"/>
                      </a:endParaRPr>
                    </a:p>
                  </a:txBody>
                  <a:tcPr marL="108000"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_tradnl" sz="900" u="none" strike="noStrike" dirty="0">
                          <a:effectLst/>
                        </a:rPr>
                        <a:t>Factor 2 (16,3</a:t>
                      </a:r>
                      <a:r>
                        <a:rPr lang="es-ES_tradnl" sz="900" u="none" strike="noStrike" dirty="0" smtClean="0">
                          <a:effectLst/>
                        </a:rPr>
                        <a:t>%)</a:t>
                      </a:r>
                    </a:p>
                    <a:p>
                      <a:pPr algn="ctr" fontAlgn="ctr"/>
                      <a:r>
                        <a:rPr lang="es-ES_tradnl" sz="900" u="none" strike="noStrike" dirty="0">
                          <a:effectLst/>
                        </a:rPr>
                        <a:t/>
                      </a:r>
                      <a:br>
                        <a:rPr lang="es-ES_tradnl" sz="900" u="none" strike="noStrike" dirty="0">
                          <a:effectLst/>
                        </a:rPr>
                      </a:br>
                      <a:r>
                        <a:rPr lang="es-ES_tradnl" sz="900" u="none" strike="noStrike" dirty="0">
                          <a:effectLst/>
                        </a:rPr>
                        <a:t>- Clases sociales altas</a:t>
                      </a:r>
                      <a:br>
                        <a:rPr lang="es-ES_tradnl" sz="900" u="none" strike="noStrike" dirty="0">
                          <a:effectLst/>
                        </a:rPr>
                      </a:br>
                      <a:r>
                        <a:rPr lang="es-ES_tradnl" sz="900" u="none" strike="noStrike" dirty="0">
                          <a:effectLst/>
                        </a:rPr>
                        <a:t>+ Clases sociales bajas</a:t>
                      </a:r>
                      <a:endParaRPr lang="es-ES_tradnl" sz="900" b="0" i="0" u="none" strike="noStrike" dirty="0">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_tradnl" sz="900" u="none" strike="noStrike" dirty="0">
                          <a:effectLst/>
                        </a:rPr>
                        <a:t>Factor 1 (21,7</a:t>
                      </a:r>
                      <a:r>
                        <a:rPr lang="es-ES_tradnl" sz="900" u="none" strike="noStrike" dirty="0" smtClean="0">
                          <a:effectLst/>
                        </a:rPr>
                        <a:t>%)</a:t>
                      </a:r>
                    </a:p>
                    <a:p>
                      <a:pPr algn="ctr" fontAlgn="ctr"/>
                      <a:r>
                        <a:rPr lang="es-ES_tradnl" sz="900" u="none" strike="noStrike" dirty="0">
                          <a:effectLst/>
                        </a:rPr>
                        <a:t/>
                      </a:r>
                      <a:br>
                        <a:rPr lang="es-ES_tradnl" sz="900" u="none" strike="noStrike" dirty="0">
                          <a:effectLst/>
                        </a:rPr>
                      </a:br>
                      <a:r>
                        <a:rPr lang="es-ES_tradnl" sz="900" u="none" strike="noStrike" dirty="0">
                          <a:effectLst/>
                        </a:rPr>
                        <a:t>+ Clases sociales altas</a:t>
                      </a:r>
                      <a:br>
                        <a:rPr lang="es-ES_tradnl" sz="900" u="none" strike="noStrike" dirty="0">
                          <a:effectLst/>
                        </a:rPr>
                      </a:br>
                      <a:r>
                        <a:rPr lang="es-ES_tradnl" sz="900" u="none" strike="noStrike" dirty="0">
                          <a:effectLst/>
                        </a:rPr>
                        <a:t>- Clases sociales bajas</a:t>
                      </a:r>
                      <a:endParaRPr lang="es-ES_tradnl" sz="900" b="0" i="0" u="none" strike="noStrike" dirty="0">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_tradnl" sz="900" u="none" strike="noStrike" dirty="0">
                          <a:effectLst/>
                        </a:rPr>
                        <a:t>Factor 3 (16,3%) </a:t>
                      </a:r>
                      <a:endParaRPr lang="es-ES_tradnl" sz="900" u="none" strike="noStrike" dirty="0" smtClean="0">
                        <a:effectLst/>
                      </a:endParaRPr>
                    </a:p>
                    <a:p>
                      <a:pPr algn="ctr" fontAlgn="ctr"/>
                      <a:r>
                        <a:rPr lang="es-ES_tradnl" sz="900" u="none" strike="noStrike" dirty="0">
                          <a:effectLst/>
                        </a:rPr>
                        <a:t/>
                      </a:r>
                      <a:br>
                        <a:rPr lang="es-ES_tradnl" sz="900" u="none" strike="noStrike" dirty="0">
                          <a:effectLst/>
                        </a:rPr>
                      </a:br>
                      <a:r>
                        <a:rPr lang="es-ES_tradnl" sz="900" u="none" strike="noStrike" dirty="0">
                          <a:effectLst/>
                        </a:rPr>
                        <a:t>- Clases sociales altas</a:t>
                      </a:r>
                      <a:br>
                        <a:rPr lang="es-ES_tradnl" sz="900" u="none" strike="noStrike" dirty="0">
                          <a:effectLst/>
                        </a:rPr>
                      </a:br>
                      <a:r>
                        <a:rPr lang="es-ES_tradnl" sz="900" u="none" strike="noStrike" dirty="0">
                          <a:effectLst/>
                        </a:rPr>
                        <a:t>+ Clases sociales bajas</a:t>
                      </a:r>
                      <a:endParaRPr lang="es-ES_tradnl" sz="900" b="0" i="0" u="none" strike="noStrike" dirty="0">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_tradnl" sz="900" u="none" strike="noStrike" dirty="0">
                          <a:effectLst/>
                        </a:rPr>
                        <a:t>Factor 2 (19,3%) </a:t>
                      </a:r>
                      <a:endParaRPr lang="es-ES_tradnl" sz="900" u="none" strike="noStrike" dirty="0" smtClean="0">
                        <a:effectLst/>
                      </a:endParaRPr>
                    </a:p>
                    <a:p>
                      <a:pPr algn="ctr" fontAlgn="ctr"/>
                      <a:r>
                        <a:rPr lang="es-ES_tradnl" sz="900" u="none" strike="noStrike" dirty="0">
                          <a:effectLst/>
                        </a:rPr>
                        <a:t/>
                      </a:r>
                      <a:br>
                        <a:rPr lang="es-ES_tradnl" sz="900" u="none" strike="noStrike" dirty="0">
                          <a:effectLst/>
                        </a:rPr>
                      </a:br>
                      <a:r>
                        <a:rPr lang="es-ES_tradnl" sz="900" u="none" strike="noStrike" dirty="0">
                          <a:effectLst/>
                        </a:rPr>
                        <a:t>- Clases sociales altas</a:t>
                      </a:r>
                      <a:br>
                        <a:rPr lang="es-ES_tradnl" sz="900" u="none" strike="noStrike" dirty="0">
                          <a:effectLst/>
                        </a:rPr>
                      </a:br>
                      <a:r>
                        <a:rPr lang="es-ES_tradnl" sz="900" u="none" strike="noStrike" dirty="0">
                          <a:effectLst/>
                        </a:rPr>
                        <a:t>+ Clases sociales bajas</a:t>
                      </a:r>
                      <a:endParaRPr lang="es-ES_tradnl" sz="900" b="0" i="0" u="none" strike="noStrike" dirty="0">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_tradnl" sz="900" u="none" strike="noStrike" dirty="0">
                          <a:effectLst/>
                        </a:rPr>
                        <a:t>Factor 3 (14,8</a:t>
                      </a:r>
                      <a:r>
                        <a:rPr lang="es-ES_tradnl" sz="900" u="none" strike="noStrike" dirty="0" smtClean="0">
                          <a:effectLst/>
                        </a:rPr>
                        <a:t>%)</a:t>
                      </a:r>
                    </a:p>
                    <a:p>
                      <a:pPr algn="ctr" fontAlgn="ctr"/>
                      <a:r>
                        <a:rPr lang="es-ES_tradnl" sz="900" u="none" strike="noStrike" dirty="0">
                          <a:effectLst/>
                        </a:rPr>
                        <a:t/>
                      </a:r>
                      <a:br>
                        <a:rPr lang="es-ES_tradnl" sz="900" u="none" strike="noStrike" dirty="0">
                          <a:effectLst/>
                        </a:rPr>
                      </a:br>
                      <a:r>
                        <a:rPr lang="es-ES_tradnl" sz="900" u="none" strike="noStrike" dirty="0">
                          <a:effectLst/>
                        </a:rPr>
                        <a:t>- Clases sociales altas</a:t>
                      </a:r>
                      <a:br>
                        <a:rPr lang="es-ES_tradnl" sz="900" u="none" strike="noStrike" dirty="0">
                          <a:effectLst/>
                        </a:rPr>
                      </a:br>
                      <a:r>
                        <a:rPr lang="es-ES_tradnl" sz="900" u="none" strike="noStrike" dirty="0">
                          <a:effectLst/>
                        </a:rPr>
                        <a:t>+ Clases sociales bajas</a:t>
                      </a:r>
                      <a:endParaRPr lang="es-ES_tradnl" sz="900" b="0" i="0" u="none" strike="noStrike" dirty="0">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4300">
                <a:tc>
                  <a:txBody>
                    <a:bodyPr/>
                    <a:lstStyle/>
                    <a:p>
                      <a:pPr algn="l" fontAlgn="ctr"/>
                      <a:r>
                        <a:rPr lang="es-ES_tradnl" sz="900" u="none" strike="noStrike" dirty="0">
                          <a:effectLst/>
                        </a:rPr>
                        <a:t>Curso vital</a:t>
                      </a:r>
                      <a:endParaRPr lang="es-ES_tradnl" sz="900" b="0" i="0" u="none" strike="noStrike" dirty="0">
                        <a:solidFill>
                          <a:srgbClr val="000000"/>
                        </a:solidFill>
                        <a:effectLst/>
                        <a:latin typeface="Calibri" charset="0"/>
                      </a:endParaRPr>
                    </a:p>
                  </a:txBody>
                  <a:tcPr marL="108000"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_tradnl" sz="900" u="none" strike="noStrike" dirty="0">
                          <a:effectLst/>
                        </a:rPr>
                        <a:t>Factor 1 (26,8</a:t>
                      </a:r>
                      <a:r>
                        <a:rPr lang="es-ES_tradnl" sz="900" u="none" strike="noStrike" dirty="0" smtClean="0">
                          <a:effectLst/>
                        </a:rPr>
                        <a:t>%)</a:t>
                      </a:r>
                    </a:p>
                    <a:p>
                      <a:pPr algn="ctr" fontAlgn="ctr"/>
                      <a:r>
                        <a:rPr lang="es-ES_tradnl" sz="900" u="none" strike="noStrike" dirty="0">
                          <a:effectLst/>
                        </a:rPr>
                        <a:t/>
                      </a:r>
                      <a:br>
                        <a:rPr lang="es-ES_tradnl" sz="900" u="none" strike="noStrike" dirty="0">
                          <a:effectLst/>
                        </a:rPr>
                      </a:br>
                      <a:r>
                        <a:rPr lang="es-ES_tradnl" sz="900" u="none" strike="noStrike" dirty="0">
                          <a:effectLst/>
                        </a:rPr>
                        <a:t>- Población envejecida</a:t>
                      </a:r>
                      <a:br>
                        <a:rPr lang="es-ES_tradnl" sz="900" u="none" strike="noStrike" dirty="0">
                          <a:effectLst/>
                        </a:rPr>
                      </a:br>
                      <a:r>
                        <a:rPr lang="es-ES_tradnl" sz="900" u="none" strike="noStrike" dirty="0">
                          <a:effectLst/>
                        </a:rPr>
                        <a:t>+ Hogares en fase expansiva</a:t>
                      </a:r>
                      <a:endParaRPr lang="es-ES_tradnl" sz="900" b="0" i="0" u="none" strike="noStrike" dirty="0">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_tradnl" sz="900" u="none" strike="noStrike" dirty="0">
                          <a:effectLst/>
                        </a:rPr>
                        <a:t>Factor 2 (19,8</a:t>
                      </a:r>
                      <a:r>
                        <a:rPr lang="es-ES_tradnl" sz="900" u="none" strike="noStrike" dirty="0" smtClean="0">
                          <a:effectLst/>
                        </a:rPr>
                        <a:t>%)</a:t>
                      </a:r>
                    </a:p>
                    <a:p>
                      <a:pPr algn="ctr" fontAlgn="ctr"/>
                      <a:r>
                        <a:rPr lang="es-ES_tradnl" sz="900" u="none" strike="noStrike" dirty="0">
                          <a:effectLst/>
                        </a:rPr>
                        <a:t/>
                      </a:r>
                      <a:br>
                        <a:rPr lang="es-ES_tradnl" sz="900" u="none" strike="noStrike" dirty="0">
                          <a:effectLst/>
                        </a:rPr>
                      </a:br>
                      <a:r>
                        <a:rPr lang="es-ES_tradnl" sz="900" u="none" strike="noStrike" dirty="0">
                          <a:effectLst/>
                        </a:rPr>
                        <a:t>+ Población envejecida</a:t>
                      </a:r>
                      <a:br>
                        <a:rPr lang="es-ES_tradnl" sz="900" u="none" strike="noStrike" dirty="0">
                          <a:effectLst/>
                        </a:rPr>
                      </a:br>
                      <a:r>
                        <a:rPr lang="es-ES_tradnl" sz="900" u="none" strike="noStrike" dirty="0">
                          <a:effectLst/>
                        </a:rPr>
                        <a:t>- Hogares en fase expansiva</a:t>
                      </a:r>
                      <a:endParaRPr lang="es-ES_tradnl" sz="900" b="0" i="0" u="none" strike="noStrike" dirty="0">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_tradnl" sz="900" u="none" strike="noStrike" dirty="0">
                          <a:effectLst/>
                        </a:rPr>
                        <a:t>Factor 1 (24,6</a:t>
                      </a:r>
                      <a:r>
                        <a:rPr lang="es-ES_tradnl" sz="900" u="none" strike="noStrike" dirty="0" smtClean="0">
                          <a:effectLst/>
                        </a:rPr>
                        <a:t>%)</a:t>
                      </a:r>
                    </a:p>
                    <a:p>
                      <a:pPr algn="ctr" fontAlgn="ctr"/>
                      <a:r>
                        <a:rPr lang="es-ES_tradnl" sz="900" u="none" strike="noStrike" dirty="0">
                          <a:effectLst/>
                        </a:rPr>
                        <a:t/>
                      </a:r>
                      <a:br>
                        <a:rPr lang="es-ES_tradnl" sz="900" u="none" strike="noStrike" dirty="0">
                          <a:effectLst/>
                        </a:rPr>
                      </a:br>
                      <a:r>
                        <a:rPr lang="es-ES_tradnl" sz="900" u="none" strike="noStrike" dirty="0">
                          <a:effectLst/>
                        </a:rPr>
                        <a:t>- Población envejecida</a:t>
                      </a:r>
                      <a:br>
                        <a:rPr lang="es-ES_tradnl" sz="900" u="none" strike="noStrike" dirty="0">
                          <a:effectLst/>
                        </a:rPr>
                      </a:br>
                      <a:r>
                        <a:rPr lang="es-ES_tradnl" sz="900" u="none" strike="noStrike" dirty="0">
                          <a:effectLst/>
                        </a:rPr>
                        <a:t>+ Hogares en fase expansiva</a:t>
                      </a:r>
                      <a:endParaRPr lang="es-ES_tradnl" sz="900" b="0" i="0" u="none" strike="noStrike" dirty="0">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_tradnl" sz="900" u="none" strike="noStrike" dirty="0">
                          <a:effectLst/>
                        </a:rPr>
                        <a:t>Factor 1 (23,9</a:t>
                      </a:r>
                      <a:r>
                        <a:rPr lang="es-ES_tradnl" sz="900" u="none" strike="noStrike" dirty="0" smtClean="0">
                          <a:effectLst/>
                        </a:rPr>
                        <a:t>%)</a:t>
                      </a:r>
                    </a:p>
                    <a:p>
                      <a:pPr algn="ctr" fontAlgn="ctr"/>
                      <a:r>
                        <a:rPr lang="es-ES_tradnl" sz="900" u="none" strike="noStrike" dirty="0">
                          <a:effectLst/>
                        </a:rPr>
                        <a:t/>
                      </a:r>
                      <a:br>
                        <a:rPr lang="es-ES_tradnl" sz="900" u="none" strike="noStrike" dirty="0">
                          <a:effectLst/>
                        </a:rPr>
                      </a:br>
                      <a:r>
                        <a:rPr lang="es-ES_tradnl" sz="900" u="none" strike="noStrike" dirty="0">
                          <a:effectLst/>
                        </a:rPr>
                        <a:t>- Población envejecida</a:t>
                      </a:r>
                      <a:br>
                        <a:rPr lang="es-ES_tradnl" sz="900" u="none" strike="noStrike" dirty="0">
                          <a:effectLst/>
                        </a:rPr>
                      </a:br>
                      <a:r>
                        <a:rPr lang="es-ES_tradnl" sz="900" u="none" strike="noStrike" dirty="0">
                          <a:effectLst/>
                        </a:rPr>
                        <a:t>+ Hogares en fase expansiva</a:t>
                      </a:r>
                      <a:endParaRPr lang="es-ES_tradnl" sz="900" b="0" i="0" u="none" strike="noStrike" dirty="0">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_tradnl" sz="900" u="none" strike="noStrike" dirty="0">
                          <a:effectLst/>
                        </a:rPr>
                        <a:t>Factor 1 (26,1</a:t>
                      </a:r>
                      <a:r>
                        <a:rPr lang="es-ES_tradnl" sz="900" u="none" strike="noStrike" dirty="0" smtClean="0">
                          <a:effectLst/>
                        </a:rPr>
                        <a:t>%)</a:t>
                      </a:r>
                    </a:p>
                    <a:p>
                      <a:pPr algn="ctr" fontAlgn="ctr"/>
                      <a:r>
                        <a:rPr lang="es-ES_tradnl" sz="900" u="none" strike="noStrike" dirty="0">
                          <a:effectLst/>
                        </a:rPr>
                        <a:t/>
                      </a:r>
                      <a:br>
                        <a:rPr lang="es-ES_tradnl" sz="900" u="none" strike="noStrike" dirty="0">
                          <a:effectLst/>
                        </a:rPr>
                      </a:br>
                      <a:r>
                        <a:rPr lang="es-ES_tradnl" sz="900" u="none" strike="noStrike" dirty="0">
                          <a:effectLst/>
                        </a:rPr>
                        <a:t>- Población envejecida</a:t>
                      </a:r>
                      <a:br>
                        <a:rPr lang="es-ES_tradnl" sz="900" u="none" strike="noStrike" dirty="0">
                          <a:effectLst/>
                        </a:rPr>
                      </a:br>
                      <a:r>
                        <a:rPr lang="es-ES_tradnl" sz="900" u="none" strike="noStrike" dirty="0">
                          <a:effectLst/>
                        </a:rPr>
                        <a:t>+ Hogares en fase expansiva</a:t>
                      </a:r>
                      <a:endParaRPr lang="es-ES_tradnl" sz="900" b="0" i="0" u="none" strike="noStrike" dirty="0">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1160">
                <a:tc>
                  <a:txBody>
                    <a:bodyPr/>
                    <a:lstStyle/>
                    <a:p>
                      <a:pPr algn="l" fontAlgn="ctr"/>
                      <a:r>
                        <a:rPr lang="es-ES_tradnl" sz="900" u="none" strike="noStrike" dirty="0">
                          <a:effectLst/>
                        </a:rPr>
                        <a:t>Origen geográfico</a:t>
                      </a:r>
                      <a:endParaRPr lang="es-ES_tradnl" sz="900" b="0" i="0" u="none" strike="noStrike" dirty="0">
                        <a:solidFill>
                          <a:srgbClr val="000000"/>
                        </a:solidFill>
                        <a:effectLst/>
                        <a:latin typeface="Calibri" charset="0"/>
                      </a:endParaRPr>
                    </a:p>
                  </a:txBody>
                  <a:tcPr marL="108000"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_tradnl" sz="900" u="none" strike="noStrike" dirty="0">
                          <a:effectLst/>
                        </a:rPr>
                        <a:t>Factor 3 (14,6</a:t>
                      </a:r>
                      <a:r>
                        <a:rPr lang="es-ES_tradnl" sz="900" u="none" strike="noStrike" dirty="0" smtClean="0">
                          <a:effectLst/>
                        </a:rPr>
                        <a:t>%)</a:t>
                      </a:r>
                    </a:p>
                    <a:p>
                      <a:pPr algn="ctr" fontAlgn="ctr"/>
                      <a:r>
                        <a:rPr lang="es-ES_tradnl" sz="900" u="none" strike="noStrike" dirty="0">
                          <a:effectLst/>
                        </a:rPr>
                        <a:t/>
                      </a:r>
                      <a:br>
                        <a:rPr lang="es-ES_tradnl" sz="900" u="none" strike="noStrike" dirty="0">
                          <a:effectLst/>
                        </a:rPr>
                      </a:br>
                      <a:r>
                        <a:rPr lang="es-ES_tradnl" sz="900" u="none" strike="noStrike" dirty="0">
                          <a:effectLst/>
                        </a:rPr>
                        <a:t>- Población autóctona/Arraigo</a:t>
                      </a:r>
                      <a:br>
                        <a:rPr lang="es-ES_tradnl" sz="900" u="none" strike="noStrike" dirty="0">
                          <a:effectLst/>
                        </a:rPr>
                      </a:br>
                      <a:r>
                        <a:rPr lang="es-ES_tradnl" sz="900" u="none" strike="noStrike" dirty="0">
                          <a:effectLst/>
                        </a:rPr>
                        <a:t>+ Población extranjera/Poco arraigo</a:t>
                      </a:r>
                      <a:endParaRPr lang="es-ES_tradnl" sz="900" b="0" i="0" u="none" strike="noStrike" dirty="0">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_tradnl" sz="900" u="none" strike="noStrike" dirty="0">
                          <a:effectLst/>
                        </a:rPr>
                        <a:t>Factor 3 (15,5</a:t>
                      </a:r>
                      <a:r>
                        <a:rPr lang="es-ES_tradnl" sz="900" u="none" strike="noStrike" dirty="0" smtClean="0">
                          <a:effectLst/>
                        </a:rPr>
                        <a:t>%)</a:t>
                      </a:r>
                    </a:p>
                    <a:p>
                      <a:pPr algn="ctr" fontAlgn="ctr"/>
                      <a:r>
                        <a:rPr lang="es-ES_tradnl" sz="900" u="none" strike="noStrike" dirty="0">
                          <a:effectLst/>
                        </a:rPr>
                        <a:t/>
                      </a:r>
                      <a:br>
                        <a:rPr lang="es-ES_tradnl" sz="900" u="none" strike="noStrike" dirty="0">
                          <a:effectLst/>
                        </a:rPr>
                      </a:br>
                      <a:r>
                        <a:rPr lang="es-ES_tradnl" sz="900" u="none" strike="noStrike" dirty="0">
                          <a:effectLst/>
                        </a:rPr>
                        <a:t>- Población autóctona/Arraigo</a:t>
                      </a:r>
                      <a:br>
                        <a:rPr lang="es-ES_tradnl" sz="900" u="none" strike="noStrike" dirty="0">
                          <a:effectLst/>
                        </a:rPr>
                      </a:br>
                      <a:r>
                        <a:rPr lang="es-ES_tradnl" sz="900" u="none" strike="noStrike" dirty="0">
                          <a:effectLst/>
                        </a:rPr>
                        <a:t>+ Población extranjera/Poco arraigo</a:t>
                      </a:r>
                      <a:endParaRPr lang="es-ES_tradnl" sz="900" b="0" i="0" u="none" strike="noStrike" dirty="0">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_tradnl" sz="900" u="none" strike="noStrike" dirty="0">
                          <a:effectLst/>
                        </a:rPr>
                        <a:t>Factor 2 (17,2</a:t>
                      </a:r>
                      <a:r>
                        <a:rPr lang="es-ES_tradnl" sz="900" u="none" strike="noStrike" dirty="0" smtClean="0">
                          <a:effectLst/>
                        </a:rPr>
                        <a:t>%)</a:t>
                      </a:r>
                    </a:p>
                    <a:p>
                      <a:pPr algn="ctr" fontAlgn="ctr"/>
                      <a:r>
                        <a:rPr lang="es-ES_tradnl" sz="900" u="none" strike="noStrike" dirty="0">
                          <a:effectLst/>
                        </a:rPr>
                        <a:t/>
                      </a:r>
                      <a:br>
                        <a:rPr lang="es-ES_tradnl" sz="900" u="none" strike="noStrike" dirty="0">
                          <a:effectLst/>
                        </a:rPr>
                      </a:br>
                      <a:r>
                        <a:rPr lang="es-ES_tradnl" sz="900" u="none" strike="noStrike" dirty="0">
                          <a:effectLst/>
                        </a:rPr>
                        <a:t>- Población autóctona/Arraigo</a:t>
                      </a:r>
                      <a:br>
                        <a:rPr lang="es-ES_tradnl" sz="900" u="none" strike="noStrike" dirty="0">
                          <a:effectLst/>
                        </a:rPr>
                      </a:br>
                      <a:r>
                        <a:rPr lang="es-ES_tradnl" sz="900" u="none" strike="noStrike" dirty="0">
                          <a:effectLst/>
                        </a:rPr>
                        <a:t>+ Población extranjera/Poco arraigo</a:t>
                      </a:r>
                      <a:endParaRPr lang="es-ES_tradnl" sz="900" b="0" i="0" u="none" strike="noStrike" dirty="0">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_tradnl" sz="900" u="none" strike="noStrike" dirty="0">
                          <a:effectLst/>
                        </a:rPr>
                        <a:t>Factor 3 (13,7</a:t>
                      </a:r>
                      <a:r>
                        <a:rPr lang="es-ES_tradnl" sz="900" u="none" strike="noStrike" dirty="0" smtClean="0">
                          <a:effectLst/>
                        </a:rPr>
                        <a:t>%)</a:t>
                      </a:r>
                    </a:p>
                    <a:p>
                      <a:pPr algn="ctr" fontAlgn="ctr"/>
                      <a:r>
                        <a:rPr lang="es-ES_tradnl" sz="900" u="none" strike="noStrike" dirty="0">
                          <a:effectLst/>
                        </a:rPr>
                        <a:t/>
                      </a:r>
                      <a:br>
                        <a:rPr lang="es-ES_tradnl" sz="900" u="none" strike="noStrike" dirty="0">
                          <a:effectLst/>
                        </a:rPr>
                      </a:br>
                      <a:r>
                        <a:rPr lang="es-ES_tradnl" sz="900" u="none" strike="noStrike" dirty="0">
                          <a:effectLst/>
                        </a:rPr>
                        <a:t>- Población autóctona/Arraigo</a:t>
                      </a:r>
                      <a:br>
                        <a:rPr lang="es-ES_tradnl" sz="900" u="none" strike="noStrike" dirty="0">
                          <a:effectLst/>
                        </a:rPr>
                      </a:br>
                      <a:r>
                        <a:rPr lang="es-ES_tradnl" sz="900" u="none" strike="noStrike" dirty="0">
                          <a:effectLst/>
                        </a:rPr>
                        <a:t>+ Población extranjera/Poco arraigo</a:t>
                      </a:r>
                      <a:endParaRPr lang="es-ES_tradnl" sz="900" b="0" i="0" u="none" strike="noStrike" dirty="0">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_tradnl" sz="900" u="none" strike="noStrike" dirty="0">
                          <a:effectLst/>
                        </a:rPr>
                        <a:t>Factor 2 (16,6</a:t>
                      </a:r>
                      <a:r>
                        <a:rPr lang="es-ES_tradnl" sz="900" u="none" strike="noStrike" dirty="0" smtClean="0">
                          <a:effectLst/>
                        </a:rPr>
                        <a:t>%)</a:t>
                      </a:r>
                    </a:p>
                    <a:p>
                      <a:pPr algn="ctr" fontAlgn="ctr"/>
                      <a:r>
                        <a:rPr lang="es-ES_tradnl" sz="900" u="none" strike="noStrike" dirty="0">
                          <a:effectLst/>
                        </a:rPr>
                        <a:t/>
                      </a:r>
                      <a:br>
                        <a:rPr lang="es-ES_tradnl" sz="900" u="none" strike="noStrike" dirty="0">
                          <a:effectLst/>
                        </a:rPr>
                      </a:br>
                      <a:r>
                        <a:rPr lang="es-ES_tradnl" sz="900" u="none" strike="noStrike" dirty="0">
                          <a:effectLst/>
                        </a:rPr>
                        <a:t>+ Población autóctona/Arraigo</a:t>
                      </a:r>
                      <a:br>
                        <a:rPr lang="es-ES_tradnl" sz="900" u="none" strike="noStrike" dirty="0">
                          <a:effectLst/>
                        </a:rPr>
                      </a:br>
                      <a:r>
                        <a:rPr lang="es-ES_tradnl" sz="900" u="none" strike="noStrike" dirty="0">
                          <a:effectLst/>
                        </a:rPr>
                        <a:t>- Población extranjera/Poco arraigo</a:t>
                      </a:r>
                      <a:endParaRPr lang="es-ES_tradnl" sz="900" b="0" i="0" u="none" strike="noStrike" dirty="0">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720">
                <a:tc>
                  <a:txBody>
                    <a:bodyPr/>
                    <a:lstStyle/>
                    <a:p>
                      <a:pPr algn="l" fontAlgn="ctr"/>
                      <a:r>
                        <a:rPr lang="es-ES_tradnl" sz="900" u="none" strike="noStrike" dirty="0">
                          <a:effectLst/>
                        </a:rPr>
                        <a:t>Total variabilidad explicada</a:t>
                      </a:r>
                      <a:endParaRPr lang="es-ES_tradnl" sz="900" b="0" i="0" u="none" strike="noStrike" dirty="0">
                        <a:solidFill>
                          <a:srgbClr val="000000"/>
                        </a:solidFill>
                        <a:effectLst/>
                        <a:latin typeface="Calibri" charset="0"/>
                      </a:endParaRPr>
                    </a:p>
                  </a:txBody>
                  <a:tcPr marL="108000"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r-IN" sz="900" u="none" strike="noStrike">
                          <a:effectLst/>
                        </a:rPr>
                        <a:t>57,7%</a:t>
                      </a:r>
                      <a:endParaRPr lang="mr-IN" sz="900" b="1" i="0" u="none" strike="noStrike">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r-IN" sz="900" u="none" strike="noStrike">
                          <a:effectLst/>
                        </a:rPr>
                        <a:t>57,0%</a:t>
                      </a:r>
                      <a:endParaRPr lang="mr-IN" sz="900" b="1" i="0" u="none" strike="noStrike">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r-IN" sz="900" u="none" strike="noStrike">
                          <a:effectLst/>
                        </a:rPr>
                        <a:t>58,2%</a:t>
                      </a:r>
                      <a:endParaRPr lang="mr-IN" sz="900" b="1" i="0" u="none" strike="noStrike">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r-IN" sz="900" u="none" strike="noStrike">
                          <a:effectLst/>
                        </a:rPr>
                        <a:t>56,9%</a:t>
                      </a:r>
                      <a:endParaRPr lang="mr-IN" sz="900" b="1" i="0" u="none" strike="noStrike">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r-IN" sz="900" u="none" strike="noStrike" dirty="0">
                          <a:effectLst/>
                        </a:rPr>
                        <a:t>57,5%</a:t>
                      </a:r>
                      <a:endParaRPr lang="mr-IN" sz="900" b="1" i="0" u="none" strike="noStrike" dirty="0">
                        <a:solidFill>
                          <a:srgbClr val="000000"/>
                        </a:solidFill>
                        <a:effectLst/>
                        <a:latin typeface="Calibri" charset="0"/>
                      </a:endParaRPr>
                    </a:p>
                  </a:txBody>
                  <a:tcPr marL="12304" marR="12304" marT="123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Rectangle 4"/>
          <p:cNvSpPr>
            <a:spLocks/>
          </p:cNvSpPr>
          <p:nvPr/>
        </p:nvSpPr>
        <p:spPr bwMode="auto">
          <a:xfrm>
            <a:off x="285719" y="786098"/>
            <a:ext cx="8651905" cy="685014"/>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1800" b="1" dirty="0" smtClean="0">
                <a:solidFill>
                  <a:schemeClr val="tx1"/>
                </a:solidFill>
                <a:latin typeface="+mj-lt"/>
                <a:ea typeface="ＭＳ Ｐゴシック" charset="-128"/>
                <a:cs typeface="Tahoma" pitchFamily="34" charset="0"/>
                <a:sym typeface="Verdana Bold" charset="0"/>
              </a:rPr>
              <a:t>Importancia moderada del estatus social como factor de estructuración del espacio urbano </a:t>
            </a:r>
            <a:endParaRPr lang="es-ES" sz="1800" b="1" dirty="0">
              <a:solidFill>
                <a:schemeClr val="tx1"/>
              </a:solidFill>
              <a:latin typeface="+mj-lt"/>
              <a:ea typeface="ＭＳ Ｐゴシック" charset="-128"/>
              <a:cs typeface="Tahoma" pitchFamily="34" charset="0"/>
              <a:sym typeface="Verdana Bold" charset="0"/>
            </a:endParaRPr>
          </a:p>
        </p:txBody>
      </p:sp>
    </p:spTree>
    <p:extLst>
      <p:ext uri="{BB962C8B-B14F-4D97-AF65-F5344CB8AC3E}">
        <p14:creationId xmlns:p14="http://schemas.microsoft.com/office/powerpoint/2010/main" val="5953061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5"/>
          <p:cNvSpPr>
            <a:spLocks noChangeShapeType="1"/>
          </p:cNvSpPr>
          <p:nvPr/>
        </p:nvSpPr>
        <p:spPr bwMode="auto">
          <a:xfrm>
            <a:off x="284163" y="676006"/>
            <a:ext cx="8653462" cy="1588"/>
          </a:xfrm>
          <a:prstGeom prst="line">
            <a:avLst/>
          </a:prstGeom>
          <a:noFill/>
          <a:ln w="9525">
            <a:solidFill>
              <a:srgbClr val="981426"/>
            </a:solidFill>
            <a:round/>
            <a:headEnd/>
            <a:tailEnd/>
          </a:ln>
        </p:spPr>
        <p:txBody>
          <a:bodyPr lIns="0" tIns="0" rIns="0" bIns="0"/>
          <a:lstStyle/>
          <a:p>
            <a:endParaRPr lang="es-ES" dirty="0">
              <a:latin typeface="+mj-lt"/>
            </a:endParaRPr>
          </a:p>
        </p:txBody>
      </p:sp>
      <p:sp>
        <p:nvSpPr>
          <p:cNvPr id="20" name="Rectangle 4"/>
          <p:cNvSpPr>
            <a:spLocks/>
          </p:cNvSpPr>
          <p:nvPr/>
        </p:nvSpPr>
        <p:spPr bwMode="auto">
          <a:xfrm>
            <a:off x="285720" y="164306"/>
            <a:ext cx="7670656" cy="355600"/>
          </a:xfrm>
          <a:prstGeom prst="rect">
            <a:avLst/>
          </a:prstGeom>
          <a:noFill/>
          <a:ln w="9525">
            <a:noFill/>
            <a:miter lim="800000"/>
            <a:headEnd/>
            <a:tailEnd/>
          </a:ln>
        </p:spPr>
        <p:txBody>
          <a:bodyPr lIns="38100" tIns="38100" rIns="38100" bIns="38100"/>
          <a:lstStyle/>
          <a:p>
            <a:pPr marL="152400" indent="-152400">
              <a:tabLst>
                <a:tab pos="177800" algn="l"/>
                <a:tab pos="266700" algn="l"/>
                <a:tab pos="1778000" algn="l"/>
                <a:tab pos="1828800" algn="l"/>
              </a:tabLst>
            </a:pPr>
            <a:r>
              <a:rPr lang="es-ES" sz="2000" b="1" dirty="0" smtClean="0">
                <a:solidFill>
                  <a:srgbClr val="C00000"/>
                </a:solidFill>
                <a:latin typeface="+mj-lt"/>
                <a:ea typeface="ＭＳ Ｐゴシック" charset="-128"/>
                <a:cs typeface="Tahoma" pitchFamily="34" charset="0"/>
                <a:sym typeface="Verdana Bold" charset="0"/>
              </a:rPr>
              <a:t>4.</a:t>
            </a:r>
            <a:r>
              <a:rPr lang="es-ES" sz="2000" b="1" dirty="0" smtClean="0">
                <a:solidFill>
                  <a:schemeClr val="bg1">
                    <a:lumMod val="50000"/>
                  </a:schemeClr>
                </a:solidFill>
                <a:latin typeface="+mj-lt"/>
                <a:ea typeface="ＭＳ Ｐゴシック" charset="-128"/>
                <a:cs typeface="Tahoma" pitchFamily="34" charset="0"/>
                <a:sym typeface="Verdana Bold" charset="0"/>
              </a:rPr>
              <a:t> Factores de estructuración del espacio urbano</a:t>
            </a:r>
            <a:endParaRPr lang="es-ES" sz="2000" b="1" dirty="0">
              <a:solidFill>
                <a:schemeClr val="bg1">
                  <a:lumMod val="50000"/>
                </a:schemeClr>
              </a:solidFill>
              <a:latin typeface="+mj-lt"/>
              <a:ea typeface="ＭＳ Ｐゴシック" charset="-128"/>
              <a:cs typeface="Tahoma" pitchFamily="34" charset="0"/>
              <a:sym typeface="Verdana Bold" charset="0"/>
            </a:endParaRPr>
          </a:p>
        </p:txBody>
      </p:sp>
      <p:sp>
        <p:nvSpPr>
          <p:cNvPr id="30" name="Marcador de número de diapositiva 3"/>
          <p:cNvSpPr>
            <a:spLocks noGrp="1"/>
          </p:cNvSpPr>
          <p:nvPr>
            <p:ph type="sldNum" sz="quarter" idx="10"/>
          </p:nvPr>
        </p:nvSpPr>
        <p:spPr>
          <a:xfrm>
            <a:off x="8386763" y="6442075"/>
            <a:ext cx="31115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fld id="{BA78ECA3-D6D1-4766-A452-351E0CB26325}" type="slidenum">
              <a:rPr lang="es-ES" smtClean="0">
                <a:latin typeface="+mj-lt"/>
                <a:cs typeface="Tahoma" pitchFamily="34" charset="0"/>
              </a:rPr>
              <a:pPr/>
              <a:t>9</a:t>
            </a:fld>
            <a:endParaRPr lang="es-ES" dirty="0">
              <a:latin typeface="+mj-lt"/>
              <a:cs typeface="Tahoma" pitchFamily="34" charset="0"/>
            </a:endParaRPr>
          </a:p>
        </p:txBody>
      </p:sp>
      <p:sp>
        <p:nvSpPr>
          <p:cNvPr id="12" name="Rectangle 10"/>
          <p:cNvSpPr>
            <a:spLocks/>
          </p:cNvSpPr>
          <p:nvPr/>
        </p:nvSpPr>
        <p:spPr bwMode="auto">
          <a:xfrm>
            <a:off x="970609" y="748762"/>
            <a:ext cx="7272807"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nchor="ctr"/>
          <a:lstStyle>
            <a:lvl1pPr eaLnBrk="0" hangingPunct="0">
              <a:defRPr sz="12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12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12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12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1200">
                <a:solidFill>
                  <a:srgbClr val="000000"/>
                </a:solidFill>
                <a:latin typeface="Gill Sans" pitchFamily="1" charset="0"/>
                <a:ea typeface="ヒラギノ角ゴ ProN W3" pitchFamily="1" charset="-128"/>
                <a:sym typeface="Gill Sans" pitchFamily="1" charset="0"/>
              </a:defRPr>
            </a:lvl5pPr>
            <a:lvl6pPr marL="25146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6pPr>
            <a:lvl7pPr marL="29718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7pPr>
            <a:lvl8pPr marL="34290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8pPr>
            <a:lvl9pPr marL="3886200" indent="-228600" eaLnBrk="0" fontAlgn="base" hangingPunct="0">
              <a:spcBef>
                <a:spcPct val="0"/>
              </a:spcBef>
              <a:spcAft>
                <a:spcPct val="0"/>
              </a:spcAft>
              <a:defRPr sz="1200">
                <a:solidFill>
                  <a:srgbClr val="000000"/>
                </a:solidFill>
                <a:latin typeface="Gill Sans" pitchFamily="1" charset="0"/>
                <a:ea typeface="ヒラギノ角ゴ ProN W3" pitchFamily="1" charset="-128"/>
                <a:sym typeface="Gill Sans" pitchFamily="1" charset="0"/>
              </a:defRPr>
            </a:lvl9pPr>
          </a:lstStyle>
          <a:p>
            <a:pPr algn="ctr" eaLnBrk="1" hangingPunct="1">
              <a:buClr>
                <a:srgbClr val="C00000"/>
              </a:buClr>
              <a:buSzPct val="100000"/>
            </a:pPr>
            <a:r>
              <a:rPr lang="es-ES" altLang="es-ES" b="1" dirty="0" smtClean="0">
                <a:solidFill>
                  <a:schemeClr val="tx1"/>
                </a:solidFill>
                <a:latin typeface="Arial" panose="020B0604020202020204" pitchFamily="34" charset="0"/>
                <a:cs typeface="Arial" panose="020B0604020202020204" pitchFamily="34" charset="0"/>
                <a:sym typeface="Verdana" pitchFamily="34" charset="0"/>
              </a:rPr>
              <a:t>Gráfico 3. Estatus social. Metrópolis españolas, 2001</a:t>
            </a:r>
            <a:endParaRPr lang="es-ES" altLang="es-ES" b="1" dirty="0">
              <a:solidFill>
                <a:schemeClr val="tx1"/>
              </a:solidFill>
              <a:latin typeface="Arial" panose="020B0604020202020204" pitchFamily="34" charset="0"/>
              <a:cs typeface="Arial" panose="020B0604020202020204" pitchFamily="34" charset="0"/>
              <a:sym typeface="Verdana" pitchFamily="34" charset="0"/>
            </a:endParaRPr>
          </a:p>
        </p:txBody>
      </p:sp>
      <p:pic>
        <p:nvPicPr>
          <p:cNvPr id="14" name="Picture 2"/>
          <p:cNvPicPr>
            <a:picLocks noChangeArrowheads="1"/>
          </p:cNvPicPr>
          <p:nvPr/>
        </p:nvPicPr>
        <p:blipFill>
          <a:blip r:embed="rId3"/>
          <a:srcRect/>
          <a:stretch>
            <a:fillRect/>
          </a:stretch>
        </p:blipFill>
        <p:spPr bwMode="auto">
          <a:xfrm>
            <a:off x="8054975" y="79375"/>
            <a:ext cx="962025" cy="525463"/>
          </a:xfrm>
          <a:prstGeom prst="rect">
            <a:avLst/>
          </a:prstGeom>
          <a:noFill/>
          <a:ln w="9525">
            <a:noFill/>
            <a:miter lim="800000"/>
            <a:headEnd/>
            <a:tailEnd/>
          </a:ln>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820" y="1059325"/>
            <a:ext cx="8028384" cy="5658242"/>
          </a:xfrm>
          <a:prstGeom prst="rect">
            <a:avLst/>
          </a:prstGeom>
        </p:spPr>
      </p:pic>
      <p:sp>
        <p:nvSpPr>
          <p:cNvPr id="2" name="1 Rectángulo"/>
          <p:cNvSpPr/>
          <p:nvPr/>
        </p:nvSpPr>
        <p:spPr>
          <a:xfrm>
            <a:off x="5940152" y="6284387"/>
            <a:ext cx="2681052" cy="338554"/>
          </a:xfrm>
          <a:prstGeom prst="rect">
            <a:avLst/>
          </a:prstGeom>
        </p:spPr>
        <p:txBody>
          <a:bodyPr wrap="square">
            <a:spAutoFit/>
          </a:bodyPr>
          <a:lstStyle/>
          <a:p>
            <a:r>
              <a:rPr lang="ca-ES" sz="800" dirty="0" smtClean="0">
                <a:latin typeface="+mj-lt"/>
              </a:rPr>
              <a:t>Fuente: </a:t>
            </a:r>
            <a:r>
              <a:rPr lang="ca-ES" sz="800" dirty="0" err="1" smtClean="0">
                <a:latin typeface="+mj-lt"/>
              </a:rPr>
              <a:t>elaboración</a:t>
            </a:r>
            <a:r>
              <a:rPr lang="ca-ES" sz="800" dirty="0" smtClean="0">
                <a:latin typeface="+mj-lt"/>
              </a:rPr>
              <a:t> </a:t>
            </a:r>
            <a:r>
              <a:rPr lang="ca-ES" sz="800" dirty="0" err="1" smtClean="0">
                <a:latin typeface="+mj-lt"/>
              </a:rPr>
              <a:t>propia</a:t>
            </a:r>
            <a:r>
              <a:rPr lang="ca-ES" sz="800" dirty="0" smtClean="0">
                <a:latin typeface="+mj-lt"/>
              </a:rPr>
              <a:t> </a:t>
            </a:r>
            <a:r>
              <a:rPr lang="ca-ES" sz="800" dirty="0">
                <a:latin typeface="+mj-lt"/>
              </a:rPr>
              <a:t>a partir de </a:t>
            </a:r>
            <a:r>
              <a:rPr lang="ca-ES" sz="800" dirty="0" err="1" smtClean="0">
                <a:latin typeface="+mj-lt"/>
              </a:rPr>
              <a:t>datos</a:t>
            </a:r>
            <a:r>
              <a:rPr lang="ca-ES" sz="800" dirty="0" smtClean="0">
                <a:latin typeface="+mj-lt"/>
              </a:rPr>
              <a:t> del Censo de </a:t>
            </a:r>
            <a:r>
              <a:rPr lang="ca-ES" sz="800" dirty="0" err="1" smtClean="0">
                <a:latin typeface="+mj-lt"/>
              </a:rPr>
              <a:t>Población</a:t>
            </a:r>
            <a:r>
              <a:rPr lang="ca-ES" sz="800" dirty="0" smtClean="0">
                <a:latin typeface="+mj-lt"/>
              </a:rPr>
              <a:t> i </a:t>
            </a:r>
            <a:r>
              <a:rPr lang="ca-ES" sz="800" dirty="0" err="1" smtClean="0">
                <a:latin typeface="+mj-lt"/>
              </a:rPr>
              <a:t>Viviendas</a:t>
            </a:r>
            <a:r>
              <a:rPr lang="ca-ES" sz="800" dirty="0" smtClean="0">
                <a:latin typeface="+mj-lt"/>
              </a:rPr>
              <a:t>, 2001 (INE).</a:t>
            </a:r>
            <a:endParaRPr lang="es-ES" sz="800" dirty="0">
              <a:latin typeface="+mj-lt"/>
            </a:endParaRPr>
          </a:p>
        </p:txBody>
      </p:sp>
    </p:spTree>
    <p:extLst>
      <p:ext uri="{BB962C8B-B14F-4D97-AF65-F5344CB8AC3E}">
        <p14:creationId xmlns:p14="http://schemas.microsoft.com/office/powerpoint/2010/main" val="26949280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Diapositiva de título - No Graphics">
  <a:themeElements>
    <a:clrScheme name="">
      <a:dk1>
        <a:srgbClr val="000000"/>
      </a:dk1>
      <a:lt1>
        <a:srgbClr val="FFFFFF"/>
      </a:lt1>
      <a:dk2>
        <a:srgbClr val="000000"/>
      </a:dk2>
      <a:lt2>
        <a:srgbClr val="808080"/>
      </a:lt2>
      <a:accent1>
        <a:srgbClr val="981426"/>
      </a:accent1>
      <a:accent2>
        <a:srgbClr val="333399"/>
      </a:accent2>
      <a:accent3>
        <a:srgbClr val="FFFFFF"/>
      </a:accent3>
      <a:accent4>
        <a:srgbClr val="000000"/>
      </a:accent4>
      <a:accent5>
        <a:srgbClr val="CAAAAC"/>
      </a:accent5>
      <a:accent6>
        <a:srgbClr val="2D2D8A"/>
      </a:accent6>
      <a:hlink>
        <a:srgbClr val="009999"/>
      </a:hlink>
      <a:folHlink>
        <a:srgbClr val="99CC00"/>
      </a:folHlink>
    </a:clrScheme>
    <a:fontScheme name="Default - Diapositiva de título - No Graphic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81426"/>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981426"/>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Diapositiva de título - No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En blanco">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En blanco">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81426"/>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981426"/>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12918</TotalTime>
  <Pages>0</Pages>
  <Words>1919</Words>
  <Characters>0</Characters>
  <Application>Microsoft Macintosh PowerPoint</Application>
  <PresentationFormat>Presentación en pantalla (4:3)</PresentationFormat>
  <Lines>0</Lines>
  <Paragraphs>255</Paragraphs>
  <Slides>17</Slides>
  <Notes>17</Notes>
  <HiddenSlides>0</HiddenSlides>
  <MMClips>0</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1</vt:i4>
      </vt:variant>
      <vt:variant>
        <vt:lpstr>Títulos de diapositiva</vt:lpstr>
      </vt:variant>
      <vt:variant>
        <vt:i4>17</vt:i4>
      </vt:variant>
    </vt:vector>
  </HeadingPairs>
  <TitlesOfParts>
    <vt:vector size="29" baseType="lpstr">
      <vt:lpstr>Calibri</vt:lpstr>
      <vt:lpstr>Gill Sans</vt:lpstr>
      <vt:lpstr>ＭＳ Ｐゴシック</vt:lpstr>
      <vt:lpstr>Tahoma</vt:lpstr>
      <vt:lpstr>Verdana</vt:lpstr>
      <vt:lpstr>Verdana Bold</vt:lpstr>
      <vt:lpstr>Wingdings</vt:lpstr>
      <vt:lpstr>ヒラギノ角ゴ ProN W3</vt:lpstr>
      <vt:lpstr>Arial</vt:lpstr>
      <vt:lpstr>Default - Diapositiva de título - No Graphics</vt:lpstr>
      <vt:lpstr>Default - En blanco</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Octavi</dc:creator>
  <cp:lastModifiedBy>Usuario de Microsoft Office</cp:lastModifiedBy>
  <cp:revision>323</cp:revision>
  <cp:lastPrinted>2017-04-21T18:43:02Z</cp:lastPrinted>
  <dcterms:modified xsi:type="dcterms:W3CDTF">2017-04-21T18:57:53Z</dcterms:modified>
</cp:coreProperties>
</file>