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64" r:id="rId6"/>
    <p:sldId id="265" r:id="rId7"/>
    <p:sldId id="261" r:id="rId8"/>
    <p:sldId id="266" r:id="rId9"/>
    <p:sldId id="267" r:id="rId10"/>
    <p:sldId id="269" r:id="rId11"/>
    <p:sldId id="268" r:id="rId12"/>
    <p:sldId id="270" r:id="rId13"/>
    <p:sldId id="271" r:id="rId14"/>
    <p:sldId id="274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11152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40277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80154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10626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5445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9585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29226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03942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3320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39196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26669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FB80-9C78-41B9-8E85-6DE08EAB5402}" type="datetimeFigureOut">
              <a:rPr lang="ca-ES" smtClean="0"/>
              <a:pPr/>
              <a:t>21/04/2017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4DC4-54AA-46B3-A799-3E7EDE1DCA4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53569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gonzalez.murciano@uab.c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ta.Murria@uab.c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/>
          </p:cNvSpPr>
          <p:nvPr/>
        </p:nvSpPr>
        <p:spPr bwMode="auto">
          <a:xfrm>
            <a:off x="1725573" y="3717032"/>
            <a:ext cx="5241023" cy="84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110000"/>
              </a:lnSpc>
            </a:pPr>
            <a:r>
              <a:rPr lang="ca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VII CONGRÉS CATALÀ DE SOCIOLGIA </a:t>
            </a:r>
          </a:p>
          <a:p>
            <a:pPr algn="ctr">
              <a:lnSpc>
                <a:spcPct val="110000"/>
              </a:lnSpc>
            </a:pPr>
            <a:r>
              <a:rPr lang="ca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Tarragona, Abril 2017</a:t>
            </a:r>
          </a:p>
        </p:txBody>
      </p:sp>
      <p:pic>
        <p:nvPicPr>
          <p:cNvPr id="6" name="Picture 10" descr="N:\LOGOS\IERMB\Logo IER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79"/>
            <a:ext cx="1450431" cy="78423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59343" y="2420888"/>
            <a:ext cx="755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>
                <a:latin typeface="Calibri" pitchFamily="34" charset="0"/>
              </a:rPr>
              <a:t>Morfologia </a:t>
            </a:r>
            <a:r>
              <a:rPr lang="ca-ES" sz="2800" b="1" dirty="0" err="1">
                <a:latin typeface="Calibri" pitchFamily="34" charset="0"/>
              </a:rPr>
              <a:t>socioresidencial</a:t>
            </a:r>
            <a:r>
              <a:rPr lang="ca-ES" sz="2800" b="1" dirty="0">
                <a:latin typeface="Calibri" pitchFamily="34" charset="0"/>
              </a:rPr>
              <a:t> i inseguretat </a:t>
            </a:r>
            <a:endParaRPr lang="ca-ES" sz="2800" b="1" dirty="0" smtClean="0">
              <a:latin typeface="Calibri" pitchFamily="34" charset="0"/>
            </a:endParaRPr>
          </a:p>
          <a:p>
            <a:pPr algn="ctr"/>
            <a:r>
              <a:rPr lang="ca-ES" sz="2800" b="1" dirty="0" smtClean="0">
                <a:latin typeface="Calibri" pitchFamily="34" charset="0"/>
              </a:rPr>
              <a:t>a </a:t>
            </a:r>
            <a:r>
              <a:rPr lang="ca-ES" sz="2800" b="1" dirty="0">
                <a:latin typeface="Calibri" pitchFamily="34" charset="0"/>
              </a:rPr>
              <a:t>l’àrea metropolitana de </a:t>
            </a:r>
            <a:r>
              <a:rPr lang="ca-ES" sz="2800" b="1" dirty="0" smtClean="0">
                <a:latin typeface="Calibri" pitchFamily="34" charset="0"/>
              </a:rPr>
              <a:t>Barcelona</a:t>
            </a:r>
            <a:endParaRPr lang="ca-ES" sz="2400" b="1" dirty="0" smtClean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51720" y="4725144"/>
            <a:ext cx="4536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/>
              <a:t>Carlos González </a:t>
            </a:r>
            <a:r>
              <a:rPr lang="ca-ES" sz="1600" b="1" dirty="0"/>
              <a:t>Murciano, Marta Murrià </a:t>
            </a:r>
            <a:r>
              <a:rPr lang="ca-ES" sz="1600" b="1" dirty="0" err="1"/>
              <a:t>Sangenís</a:t>
            </a:r>
            <a:endParaRPr lang="ca-ES" sz="1600" b="1" dirty="0" smtClean="0"/>
          </a:p>
          <a:p>
            <a:pPr algn="ctr"/>
            <a:endParaRPr lang="ca-ES" sz="700" b="1" dirty="0"/>
          </a:p>
          <a:p>
            <a:pPr algn="ctr"/>
            <a:r>
              <a:rPr lang="ca-ES" sz="1200" dirty="0" smtClean="0"/>
              <a:t>Institut d’Estudis Regionals i Metropolitans de Barcelona</a:t>
            </a:r>
          </a:p>
          <a:p>
            <a:pPr algn="ctr"/>
            <a:endParaRPr lang="ca-ES" sz="900" dirty="0" smtClean="0"/>
          </a:p>
          <a:p>
            <a:pPr algn="ctr"/>
            <a:r>
              <a:rPr lang="ca-ES" sz="1200" b="1" dirty="0">
                <a:hlinkClick r:id="rId3"/>
              </a:rPr>
              <a:t>Carlos.Gonzalez.Murciano@uab.cat</a:t>
            </a:r>
            <a:endParaRPr lang="ca-ES" sz="1200" b="1" dirty="0"/>
          </a:p>
          <a:p>
            <a:pPr algn="ctr"/>
            <a:r>
              <a:rPr lang="ca-ES" sz="1200" b="1" dirty="0" smtClean="0">
                <a:hlinkClick r:id="rId4"/>
              </a:rPr>
              <a:t>Marta.Murria@uab.cat</a:t>
            </a:r>
            <a:endParaRPr lang="ca-ES" sz="1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357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10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552" y="85544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/>
              <a:t>Estat de </a:t>
            </a:r>
            <a:r>
              <a:rPr lang="ca-ES" sz="1600" b="1" dirty="0" smtClean="0"/>
              <a:t>l’habitatge: habitatges sense calefacció</a:t>
            </a:r>
            <a:endParaRPr lang="ca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8" t="6170" r="2498" b="35859"/>
          <a:stretch/>
        </p:blipFill>
        <p:spPr>
          <a:xfrm>
            <a:off x="4363612" y="1484784"/>
            <a:ext cx="4600876" cy="397564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627" y="2006327"/>
            <a:ext cx="3743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Factors </a:t>
            </a:r>
            <a:r>
              <a:rPr lang="ca-ES" sz="2000" b="1" dirty="0" err="1" smtClean="0"/>
              <a:t>morfosociològics</a:t>
            </a:r>
            <a:r>
              <a:rPr lang="ca-ES" sz="2000" b="1" dirty="0" smtClean="0"/>
              <a:t> territorials</a:t>
            </a:r>
            <a:endParaRPr lang="ca-ES" sz="2000" b="1" dirty="0" smtClean="0"/>
          </a:p>
          <a:p>
            <a:pPr algn="l"/>
            <a:endParaRPr lang="ca-ES" sz="600" b="1" dirty="0"/>
          </a:p>
        </p:txBody>
      </p:sp>
    </p:spTree>
    <p:extLst>
      <p:ext uri="{BB962C8B-B14F-4D97-AF65-F5344CB8AC3E}">
        <p14:creationId xmlns:p14="http://schemas.microsoft.com/office/powerpoint/2010/main" xmlns="" val="38265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11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552" y="85544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/>
              <a:t>Densitat de població</a:t>
            </a:r>
            <a:endParaRPr lang="ca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8" t="6666" r="2298" b="35439"/>
          <a:stretch/>
        </p:blipFill>
        <p:spPr>
          <a:xfrm>
            <a:off x="4283968" y="1474803"/>
            <a:ext cx="4620127" cy="3970421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3743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Factors </a:t>
            </a:r>
            <a:r>
              <a:rPr lang="ca-ES" sz="2000" b="1" dirty="0" err="1" smtClean="0"/>
              <a:t>morfosociològics</a:t>
            </a:r>
            <a:r>
              <a:rPr lang="ca-ES" sz="2000" b="1" dirty="0" smtClean="0"/>
              <a:t> territorials</a:t>
            </a:r>
            <a:endParaRPr lang="ca-ES" sz="2000" b="1" dirty="0" smtClean="0"/>
          </a:p>
          <a:p>
            <a:pPr algn="l"/>
            <a:endParaRPr lang="ca-ES" sz="600" b="1" dirty="0"/>
          </a:p>
        </p:txBody>
      </p:sp>
    </p:spTree>
    <p:extLst>
      <p:ext uri="{BB962C8B-B14F-4D97-AF65-F5344CB8AC3E}">
        <p14:creationId xmlns:p14="http://schemas.microsoft.com/office/powerpoint/2010/main" xmlns="" val="5865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12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552" y="85544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/>
              <a:t>Origen </a:t>
            </a:r>
            <a:r>
              <a:rPr lang="ca-ES" sz="1600" b="1" dirty="0" smtClean="0"/>
              <a:t>de la </a:t>
            </a:r>
            <a:r>
              <a:rPr lang="ca-ES" sz="1600" b="1" dirty="0" smtClean="0"/>
              <a:t>població: no UE</a:t>
            </a:r>
            <a:endParaRPr lang="ca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7" t="6666" r="2246" b="35720"/>
          <a:stretch/>
        </p:blipFill>
        <p:spPr>
          <a:xfrm>
            <a:off x="4289063" y="1484784"/>
            <a:ext cx="4603417" cy="3951171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78335"/>
            <a:ext cx="3743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Factors </a:t>
            </a:r>
            <a:r>
              <a:rPr lang="ca-ES" sz="2000" b="1" dirty="0" err="1" smtClean="0"/>
              <a:t>morfosociològics</a:t>
            </a:r>
            <a:r>
              <a:rPr lang="ca-ES" sz="2000" b="1" dirty="0" smtClean="0"/>
              <a:t> territorials</a:t>
            </a:r>
            <a:endParaRPr lang="ca-ES" sz="2000" b="1" dirty="0" smtClean="0"/>
          </a:p>
          <a:p>
            <a:pPr algn="l"/>
            <a:endParaRPr lang="ca-ES" sz="600" b="1" dirty="0"/>
          </a:p>
        </p:txBody>
      </p:sp>
    </p:spTree>
    <p:extLst>
      <p:ext uri="{BB962C8B-B14F-4D97-AF65-F5344CB8AC3E}">
        <p14:creationId xmlns:p14="http://schemas.microsoft.com/office/powerpoint/2010/main" xmlns="" val="18493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13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552" y="85544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/>
              <a:t>Nivell de renda de les llars: Rendes baixes</a:t>
            </a:r>
            <a:endParaRPr lang="ca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8" t="6170" r="2298" b="35719"/>
          <a:stretch/>
        </p:blipFill>
        <p:spPr>
          <a:xfrm>
            <a:off x="4211960" y="1556792"/>
            <a:ext cx="4610502" cy="3985269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37433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Factors </a:t>
            </a:r>
            <a:r>
              <a:rPr lang="ca-ES" sz="2000" b="1" dirty="0" err="1" smtClean="0"/>
              <a:t>morfosociològics</a:t>
            </a:r>
            <a:r>
              <a:rPr lang="ca-ES" sz="2000" b="1" dirty="0" smtClean="0"/>
              <a:t> territorials</a:t>
            </a:r>
            <a:endParaRPr lang="ca-ES" sz="2000" b="1" dirty="0" smtClean="0"/>
          </a:p>
          <a:p>
            <a:pPr algn="l"/>
            <a:endParaRPr lang="ca-ES" sz="600" b="1" dirty="0"/>
          </a:p>
        </p:txBody>
      </p:sp>
    </p:spTree>
    <p:extLst>
      <p:ext uri="{BB962C8B-B14F-4D97-AF65-F5344CB8AC3E}">
        <p14:creationId xmlns:p14="http://schemas.microsoft.com/office/powerpoint/2010/main" xmlns="" val="34550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Models de regressió </a:t>
            </a:r>
            <a:r>
              <a:rPr lang="ca-ES" sz="2000" b="1" dirty="0" err="1" smtClean="0"/>
              <a:t>linial</a:t>
            </a:r>
            <a:endParaRPr lang="ca-ES" sz="2000" b="1" dirty="0" smtClean="0"/>
          </a:p>
          <a:p>
            <a:pPr algn="l"/>
            <a:endParaRPr lang="ca-ES" sz="600" b="1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14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08661" y="6510536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85544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/>
              <a:t>Fets de victimització</a:t>
            </a:r>
            <a:endParaRPr lang="ca-ES" sz="1600" dirty="0"/>
          </a:p>
        </p:txBody>
      </p:sp>
      <p:sp>
        <p:nvSpPr>
          <p:cNvPr id="19" name="18 Rectángulo"/>
          <p:cNvSpPr/>
          <p:nvPr/>
        </p:nvSpPr>
        <p:spPr>
          <a:xfrm>
            <a:off x="5220072" y="1181651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/>
              <a:t>Destaca l’atracció delictiva que exerceixen els espais centrals metropolitans (activitats rutinàries, teories de l’oportunitat,...)</a:t>
            </a:r>
            <a:r>
              <a:rPr lang="ca-ES" dirty="0" smtClean="0"/>
              <a:t>.</a:t>
            </a:r>
          </a:p>
          <a:p>
            <a:pPr algn="just"/>
            <a:r>
              <a:rPr lang="ca-ES" dirty="0" smtClean="0"/>
              <a:t>Importància de la inestabilitat residencial, pels possibles efectes sobre els controls informals.</a:t>
            </a:r>
            <a:endParaRPr lang="ca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39552" y="3522494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/>
              <a:t>Inseguretat percebuda</a:t>
            </a:r>
            <a:endParaRPr lang="ca-E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0625"/>
            <a:ext cx="43910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43486"/>
            <a:ext cx="43910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Rectángulo"/>
          <p:cNvSpPr/>
          <p:nvPr/>
        </p:nvSpPr>
        <p:spPr>
          <a:xfrm>
            <a:off x="5220072" y="3789040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/>
              <a:t>Els processos d’empobriment de població, densificació i </a:t>
            </a:r>
            <a:r>
              <a:rPr lang="ca-ES" dirty="0" err="1" smtClean="0"/>
              <a:t>mixtificació</a:t>
            </a:r>
            <a:r>
              <a:rPr lang="ca-ES" dirty="0" smtClean="0"/>
              <a:t> tenen efectes sobre la inseguretat percebuda, que estarien sent especialment potents en entorns residencials de baixa densitat (unifamiliars) i en els antics blocs d’habitatge de les barriades obreres.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10127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Distribució territorial dels fets de victimització</a:t>
            </a:r>
            <a:endParaRPr lang="ca-ES" sz="600" b="1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2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67544" y="1073720"/>
            <a:ext cx="8507288" cy="6990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a-E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ca-E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10 Imagen" descr="N:\RECERCA\CARTOGRAFIA\_MAPES\MapesProjectes\16002\16002_AMB_Fets2016_pnt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4465"/>
            <a:ext cx="4140000" cy="3695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395536" y="1484784"/>
            <a:ext cx="4140000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50" b="1" dirty="0"/>
              <a:t>Mapa delictiu </a:t>
            </a:r>
            <a:r>
              <a:rPr lang="ca-ES" sz="1150" b="1" dirty="0" smtClean="0"/>
              <a:t>metropolità</a:t>
            </a:r>
            <a:endParaRPr lang="ca-ES" sz="115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44008" y="1484784"/>
            <a:ext cx="4140000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" b="1" dirty="0" err="1"/>
              <a:t>Distribució</a:t>
            </a:r>
            <a:r>
              <a:rPr lang="es-ES" sz="1150" b="1" dirty="0"/>
              <a:t> estimada del </a:t>
            </a:r>
            <a:r>
              <a:rPr lang="es-ES" sz="1150" b="1" dirty="0" err="1"/>
              <a:t>sentiment</a:t>
            </a:r>
            <a:r>
              <a:rPr lang="es-ES" sz="1150" b="1" dirty="0"/>
              <a:t> </a:t>
            </a:r>
            <a:r>
              <a:rPr lang="es-ES" sz="1150" b="1" dirty="0" err="1" smtClean="0"/>
              <a:t>d’inseguretat</a:t>
            </a:r>
            <a:endParaRPr lang="ca-ES" sz="115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2051" name="Imagen 1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7398"/>
            <a:ext cx="4047384" cy="9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060914" cy="253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87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3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763688" y="855440"/>
            <a:ext cx="561662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50" b="1" dirty="0" smtClean="0"/>
              <a:t>Fets contra la seguretat personal</a:t>
            </a:r>
            <a:endParaRPr lang="ca-ES" sz="115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202842"/>
            <a:ext cx="5616624" cy="4962462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Distribució territorial dels fets de victimització</a:t>
            </a:r>
            <a:endParaRPr lang="ca-ES" sz="600" b="1" dirty="0"/>
          </a:p>
        </p:txBody>
      </p:sp>
    </p:spTree>
    <p:extLst>
      <p:ext uri="{BB962C8B-B14F-4D97-AF65-F5344CB8AC3E}">
        <p14:creationId xmlns:p14="http://schemas.microsoft.com/office/powerpoint/2010/main" xmlns="" val="18899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4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763688" y="855440"/>
            <a:ext cx="561662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50" b="1" dirty="0" smtClean="0"/>
              <a:t>Fets contra els vehicles</a:t>
            </a:r>
            <a:endParaRPr lang="ca-ES" sz="115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203392"/>
            <a:ext cx="5616000" cy="4961912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Distribució territorial dels fets de victimització</a:t>
            </a:r>
            <a:endParaRPr lang="ca-ES" sz="600" b="1" dirty="0"/>
          </a:p>
        </p:txBody>
      </p:sp>
    </p:spTree>
    <p:extLst>
      <p:ext uri="{BB962C8B-B14F-4D97-AF65-F5344CB8AC3E}">
        <p14:creationId xmlns:p14="http://schemas.microsoft.com/office/powerpoint/2010/main" xmlns="" val="6217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5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763688" y="855440"/>
            <a:ext cx="561662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50" b="1" dirty="0" smtClean="0"/>
              <a:t>Fets contra els domicilis</a:t>
            </a:r>
            <a:endParaRPr lang="ca-ES" sz="115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196752"/>
            <a:ext cx="5616000" cy="4961911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Distribució territorial dels fets de victimització</a:t>
            </a:r>
            <a:endParaRPr lang="ca-ES" sz="600" b="1" dirty="0"/>
          </a:p>
        </p:txBody>
      </p:sp>
    </p:spTree>
    <p:extLst>
      <p:ext uri="{BB962C8B-B14F-4D97-AF65-F5344CB8AC3E}">
        <p14:creationId xmlns:p14="http://schemas.microsoft.com/office/powerpoint/2010/main" xmlns="" val="25661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6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763688" y="855440"/>
            <a:ext cx="561662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50" b="1" dirty="0" smtClean="0"/>
              <a:t>Fets contra els negocis</a:t>
            </a:r>
            <a:endParaRPr lang="ca-ES" sz="115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312" y="1203393"/>
            <a:ext cx="5616000" cy="4961911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Distribució territorial dels fets de victimització</a:t>
            </a:r>
            <a:endParaRPr lang="ca-ES" sz="600" b="1" dirty="0"/>
          </a:p>
        </p:txBody>
      </p:sp>
    </p:spTree>
    <p:extLst>
      <p:ext uri="{BB962C8B-B14F-4D97-AF65-F5344CB8AC3E}">
        <p14:creationId xmlns:p14="http://schemas.microsoft.com/office/powerpoint/2010/main" xmlns="" val="5081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7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67544" y="1073720"/>
            <a:ext cx="8507288" cy="6990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a-E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ca-E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9 Imagen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1722505"/>
            <a:ext cx="4140000" cy="3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432000" y="1412776"/>
            <a:ext cx="4140000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" b="1" dirty="0" err="1"/>
              <a:t>Distribució</a:t>
            </a:r>
            <a:r>
              <a:rPr lang="es-ES" sz="1150" b="1" dirty="0"/>
              <a:t> estimada del </a:t>
            </a:r>
            <a:r>
              <a:rPr lang="es-ES" sz="1150" b="1" dirty="0" err="1"/>
              <a:t>sentiment</a:t>
            </a:r>
            <a:r>
              <a:rPr lang="es-ES" sz="1150" b="1" dirty="0"/>
              <a:t> </a:t>
            </a:r>
            <a:r>
              <a:rPr lang="es-ES" sz="1150" b="1" dirty="0" err="1" smtClean="0"/>
              <a:t>d’inseguretat</a:t>
            </a:r>
            <a:endParaRPr lang="ca-ES" sz="1150" dirty="0"/>
          </a:p>
        </p:txBody>
      </p:sp>
      <p:sp>
        <p:nvSpPr>
          <p:cNvPr id="15" name="14 Rectángulo"/>
          <p:cNvSpPr/>
          <p:nvPr/>
        </p:nvSpPr>
        <p:spPr>
          <a:xfrm>
            <a:off x="467544" y="6294512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7526" y="3140968"/>
            <a:ext cx="3728930" cy="224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394" y="1771294"/>
            <a:ext cx="3757092" cy="136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Distribució territorial de la inseguretat percebuda</a:t>
            </a:r>
            <a:endParaRPr lang="ca-ES" sz="600" b="1" dirty="0"/>
          </a:p>
        </p:txBody>
      </p:sp>
    </p:spTree>
    <p:extLst>
      <p:ext uri="{BB962C8B-B14F-4D97-AF65-F5344CB8AC3E}">
        <p14:creationId xmlns:p14="http://schemas.microsoft.com/office/powerpoint/2010/main" xmlns="" val="28169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Factors de morfologia residencial</a:t>
            </a:r>
            <a:endParaRPr lang="ca-ES" sz="2000" b="1" dirty="0" smtClean="0"/>
          </a:p>
          <a:p>
            <a:pPr algn="l"/>
            <a:endParaRPr lang="ca-ES" sz="600" b="1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8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552" y="85544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Forma urbana</a:t>
            </a:r>
            <a:endParaRPr lang="ca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2" t="3288" r="4959" b="3333"/>
          <a:stretch/>
        </p:blipFill>
        <p:spPr>
          <a:xfrm>
            <a:off x="5115030" y="975234"/>
            <a:ext cx="3561426" cy="521662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22090"/>
            <a:ext cx="37433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371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764704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81664" y="6509565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9158D9A9-FCAC-40CD-946A-96BA17B7E820}" type="slidenum">
              <a:rPr lang="ca-ES" sz="1200" smtClean="0">
                <a:solidFill>
                  <a:schemeClr val="tx1"/>
                </a:solidFill>
              </a:rPr>
              <a:pPr algn="r"/>
              <a:t>9</a:t>
            </a:fld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6" name="Imagen 1" descr="Logo IERMB sense n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518"/>
            <a:ext cx="735016" cy="3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552" y="85544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/>
              <a:t>Règim de </a:t>
            </a:r>
            <a:r>
              <a:rPr lang="ca-ES" sz="1600" b="1" dirty="0" smtClean="0"/>
              <a:t>tinença: habitatges de lloguer</a:t>
            </a:r>
            <a:endParaRPr lang="ca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479747" y="6213125"/>
            <a:ext cx="838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/>
              <a:t>Font: Elaboració pròpia a partir de dades censals INE, dades cartogràfiques ICC i </a:t>
            </a:r>
            <a:r>
              <a:rPr lang="ca-ES" sz="900" i="1" dirty="0"/>
              <a:t>EVAMB</a:t>
            </a:r>
            <a:r>
              <a:rPr lang="ca-ES" sz="900" dirty="0"/>
              <a:t> 2016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5" t="6170" r="2496" b="35719"/>
          <a:stretch/>
        </p:blipFill>
        <p:spPr>
          <a:xfrm>
            <a:off x="4310855" y="1484784"/>
            <a:ext cx="4581625" cy="3985269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41934"/>
            <a:ext cx="3743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b="1" dirty="0" smtClean="0"/>
              <a:t>Factors </a:t>
            </a:r>
            <a:r>
              <a:rPr lang="ca-ES" sz="2000" b="1" dirty="0" err="1" smtClean="0"/>
              <a:t>morfosociològics</a:t>
            </a:r>
            <a:r>
              <a:rPr lang="ca-ES" sz="2000" b="1" dirty="0" smtClean="0"/>
              <a:t> territorials</a:t>
            </a:r>
            <a:endParaRPr lang="ca-ES" sz="2000" b="1" dirty="0" smtClean="0"/>
          </a:p>
          <a:p>
            <a:pPr algn="l"/>
            <a:endParaRPr lang="ca-ES" sz="600" b="1" dirty="0"/>
          </a:p>
        </p:txBody>
      </p:sp>
    </p:spTree>
    <p:extLst>
      <p:ext uri="{BB962C8B-B14F-4D97-AF65-F5344CB8AC3E}">
        <p14:creationId xmlns:p14="http://schemas.microsoft.com/office/powerpoint/2010/main" xmlns="" val="38632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469</Words>
  <Application>Microsoft Office PowerPoint</Application>
  <PresentationFormat>Presentación en pantalla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Murrià Sangenis</dc:creator>
  <cp:lastModifiedBy>Carlos</cp:lastModifiedBy>
  <cp:revision>50</cp:revision>
  <dcterms:created xsi:type="dcterms:W3CDTF">2017-04-21T07:07:29Z</dcterms:created>
  <dcterms:modified xsi:type="dcterms:W3CDTF">2017-04-21T21:23:25Z</dcterms:modified>
</cp:coreProperties>
</file>