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5" r:id="rId8"/>
    <p:sldId id="266" r:id="rId9"/>
    <p:sldId id="262" r:id="rId10"/>
    <p:sldId id="263" r:id="rId11"/>
    <p:sldId id="264" r:id="rId12"/>
    <p:sldId id="268" r:id="rId13"/>
  </p:sldIdLst>
  <p:sldSz cx="9144000" cy="6858000" type="screen4x3"/>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CC66"/>
    <a:srgbClr val="FFFFCC"/>
    <a:srgbClr val="FFFF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10" y="-78"/>
      </p:cViewPr>
      <p:guideLst>
        <p:guide orient="horz" pos="2160"/>
        <p:guide pos="2880"/>
      </p:guideLst>
    </p:cSldViewPr>
  </p:slideViewPr>
  <p:notesTextViewPr>
    <p:cViewPr>
      <p:scale>
        <a:sx n="1" d="1"/>
        <a:sy n="1" d="1"/>
      </p:scale>
      <p:origin x="0" y="0"/>
    </p:cViewPr>
  </p:notesTextViewPr>
  <p:notesViewPr>
    <p:cSldViewPr>
      <p:cViewPr varScale="1">
        <p:scale>
          <a:sx n="80" d="100"/>
          <a:sy n="80" d="100"/>
        </p:scale>
        <p:origin x="-197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1155308\Desktop\Congr&#233;s%20catal&#22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1155308\Desktop\Congr&#233;s%20catal&#22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1155308\Desktop\Congr&#233;s%20catal&#22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1155308\Desktop\Congr&#233;s%20catal&#224;.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1155308\Desktop\Congr&#233;s%20catal&#224;.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1155308\Desktop\Congr&#233;s%20catal&#224;.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1155308\Desktop\Congr&#233;s%20catal&#2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442148151664707"/>
          <c:y val="4.0182648401826483E-2"/>
          <c:w val="0.82392613285054694"/>
          <c:h val="0.74301551666383003"/>
        </c:manualLayout>
      </c:layout>
      <c:lineChart>
        <c:grouping val="standard"/>
        <c:varyColors val="0"/>
        <c:ser>
          <c:idx val="0"/>
          <c:order val="0"/>
          <c:tx>
            <c:strRef>
              <c:f>'Evolució i tendències'!$B$6</c:f>
              <c:strCache>
                <c:ptCount val="1"/>
                <c:pt idx="0">
                  <c:v>Barri</c:v>
                </c:pt>
              </c:strCache>
            </c:strRef>
          </c:tx>
          <c:spPr>
            <a:ln>
              <a:solidFill>
                <a:schemeClr val="accent3">
                  <a:lumMod val="75000"/>
                </a:schemeClr>
              </a:solidFill>
            </a:ln>
          </c:spPr>
          <c:marker>
            <c:symbol val="none"/>
          </c:marker>
          <c:cat>
            <c:numRef>
              <c:f>'Evolució i tendències'!$A$7:$A$33</c:f>
              <c:numCache>
                <c:formatCode>General</c:formatCode>
                <c:ptCount val="27"/>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numCache>
            </c:numRef>
          </c:cat>
          <c:val>
            <c:numRef>
              <c:f>'Evolució i tendències'!$B$7:$B$33</c:f>
              <c:numCache>
                <c:formatCode>0.0</c:formatCode>
                <c:ptCount val="27"/>
                <c:pt idx="0">
                  <c:v>5.2</c:v>
                </c:pt>
                <c:pt idx="1">
                  <c:v>5.6</c:v>
                </c:pt>
                <c:pt idx="2">
                  <c:v>5.5</c:v>
                </c:pt>
                <c:pt idx="3">
                  <c:v>5.5</c:v>
                </c:pt>
                <c:pt idx="4">
                  <c:v>5.7</c:v>
                </c:pt>
                <c:pt idx="5">
                  <c:v>5.7</c:v>
                </c:pt>
                <c:pt idx="6">
                  <c:v>5.8</c:v>
                </c:pt>
                <c:pt idx="7">
                  <c:v>6.3</c:v>
                </c:pt>
                <c:pt idx="8">
                  <c:v>6.8</c:v>
                </c:pt>
                <c:pt idx="9">
                  <c:v>6.7</c:v>
                </c:pt>
                <c:pt idx="10">
                  <c:v>6.5</c:v>
                </c:pt>
                <c:pt idx="11">
                  <c:v>6.5</c:v>
                </c:pt>
                <c:pt idx="12">
                  <c:v>6.3</c:v>
                </c:pt>
                <c:pt idx="13">
                  <c:v>6.1</c:v>
                </c:pt>
                <c:pt idx="14">
                  <c:v>6</c:v>
                </c:pt>
                <c:pt idx="15">
                  <c:v>6</c:v>
                </c:pt>
                <c:pt idx="16">
                  <c:v>5.9</c:v>
                </c:pt>
                <c:pt idx="17">
                  <c:v>6.1</c:v>
                </c:pt>
                <c:pt idx="18">
                  <c:v>6.1</c:v>
                </c:pt>
                <c:pt idx="19">
                  <c:v>6.18</c:v>
                </c:pt>
                <c:pt idx="20">
                  <c:v>6.12</c:v>
                </c:pt>
                <c:pt idx="21">
                  <c:v>6.13</c:v>
                </c:pt>
                <c:pt idx="22">
                  <c:v>6.26</c:v>
                </c:pt>
                <c:pt idx="23">
                  <c:v>6.1550799812697337</c:v>
                </c:pt>
                <c:pt idx="24">
                  <c:v>6.4111459637428077</c:v>
                </c:pt>
                <c:pt idx="25">
                  <c:v>6.3504132323508342</c:v>
                </c:pt>
                <c:pt idx="26">
                  <c:v>6.2436956327070803</c:v>
                </c:pt>
              </c:numCache>
            </c:numRef>
          </c:val>
          <c:smooth val="1"/>
        </c:ser>
        <c:ser>
          <c:idx val="1"/>
          <c:order val="1"/>
          <c:tx>
            <c:strRef>
              <c:f>'Evolució i tendències'!$C$6</c:f>
              <c:strCache>
                <c:ptCount val="1"/>
                <c:pt idx="0">
                  <c:v>Ciutat</c:v>
                </c:pt>
              </c:strCache>
            </c:strRef>
          </c:tx>
          <c:spPr>
            <a:ln>
              <a:solidFill>
                <a:schemeClr val="accent2">
                  <a:lumMod val="75000"/>
                </a:schemeClr>
              </a:solidFill>
            </a:ln>
          </c:spPr>
          <c:marker>
            <c:symbol val="none"/>
          </c:marker>
          <c:cat>
            <c:numRef>
              <c:f>'Evolució i tendències'!$A$7:$A$33</c:f>
              <c:numCache>
                <c:formatCode>General</c:formatCode>
                <c:ptCount val="27"/>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numCache>
            </c:numRef>
          </c:cat>
          <c:val>
            <c:numRef>
              <c:f>'Evolució i tendències'!$C$7:$C$33</c:f>
              <c:numCache>
                <c:formatCode>0.0</c:formatCode>
                <c:ptCount val="27"/>
                <c:pt idx="0">
                  <c:v>4.4000000000000004</c:v>
                </c:pt>
                <c:pt idx="1">
                  <c:v>5</c:v>
                </c:pt>
                <c:pt idx="2">
                  <c:v>5.0999999999999996</c:v>
                </c:pt>
                <c:pt idx="3">
                  <c:v>5.0999999999999996</c:v>
                </c:pt>
                <c:pt idx="4">
                  <c:v>5.3</c:v>
                </c:pt>
                <c:pt idx="5">
                  <c:v>5.4</c:v>
                </c:pt>
                <c:pt idx="6">
                  <c:v>5.6</c:v>
                </c:pt>
                <c:pt idx="7">
                  <c:v>5.9</c:v>
                </c:pt>
                <c:pt idx="8">
                  <c:v>6.3</c:v>
                </c:pt>
                <c:pt idx="9">
                  <c:v>6.4</c:v>
                </c:pt>
                <c:pt idx="10">
                  <c:v>6.2</c:v>
                </c:pt>
                <c:pt idx="11">
                  <c:v>6.1</c:v>
                </c:pt>
                <c:pt idx="12">
                  <c:v>5.5</c:v>
                </c:pt>
                <c:pt idx="13">
                  <c:v>5.5</c:v>
                </c:pt>
                <c:pt idx="14">
                  <c:v>5.7</c:v>
                </c:pt>
                <c:pt idx="15">
                  <c:v>5.7</c:v>
                </c:pt>
                <c:pt idx="16">
                  <c:v>5.5</c:v>
                </c:pt>
                <c:pt idx="17">
                  <c:v>5.6</c:v>
                </c:pt>
                <c:pt idx="18">
                  <c:v>5.8</c:v>
                </c:pt>
                <c:pt idx="19">
                  <c:v>5.92</c:v>
                </c:pt>
                <c:pt idx="20">
                  <c:v>5.93</c:v>
                </c:pt>
                <c:pt idx="21">
                  <c:v>5.84</c:v>
                </c:pt>
                <c:pt idx="22">
                  <c:v>6</c:v>
                </c:pt>
                <c:pt idx="23">
                  <c:v>5.945687891483308</c:v>
                </c:pt>
                <c:pt idx="24">
                  <c:v>6.2956811555826704</c:v>
                </c:pt>
                <c:pt idx="25">
                  <c:v>6.2327727513567091</c:v>
                </c:pt>
                <c:pt idx="26">
                  <c:v>6.2840987124728542</c:v>
                </c:pt>
              </c:numCache>
            </c:numRef>
          </c:val>
          <c:smooth val="1"/>
        </c:ser>
        <c:dLbls>
          <c:showLegendKey val="0"/>
          <c:showVal val="0"/>
          <c:showCatName val="0"/>
          <c:showSerName val="0"/>
          <c:showPercent val="0"/>
          <c:showBubbleSize val="0"/>
        </c:dLbls>
        <c:marker val="1"/>
        <c:smooth val="0"/>
        <c:axId val="44960768"/>
        <c:axId val="81936960"/>
      </c:lineChart>
      <c:catAx>
        <c:axId val="44960768"/>
        <c:scaling>
          <c:orientation val="minMax"/>
        </c:scaling>
        <c:delete val="0"/>
        <c:axPos val="b"/>
        <c:numFmt formatCode="General" sourceLinked="1"/>
        <c:majorTickMark val="out"/>
        <c:minorTickMark val="none"/>
        <c:tickLblPos val="nextTo"/>
        <c:crossAx val="81936960"/>
        <c:crosses val="autoZero"/>
        <c:auto val="1"/>
        <c:lblAlgn val="ctr"/>
        <c:lblOffset val="100"/>
        <c:noMultiLvlLbl val="0"/>
      </c:catAx>
      <c:valAx>
        <c:axId val="81936960"/>
        <c:scaling>
          <c:orientation val="minMax"/>
          <c:max val="10"/>
        </c:scaling>
        <c:delete val="0"/>
        <c:axPos val="l"/>
        <c:majorGridlines>
          <c:spPr>
            <a:ln>
              <a:solidFill>
                <a:schemeClr val="bg1">
                  <a:lumMod val="95000"/>
                </a:schemeClr>
              </a:solidFill>
            </a:ln>
          </c:spPr>
        </c:majorGridlines>
        <c:title>
          <c:tx>
            <c:rich>
              <a:bodyPr rot="-5400000" vert="horz"/>
              <a:lstStyle/>
              <a:p>
                <a:pPr>
                  <a:defRPr b="0"/>
                </a:pPr>
                <a:r>
                  <a:rPr lang="en-US" b="0"/>
                  <a:t>Mitjana (0-10)</a:t>
                </a:r>
              </a:p>
            </c:rich>
          </c:tx>
          <c:layout>
            <c:manualLayout>
              <c:xMode val="edge"/>
              <c:yMode val="edge"/>
              <c:x val="2.5353179674830448E-2"/>
              <c:y val="0.35178191151875188"/>
            </c:manualLayout>
          </c:layout>
          <c:overlay val="0"/>
        </c:title>
        <c:numFmt formatCode="0" sourceLinked="0"/>
        <c:majorTickMark val="out"/>
        <c:minorTickMark val="none"/>
        <c:tickLblPos val="nextTo"/>
        <c:spPr>
          <a:ln>
            <a:noFill/>
          </a:ln>
        </c:spPr>
        <c:txPr>
          <a:bodyPr/>
          <a:lstStyle/>
          <a:p>
            <a:pPr>
              <a:defRPr sz="900" b="1">
                <a:solidFill>
                  <a:schemeClr val="tx1">
                    <a:lumMod val="50000"/>
                    <a:lumOff val="50000"/>
                  </a:schemeClr>
                </a:solidFill>
              </a:defRPr>
            </a:pPr>
            <a:endParaRPr lang="ca-ES"/>
          </a:p>
        </c:txPr>
        <c:crossAx val="44960768"/>
        <c:crosses val="autoZero"/>
        <c:crossBetween val="between"/>
        <c:majorUnit val="1"/>
      </c:valAx>
    </c:plotArea>
    <c:legend>
      <c:legendPos val="b"/>
      <c:layout/>
      <c:overlay val="0"/>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34542470562685"/>
          <c:y val="4.7783681934635565E-2"/>
          <c:w val="0.8450015337182929"/>
          <c:h val="0.74074805818004363"/>
        </c:manualLayout>
      </c:layout>
      <c:lineChart>
        <c:grouping val="standard"/>
        <c:varyColors val="0"/>
        <c:ser>
          <c:idx val="5"/>
          <c:order val="0"/>
          <c:tx>
            <c:strRef>
              <c:f>'Evolució i tendències'!$B$60</c:f>
              <c:strCache>
                <c:ptCount val="1"/>
                <c:pt idx="0">
                  <c:v>Inseguretat</c:v>
                </c:pt>
              </c:strCache>
            </c:strRef>
          </c:tx>
          <c:spPr>
            <a:ln w="19050">
              <a:solidFill>
                <a:srgbClr val="800000"/>
              </a:solidFill>
            </a:ln>
          </c:spPr>
          <c:marker>
            <c:symbol val="circle"/>
            <c:size val="6"/>
            <c:spPr>
              <a:solidFill>
                <a:schemeClr val="bg1"/>
              </a:solidFill>
              <a:ln w="19050">
                <a:solidFill>
                  <a:schemeClr val="tx1"/>
                </a:solidFill>
              </a:ln>
            </c:spPr>
          </c:marker>
          <c:dLbls>
            <c:numFmt formatCode="0.0%" sourceLinked="0"/>
            <c:txPr>
              <a:bodyPr/>
              <a:lstStyle/>
              <a:p>
                <a:pPr>
                  <a:defRPr sz="900" b="1">
                    <a:solidFill>
                      <a:schemeClr val="bg1">
                        <a:lumMod val="50000"/>
                      </a:schemeClr>
                    </a:solidFill>
                  </a:defRPr>
                </a:pPr>
                <a:endParaRPr lang="ca-ES"/>
              </a:p>
            </c:txPr>
            <c:dLblPos val="t"/>
            <c:showLegendKey val="0"/>
            <c:showVal val="1"/>
            <c:showCatName val="0"/>
            <c:showSerName val="0"/>
            <c:showPercent val="0"/>
            <c:showBubbleSize val="0"/>
            <c:showLeaderLines val="0"/>
          </c:dLbls>
          <c:cat>
            <c:strRef>
              <c:f>'Evolució i tendències'!$A$61:$A$65</c:f>
              <c:strCache>
                <c:ptCount val="5"/>
                <c:pt idx="0">
                  <c:v>2012</c:v>
                </c:pt>
                <c:pt idx="1">
                  <c:v>2013</c:v>
                </c:pt>
                <c:pt idx="2">
                  <c:v>2014</c:v>
                </c:pt>
                <c:pt idx="3">
                  <c:v>2015</c:v>
                </c:pt>
                <c:pt idx="4">
                  <c:v>2016</c:v>
                </c:pt>
              </c:strCache>
            </c:strRef>
          </c:cat>
          <c:val>
            <c:numRef>
              <c:f>'Evolució i tendències'!$B$61:$B$65</c:f>
              <c:numCache>
                <c:formatCode>0.0%</c:formatCode>
                <c:ptCount val="5"/>
                <c:pt idx="0">
                  <c:v>0.13489396784041705</c:v>
                </c:pt>
                <c:pt idx="1">
                  <c:v>0.16718596173986441</c:v>
                </c:pt>
                <c:pt idx="2">
                  <c:v>0.14529024503448093</c:v>
                </c:pt>
                <c:pt idx="3">
                  <c:v>0.18156512412540807</c:v>
                </c:pt>
                <c:pt idx="4">
                  <c:v>0.20417548897731977</c:v>
                </c:pt>
              </c:numCache>
            </c:numRef>
          </c:val>
          <c:smooth val="1"/>
        </c:ser>
        <c:ser>
          <c:idx val="0"/>
          <c:order val="1"/>
          <c:tx>
            <c:strRef>
              <c:f>'Evolució i tendències'!$C$60</c:f>
              <c:strCache>
                <c:ptCount val="1"/>
                <c:pt idx="0">
                  <c:v>Conflicte</c:v>
                </c:pt>
              </c:strCache>
            </c:strRef>
          </c:tx>
          <c:spPr>
            <a:ln w="19050">
              <a:solidFill>
                <a:schemeClr val="accent3">
                  <a:lumMod val="75000"/>
                </a:schemeClr>
              </a:solidFill>
            </a:ln>
          </c:spPr>
          <c:marker>
            <c:symbol val="circle"/>
            <c:size val="6"/>
            <c:spPr>
              <a:solidFill>
                <a:schemeClr val="bg1"/>
              </a:solidFill>
              <a:ln w="19050">
                <a:solidFill>
                  <a:schemeClr val="tx1"/>
                </a:solidFill>
              </a:ln>
            </c:spPr>
          </c:marker>
          <c:dLbls>
            <c:txPr>
              <a:bodyPr/>
              <a:lstStyle/>
              <a:p>
                <a:pPr>
                  <a:defRPr b="1">
                    <a:solidFill>
                      <a:schemeClr val="bg1">
                        <a:lumMod val="50000"/>
                      </a:schemeClr>
                    </a:solidFill>
                  </a:defRPr>
                </a:pPr>
                <a:endParaRPr lang="ca-ES"/>
              </a:p>
            </c:txPr>
            <c:dLblPos val="b"/>
            <c:showLegendKey val="0"/>
            <c:showVal val="1"/>
            <c:showCatName val="0"/>
            <c:showSerName val="0"/>
            <c:showPercent val="0"/>
            <c:showBubbleSize val="0"/>
            <c:showLeaderLines val="0"/>
          </c:dLbls>
          <c:cat>
            <c:strRef>
              <c:f>'Evolució i tendències'!$A$61:$A$65</c:f>
              <c:strCache>
                <c:ptCount val="5"/>
                <c:pt idx="0">
                  <c:v>2012</c:v>
                </c:pt>
                <c:pt idx="1">
                  <c:v>2013</c:v>
                </c:pt>
                <c:pt idx="2">
                  <c:v>2014</c:v>
                </c:pt>
                <c:pt idx="3">
                  <c:v>2015</c:v>
                </c:pt>
                <c:pt idx="4">
                  <c:v>2016</c:v>
                </c:pt>
              </c:strCache>
            </c:strRef>
          </c:cat>
          <c:val>
            <c:numRef>
              <c:f>'Evolució i tendències'!$C$61:$C$65</c:f>
              <c:numCache>
                <c:formatCode>0.0%</c:formatCode>
                <c:ptCount val="5"/>
                <c:pt idx="0">
                  <c:v>8.6999999999999994E-2</c:v>
                </c:pt>
                <c:pt idx="1">
                  <c:v>0.14199999999999999</c:v>
                </c:pt>
                <c:pt idx="2">
                  <c:v>0.129</c:v>
                </c:pt>
                <c:pt idx="3">
                  <c:v>0.17499999999999999</c:v>
                </c:pt>
                <c:pt idx="4">
                  <c:v>0.159</c:v>
                </c:pt>
              </c:numCache>
            </c:numRef>
          </c:val>
          <c:smooth val="1"/>
        </c:ser>
        <c:dLbls>
          <c:showLegendKey val="0"/>
          <c:showVal val="0"/>
          <c:showCatName val="0"/>
          <c:showSerName val="0"/>
          <c:showPercent val="0"/>
          <c:showBubbleSize val="0"/>
        </c:dLbls>
        <c:marker val="1"/>
        <c:smooth val="0"/>
        <c:axId val="94854656"/>
        <c:axId val="81943296"/>
      </c:lineChart>
      <c:catAx>
        <c:axId val="94854656"/>
        <c:scaling>
          <c:orientation val="minMax"/>
        </c:scaling>
        <c:delete val="0"/>
        <c:axPos val="b"/>
        <c:numFmt formatCode="General" sourceLinked="1"/>
        <c:majorTickMark val="out"/>
        <c:minorTickMark val="none"/>
        <c:tickLblPos val="nextTo"/>
        <c:txPr>
          <a:bodyPr/>
          <a:lstStyle/>
          <a:p>
            <a:pPr>
              <a:defRPr sz="1000"/>
            </a:pPr>
            <a:endParaRPr lang="ca-ES"/>
          </a:p>
        </c:txPr>
        <c:crossAx val="81943296"/>
        <c:crosses val="autoZero"/>
        <c:auto val="1"/>
        <c:lblAlgn val="ctr"/>
        <c:lblOffset val="100"/>
        <c:noMultiLvlLbl val="0"/>
      </c:catAx>
      <c:valAx>
        <c:axId val="81943296"/>
        <c:scaling>
          <c:orientation val="minMax"/>
        </c:scaling>
        <c:delete val="0"/>
        <c:axPos val="l"/>
        <c:majorGridlines>
          <c:spPr>
            <a:ln>
              <a:solidFill>
                <a:schemeClr val="bg1">
                  <a:lumMod val="95000"/>
                </a:schemeClr>
              </a:solidFill>
            </a:ln>
          </c:spPr>
        </c:majorGridlines>
        <c:title>
          <c:tx>
            <c:rich>
              <a:bodyPr rot="-5400000" vert="horz"/>
              <a:lstStyle/>
              <a:p>
                <a:pPr>
                  <a:defRPr b="0">
                    <a:solidFill>
                      <a:schemeClr val="bg1">
                        <a:lumMod val="50000"/>
                      </a:schemeClr>
                    </a:solidFill>
                  </a:defRPr>
                </a:pPr>
                <a:r>
                  <a:rPr lang="en-US" b="0">
                    <a:solidFill>
                      <a:schemeClr val="bg1">
                        <a:lumMod val="50000"/>
                      </a:schemeClr>
                    </a:solidFill>
                  </a:rPr>
                  <a:t>% Proporció</a:t>
                </a:r>
              </a:p>
            </c:rich>
          </c:tx>
          <c:layout>
            <c:manualLayout>
              <c:xMode val="edge"/>
              <c:yMode val="edge"/>
              <c:x val="1.9753086419753086E-2"/>
              <c:y val="0.30297849442466501"/>
            </c:manualLayout>
          </c:layout>
          <c:overlay val="0"/>
        </c:title>
        <c:numFmt formatCode="0%" sourceLinked="0"/>
        <c:majorTickMark val="out"/>
        <c:minorTickMark val="none"/>
        <c:tickLblPos val="nextTo"/>
        <c:spPr>
          <a:ln>
            <a:noFill/>
          </a:ln>
        </c:spPr>
        <c:txPr>
          <a:bodyPr/>
          <a:lstStyle/>
          <a:p>
            <a:pPr>
              <a:defRPr sz="1000" b="1">
                <a:solidFill>
                  <a:schemeClr val="tx1">
                    <a:lumMod val="50000"/>
                    <a:lumOff val="50000"/>
                  </a:schemeClr>
                </a:solidFill>
              </a:defRPr>
            </a:pPr>
            <a:endParaRPr lang="ca-ES"/>
          </a:p>
        </c:txPr>
        <c:crossAx val="94854656"/>
        <c:crosses val="autoZero"/>
        <c:crossBetween val="between"/>
        <c:majorUnit val="5.000000000000001E-2"/>
      </c:valAx>
    </c:plotArea>
    <c:legend>
      <c:legendPos val="b"/>
      <c:layout/>
      <c:overlay val="0"/>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Tipologia!$B$56</c:f>
              <c:strCache>
                <c:ptCount val="1"/>
                <c:pt idx="0">
                  <c:v>Total població</c:v>
                </c:pt>
              </c:strCache>
            </c:strRef>
          </c:tx>
          <c:spPr>
            <a:solidFill>
              <a:schemeClr val="bg1">
                <a:lumMod val="85000"/>
              </a:schemeClr>
            </a:solidFill>
          </c:spPr>
          <c:invertIfNegative val="0"/>
          <c:dLbls>
            <c:txPr>
              <a:bodyPr/>
              <a:lstStyle/>
              <a:p>
                <a:pPr>
                  <a:defRPr sz="900">
                    <a:solidFill>
                      <a:schemeClr val="bg1">
                        <a:lumMod val="50000"/>
                      </a:schemeClr>
                    </a:solidFill>
                  </a:defRPr>
                </a:pPr>
                <a:endParaRPr lang="ca-ES"/>
              </a:p>
            </c:txPr>
            <c:dLblPos val="outEnd"/>
            <c:showLegendKey val="0"/>
            <c:showVal val="1"/>
            <c:showCatName val="0"/>
            <c:showSerName val="0"/>
            <c:showPercent val="0"/>
            <c:showBubbleSize val="0"/>
            <c:showLeaderLines val="0"/>
          </c:dLbls>
          <c:cat>
            <c:strRef>
              <c:f>Tipologia!$A$57:$A$60</c:f>
              <c:strCache>
                <c:ptCount val="4"/>
                <c:pt idx="0">
                  <c:v>No ha estat víctima ni ha patit un conflicte</c:v>
                </c:pt>
                <c:pt idx="1">
                  <c:v>Víctima d'un fet delictiu</c:v>
                </c:pt>
                <c:pt idx="2">
                  <c:v>Relacions conflictives</c:v>
                </c:pt>
                <c:pt idx="3">
                  <c:v>Ha estat víctima i ha patit un conflicte</c:v>
                </c:pt>
              </c:strCache>
            </c:strRef>
          </c:cat>
          <c:val>
            <c:numRef>
              <c:f>Tipologia!$B$57:$B$60</c:f>
              <c:numCache>
                <c:formatCode>0.0</c:formatCode>
                <c:ptCount val="4"/>
                <c:pt idx="0">
                  <c:v>68.088525464813557</c:v>
                </c:pt>
                <c:pt idx="1">
                  <c:v>16.897165263537492</c:v>
                </c:pt>
                <c:pt idx="2">
                  <c:v>10.251194301915527</c:v>
                </c:pt>
                <c:pt idx="3">
                  <c:v>4.7631149697334259</c:v>
                </c:pt>
              </c:numCache>
            </c:numRef>
          </c:val>
        </c:ser>
        <c:ser>
          <c:idx val="0"/>
          <c:order val="1"/>
          <c:tx>
            <c:strRef>
              <c:f>Tipologia!$C$56</c:f>
              <c:strCache>
                <c:ptCount val="1"/>
                <c:pt idx="0">
                  <c:v>Insegurs</c:v>
                </c:pt>
              </c:strCache>
            </c:strRef>
          </c:tx>
          <c:spPr>
            <a:solidFill>
              <a:schemeClr val="accent2">
                <a:lumMod val="75000"/>
              </a:schemeClr>
            </a:solidFill>
          </c:spPr>
          <c:invertIfNegative val="0"/>
          <c:dLbls>
            <c:txPr>
              <a:bodyPr/>
              <a:lstStyle/>
              <a:p>
                <a:pPr>
                  <a:defRPr b="1"/>
                </a:pPr>
                <a:endParaRPr lang="ca-ES"/>
              </a:p>
            </c:txPr>
            <c:dLblPos val="outEnd"/>
            <c:showLegendKey val="0"/>
            <c:showVal val="1"/>
            <c:showCatName val="0"/>
            <c:showSerName val="0"/>
            <c:showPercent val="0"/>
            <c:showBubbleSize val="0"/>
            <c:showLeaderLines val="0"/>
          </c:dLbls>
          <c:cat>
            <c:strRef>
              <c:f>Tipologia!$A$57:$A$60</c:f>
              <c:strCache>
                <c:ptCount val="4"/>
                <c:pt idx="0">
                  <c:v>No ha estat víctima ni ha patit un conflicte</c:v>
                </c:pt>
                <c:pt idx="1">
                  <c:v>Víctima d'un fet delictiu</c:v>
                </c:pt>
                <c:pt idx="2">
                  <c:v>Relacions conflictives</c:v>
                </c:pt>
                <c:pt idx="3">
                  <c:v>Ha estat víctima i ha patit un conflicte</c:v>
                </c:pt>
              </c:strCache>
            </c:strRef>
          </c:cat>
          <c:val>
            <c:numRef>
              <c:f>Tipologia!$C$57:$C$60</c:f>
              <c:numCache>
                <c:formatCode>0.0</c:formatCode>
                <c:ptCount val="4"/>
                <c:pt idx="0">
                  <c:v>12.252320720916346</c:v>
                </c:pt>
                <c:pt idx="1">
                  <c:v>23.820805513676504</c:v>
                </c:pt>
                <c:pt idx="2">
                  <c:v>25.975820379965459</c:v>
                </c:pt>
                <c:pt idx="3">
                  <c:v>40.666666666666664</c:v>
                </c:pt>
              </c:numCache>
            </c:numRef>
          </c:val>
        </c:ser>
        <c:dLbls>
          <c:showLegendKey val="0"/>
          <c:showVal val="0"/>
          <c:showCatName val="0"/>
          <c:showSerName val="0"/>
          <c:showPercent val="0"/>
          <c:showBubbleSize val="0"/>
        </c:dLbls>
        <c:gapWidth val="50"/>
        <c:overlap val="11"/>
        <c:axId val="45149696"/>
        <c:axId val="45220992"/>
      </c:barChart>
      <c:catAx>
        <c:axId val="45149696"/>
        <c:scaling>
          <c:orientation val="minMax"/>
        </c:scaling>
        <c:delete val="0"/>
        <c:axPos val="b"/>
        <c:majorTickMark val="out"/>
        <c:minorTickMark val="none"/>
        <c:tickLblPos val="nextTo"/>
        <c:txPr>
          <a:bodyPr/>
          <a:lstStyle/>
          <a:p>
            <a:pPr>
              <a:defRPr sz="900"/>
            </a:pPr>
            <a:endParaRPr lang="ca-ES"/>
          </a:p>
        </c:txPr>
        <c:crossAx val="45220992"/>
        <c:crosses val="autoZero"/>
        <c:auto val="1"/>
        <c:lblAlgn val="ctr"/>
        <c:lblOffset val="100"/>
        <c:noMultiLvlLbl val="0"/>
      </c:catAx>
      <c:valAx>
        <c:axId val="45220992"/>
        <c:scaling>
          <c:orientation val="minMax"/>
        </c:scaling>
        <c:delete val="0"/>
        <c:axPos val="l"/>
        <c:majorGridlines>
          <c:spPr>
            <a:ln>
              <a:solidFill>
                <a:schemeClr val="bg1">
                  <a:lumMod val="85000"/>
                </a:schemeClr>
              </a:solidFill>
            </a:ln>
          </c:spPr>
        </c:majorGridlines>
        <c:title>
          <c:tx>
            <c:rich>
              <a:bodyPr rot="-5400000" vert="horz"/>
              <a:lstStyle/>
              <a:p>
                <a:pPr>
                  <a:defRPr b="0"/>
                </a:pPr>
                <a:r>
                  <a:rPr lang="en-US" b="0"/>
                  <a:t>Proporció (%)</a:t>
                </a:r>
              </a:p>
            </c:rich>
          </c:tx>
          <c:layout>
            <c:manualLayout>
              <c:xMode val="edge"/>
              <c:yMode val="edge"/>
              <c:x val="5.4644808743169399E-3"/>
              <c:y val="0.24950532225138519"/>
            </c:manualLayout>
          </c:layout>
          <c:overlay val="0"/>
        </c:title>
        <c:numFmt formatCode="0.0" sourceLinked="1"/>
        <c:majorTickMark val="out"/>
        <c:minorTickMark val="none"/>
        <c:tickLblPos val="nextTo"/>
        <c:txPr>
          <a:bodyPr/>
          <a:lstStyle/>
          <a:p>
            <a:pPr>
              <a:defRPr sz="800"/>
            </a:pPr>
            <a:endParaRPr lang="ca-ES"/>
          </a:p>
        </c:txPr>
        <c:crossAx val="45149696"/>
        <c:crosses val="autoZero"/>
        <c:crossBetween val="between"/>
      </c:valAx>
    </c:plotArea>
    <c:legend>
      <c:legendPos val="b"/>
      <c:layout/>
      <c:overlay val="0"/>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96707046234605"/>
          <c:y val="0.10057868761818946"/>
          <c:w val="0.53657924490207953"/>
          <c:h val="0.79667585427220489"/>
        </c:manualLayout>
      </c:layout>
      <c:barChart>
        <c:barDir val="bar"/>
        <c:grouping val="clustered"/>
        <c:varyColors val="0"/>
        <c:ser>
          <c:idx val="0"/>
          <c:order val="0"/>
          <c:tx>
            <c:strRef>
              <c:f>'Perfil dels insegurs'!$B$2</c:f>
              <c:strCache>
                <c:ptCount val="1"/>
                <c:pt idx="0">
                  <c:v>Insegurs vulnerables</c:v>
                </c:pt>
              </c:strCache>
            </c:strRef>
          </c:tx>
          <c:spPr>
            <a:solidFill>
              <a:schemeClr val="accent6">
                <a:lumMod val="60000"/>
                <a:lumOff val="40000"/>
              </a:schemeClr>
            </a:solidFill>
          </c:spPr>
          <c:invertIfNegative val="0"/>
          <c:dLbls>
            <c:txPr>
              <a:bodyPr/>
              <a:lstStyle/>
              <a:p>
                <a:pPr>
                  <a:defRPr sz="900">
                    <a:solidFill>
                      <a:schemeClr val="bg1">
                        <a:lumMod val="50000"/>
                      </a:schemeClr>
                    </a:solidFill>
                  </a:defRPr>
                </a:pPr>
                <a:endParaRPr lang="ca-ES"/>
              </a:p>
            </c:txPr>
            <c:dLblPos val="outEnd"/>
            <c:showLegendKey val="0"/>
            <c:showVal val="1"/>
            <c:showCatName val="0"/>
            <c:showSerName val="0"/>
            <c:showPercent val="0"/>
            <c:showBubbleSize val="0"/>
            <c:showLeaderLines val="0"/>
          </c:dLbls>
          <c:cat>
            <c:strRef>
              <c:f>'Perfil dels insegurs'!$A$3:$A$24</c:f>
              <c:strCache>
                <c:ptCount val="22"/>
                <c:pt idx="0">
                  <c:v>Bona o molt bona</c:v>
                </c:pt>
                <c:pt idx="1">
                  <c:v>Dolenta, molt dolenta o inexistent</c:v>
                </c:pt>
                <c:pt idx="2">
                  <c:v>RELACIÓ AMB ELS VEÏNS</c:v>
                </c:pt>
                <c:pt idx="3">
                  <c:v>Menys d'1 any</c:v>
                </c:pt>
                <c:pt idx="4">
                  <c:v>D'1 a 5 anys</c:v>
                </c:pt>
                <c:pt idx="5">
                  <c:v>De 5 a 10 anys</c:v>
                </c:pt>
                <c:pt idx="6">
                  <c:v>Més de 10 anys</c:v>
                </c:pt>
                <c:pt idx="7">
                  <c:v>Sempre ha viscut al barri</c:v>
                </c:pt>
                <c:pt idx="8">
                  <c:v>TEMPS DE RESIDÈNCIA AL BARRI</c:v>
                </c:pt>
                <c:pt idx="9">
                  <c:v>Sense estudis</c:v>
                </c:pt>
                <c:pt idx="10">
                  <c:v>Estudis primaris</c:v>
                </c:pt>
                <c:pt idx="11">
                  <c:v>Estudis secundaris</c:v>
                </c:pt>
                <c:pt idx="12">
                  <c:v>Estudis universitaris</c:v>
                </c:pt>
                <c:pt idx="13">
                  <c:v>NIVELL D'ESTUDIS</c:v>
                </c:pt>
                <c:pt idx="14">
                  <c:v>De 65 anys i més</c:v>
                </c:pt>
                <c:pt idx="15">
                  <c:v>De 45 a 64 anys</c:v>
                </c:pt>
                <c:pt idx="16">
                  <c:v>De 30 a 44 anys</c:v>
                </c:pt>
                <c:pt idx="17">
                  <c:v>De 16 a 29 anys</c:v>
                </c:pt>
                <c:pt idx="18">
                  <c:v>EDAT</c:v>
                </c:pt>
                <c:pt idx="19">
                  <c:v>Home</c:v>
                </c:pt>
                <c:pt idx="20">
                  <c:v>Dona</c:v>
                </c:pt>
                <c:pt idx="21">
                  <c:v>GÈNERE</c:v>
                </c:pt>
              </c:strCache>
            </c:strRef>
          </c:cat>
          <c:val>
            <c:numRef>
              <c:f>'Perfil dels insegurs'!$B$3:$B$24</c:f>
              <c:numCache>
                <c:formatCode>####.0%</c:formatCode>
                <c:ptCount val="22"/>
                <c:pt idx="0">
                  <c:v>0.49986628140410311</c:v>
                </c:pt>
                <c:pt idx="1">
                  <c:v>0.37183642874654849</c:v>
                </c:pt>
                <c:pt idx="3">
                  <c:v>0.37458307535694024</c:v>
                </c:pt>
                <c:pt idx="4">
                  <c:v>0.36329361949655914</c:v>
                </c:pt>
                <c:pt idx="5">
                  <c:v>0.37662465008344526</c:v>
                </c:pt>
                <c:pt idx="6">
                  <c:v>0.54477202684458714</c:v>
                </c:pt>
                <c:pt idx="7">
                  <c:v>0.39153087702774053</c:v>
                </c:pt>
                <c:pt idx="9">
                  <c:v>0.63071389754619744</c:v>
                </c:pt>
                <c:pt idx="10">
                  <c:v>0.56493550988815511</c:v>
                </c:pt>
                <c:pt idx="11">
                  <c:v>0.4454322814171307</c:v>
                </c:pt>
                <c:pt idx="12">
                  <c:v>0.37006910623860184</c:v>
                </c:pt>
                <c:pt idx="14">
                  <c:v>0.68554983404775593</c:v>
                </c:pt>
                <c:pt idx="15">
                  <c:v>0.45731409682124252</c:v>
                </c:pt>
                <c:pt idx="16">
                  <c:v>0.37301481608009873</c:v>
                </c:pt>
                <c:pt idx="17">
                  <c:v>0.43778751238038366</c:v>
                </c:pt>
                <c:pt idx="19">
                  <c:v>0.43006057663078834</c:v>
                </c:pt>
                <c:pt idx="20">
                  <c:v>0.50018995832921498</c:v>
                </c:pt>
              </c:numCache>
            </c:numRef>
          </c:val>
        </c:ser>
        <c:dLbls>
          <c:showLegendKey val="0"/>
          <c:showVal val="0"/>
          <c:showCatName val="0"/>
          <c:showSerName val="0"/>
          <c:showPercent val="0"/>
          <c:showBubbleSize val="0"/>
        </c:dLbls>
        <c:gapWidth val="57"/>
        <c:overlap val="9"/>
        <c:axId val="46753792"/>
        <c:axId val="45225024"/>
      </c:barChart>
      <c:catAx>
        <c:axId val="46753792"/>
        <c:scaling>
          <c:orientation val="minMax"/>
        </c:scaling>
        <c:delete val="0"/>
        <c:axPos val="l"/>
        <c:majorTickMark val="out"/>
        <c:minorTickMark val="none"/>
        <c:tickLblPos val="nextTo"/>
        <c:txPr>
          <a:bodyPr/>
          <a:lstStyle/>
          <a:p>
            <a:pPr>
              <a:defRPr>
                <a:solidFill>
                  <a:schemeClr val="bg1">
                    <a:lumMod val="50000"/>
                  </a:schemeClr>
                </a:solidFill>
              </a:defRPr>
            </a:pPr>
            <a:endParaRPr lang="ca-ES"/>
          </a:p>
        </c:txPr>
        <c:crossAx val="45225024"/>
        <c:crosses val="autoZero"/>
        <c:auto val="1"/>
        <c:lblAlgn val="ctr"/>
        <c:lblOffset val="100"/>
        <c:noMultiLvlLbl val="0"/>
      </c:catAx>
      <c:valAx>
        <c:axId val="45225024"/>
        <c:scaling>
          <c:orientation val="minMax"/>
          <c:max val="1"/>
          <c:min val="0"/>
        </c:scaling>
        <c:delete val="0"/>
        <c:axPos val="b"/>
        <c:majorGridlines>
          <c:spPr>
            <a:ln>
              <a:solidFill>
                <a:schemeClr val="bg1">
                  <a:lumMod val="65000"/>
                </a:schemeClr>
              </a:solidFill>
              <a:prstDash val="dash"/>
            </a:ln>
          </c:spPr>
        </c:majorGridlines>
        <c:numFmt formatCode="0%" sourceLinked="0"/>
        <c:majorTickMark val="out"/>
        <c:minorTickMark val="none"/>
        <c:tickLblPos val="nextTo"/>
        <c:crossAx val="46753792"/>
        <c:crosses val="autoZero"/>
        <c:crossBetween val="between"/>
      </c:valAx>
      <c:spPr>
        <a:ln>
          <a:solidFill>
            <a:schemeClr val="bg1">
              <a:lumMod val="50000"/>
            </a:schemeClr>
          </a:solidFill>
        </a:ln>
      </c:spPr>
    </c:plotArea>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96707046234605"/>
          <c:y val="0.10057868761818946"/>
          <c:w val="0.53657924490207953"/>
          <c:h val="0.79667585427220489"/>
        </c:manualLayout>
      </c:layout>
      <c:barChart>
        <c:barDir val="bar"/>
        <c:grouping val="clustered"/>
        <c:varyColors val="0"/>
        <c:ser>
          <c:idx val="0"/>
          <c:order val="0"/>
          <c:tx>
            <c:strRef>
              <c:f>'Perfil dels insegurs'!$C$2</c:f>
              <c:strCache>
                <c:ptCount val="1"/>
                <c:pt idx="0">
                  <c:v>Insegurs victimitzats</c:v>
                </c:pt>
              </c:strCache>
            </c:strRef>
          </c:tx>
          <c:spPr>
            <a:solidFill>
              <a:schemeClr val="accent2">
                <a:lumMod val="60000"/>
                <a:lumOff val="40000"/>
              </a:schemeClr>
            </a:solidFill>
          </c:spPr>
          <c:invertIfNegative val="0"/>
          <c:dLbls>
            <c:txPr>
              <a:bodyPr/>
              <a:lstStyle/>
              <a:p>
                <a:pPr>
                  <a:defRPr sz="900">
                    <a:solidFill>
                      <a:schemeClr val="bg1">
                        <a:lumMod val="50000"/>
                      </a:schemeClr>
                    </a:solidFill>
                  </a:defRPr>
                </a:pPr>
                <a:endParaRPr lang="ca-ES"/>
              </a:p>
            </c:txPr>
            <c:dLblPos val="outEnd"/>
            <c:showLegendKey val="0"/>
            <c:showVal val="1"/>
            <c:showCatName val="0"/>
            <c:showSerName val="0"/>
            <c:showPercent val="0"/>
            <c:showBubbleSize val="0"/>
            <c:showLeaderLines val="0"/>
          </c:dLbls>
          <c:cat>
            <c:strRef>
              <c:f>'Perfil dels insegurs'!$A$3:$A$24</c:f>
              <c:strCache>
                <c:ptCount val="22"/>
                <c:pt idx="0">
                  <c:v>Bona o molt bona</c:v>
                </c:pt>
                <c:pt idx="1">
                  <c:v>Dolenta, molt dolenta o inexistent</c:v>
                </c:pt>
                <c:pt idx="2">
                  <c:v>RELACIÓ AMB ELS VEÏNS</c:v>
                </c:pt>
                <c:pt idx="3">
                  <c:v>Menys d'1 any</c:v>
                </c:pt>
                <c:pt idx="4">
                  <c:v>D'1 a 5 anys</c:v>
                </c:pt>
                <c:pt idx="5">
                  <c:v>De 5 a 10 anys</c:v>
                </c:pt>
                <c:pt idx="6">
                  <c:v>Més de 10 anys</c:v>
                </c:pt>
                <c:pt idx="7">
                  <c:v>Sempre ha viscut al barri</c:v>
                </c:pt>
                <c:pt idx="8">
                  <c:v>TEMPS DE RESIDÈNCIA AL BARRI</c:v>
                </c:pt>
                <c:pt idx="9">
                  <c:v>Sense estudis</c:v>
                </c:pt>
                <c:pt idx="10">
                  <c:v>Estudis primaris</c:v>
                </c:pt>
                <c:pt idx="11">
                  <c:v>Estudis secundaris</c:v>
                </c:pt>
                <c:pt idx="12">
                  <c:v>Estudis universitaris</c:v>
                </c:pt>
                <c:pt idx="13">
                  <c:v>NIVELL D'ESTUDIS</c:v>
                </c:pt>
                <c:pt idx="14">
                  <c:v>De 65 anys i més</c:v>
                </c:pt>
                <c:pt idx="15">
                  <c:v>De 45 a 64 anys</c:v>
                </c:pt>
                <c:pt idx="16">
                  <c:v>De 30 a 44 anys</c:v>
                </c:pt>
                <c:pt idx="17">
                  <c:v>De 16 a 29 anys</c:v>
                </c:pt>
                <c:pt idx="18">
                  <c:v>EDAT</c:v>
                </c:pt>
                <c:pt idx="19">
                  <c:v>Home</c:v>
                </c:pt>
                <c:pt idx="20">
                  <c:v>Dona</c:v>
                </c:pt>
                <c:pt idx="21">
                  <c:v>GÈNERE</c:v>
                </c:pt>
              </c:strCache>
            </c:strRef>
          </c:cat>
          <c:val>
            <c:numRef>
              <c:f>'Perfil dels insegurs'!$C$3:$C$24</c:f>
              <c:numCache>
                <c:formatCode>####.0%</c:formatCode>
                <c:ptCount val="22"/>
                <c:pt idx="0">
                  <c:v>0.20779653293827288</c:v>
                </c:pt>
                <c:pt idx="1">
                  <c:v>0.1881490645350577</c:v>
                </c:pt>
                <c:pt idx="3">
                  <c:v>0.26857407801489552</c:v>
                </c:pt>
                <c:pt idx="4">
                  <c:v>0.24423285737238287</c:v>
                </c:pt>
                <c:pt idx="5">
                  <c:v>0.18794077704983569</c:v>
                </c:pt>
                <c:pt idx="6">
                  <c:v>0.19861053201049889</c:v>
                </c:pt>
                <c:pt idx="7">
                  <c:v>0.19405260769557592</c:v>
                </c:pt>
                <c:pt idx="9">
                  <c:v>0.21032604809698541</c:v>
                </c:pt>
                <c:pt idx="10">
                  <c:v>0.19831814522738181</c:v>
                </c:pt>
                <c:pt idx="11">
                  <c:v>0.20926541401679583</c:v>
                </c:pt>
                <c:pt idx="12">
                  <c:v>0.19558774212010191</c:v>
                </c:pt>
                <c:pt idx="14">
                  <c:v>0.22062797784086249</c:v>
                </c:pt>
                <c:pt idx="15">
                  <c:v>0.20775744809925606</c:v>
                </c:pt>
                <c:pt idx="16">
                  <c:v>0.17916098857052934</c:v>
                </c:pt>
                <c:pt idx="17">
                  <c:v>0.21744248369763292</c:v>
                </c:pt>
                <c:pt idx="19">
                  <c:v>0.20699896279732802</c:v>
                </c:pt>
                <c:pt idx="20">
                  <c:v>0.1991575524853329</c:v>
                </c:pt>
              </c:numCache>
            </c:numRef>
          </c:val>
        </c:ser>
        <c:dLbls>
          <c:showLegendKey val="0"/>
          <c:showVal val="0"/>
          <c:showCatName val="0"/>
          <c:showSerName val="0"/>
          <c:showPercent val="0"/>
          <c:showBubbleSize val="0"/>
        </c:dLbls>
        <c:gapWidth val="57"/>
        <c:overlap val="9"/>
        <c:axId val="46797824"/>
        <c:axId val="81940992"/>
      </c:barChart>
      <c:catAx>
        <c:axId val="46797824"/>
        <c:scaling>
          <c:orientation val="minMax"/>
        </c:scaling>
        <c:delete val="0"/>
        <c:axPos val="l"/>
        <c:majorTickMark val="out"/>
        <c:minorTickMark val="none"/>
        <c:tickLblPos val="nextTo"/>
        <c:txPr>
          <a:bodyPr/>
          <a:lstStyle/>
          <a:p>
            <a:pPr>
              <a:defRPr>
                <a:solidFill>
                  <a:schemeClr val="bg1">
                    <a:lumMod val="50000"/>
                  </a:schemeClr>
                </a:solidFill>
              </a:defRPr>
            </a:pPr>
            <a:endParaRPr lang="ca-ES"/>
          </a:p>
        </c:txPr>
        <c:crossAx val="81940992"/>
        <c:crosses val="autoZero"/>
        <c:auto val="1"/>
        <c:lblAlgn val="ctr"/>
        <c:lblOffset val="100"/>
        <c:noMultiLvlLbl val="0"/>
      </c:catAx>
      <c:valAx>
        <c:axId val="81940992"/>
        <c:scaling>
          <c:orientation val="minMax"/>
          <c:max val="0.4"/>
          <c:min val="0"/>
        </c:scaling>
        <c:delete val="0"/>
        <c:axPos val="b"/>
        <c:majorGridlines>
          <c:spPr>
            <a:ln>
              <a:solidFill>
                <a:schemeClr val="bg1">
                  <a:lumMod val="65000"/>
                </a:schemeClr>
              </a:solidFill>
              <a:prstDash val="dash"/>
            </a:ln>
          </c:spPr>
        </c:majorGridlines>
        <c:numFmt formatCode="0%" sourceLinked="0"/>
        <c:majorTickMark val="out"/>
        <c:minorTickMark val="none"/>
        <c:tickLblPos val="nextTo"/>
        <c:crossAx val="46797824"/>
        <c:crosses val="autoZero"/>
        <c:crossBetween val="between"/>
      </c:valAx>
      <c:spPr>
        <a:ln>
          <a:solidFill>
            <a:schemeClr val="bg1">
              <a:lumMod val="50000"/>
            </a:schemeClr>
          </a:solidFill>
        </a:ln>
      </c:spPr>
    </c:plotArea>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96707046234605"/>
          <c:y val="0.10057868761818946"/>
          <c:w val="0.53657924490207953"/>
          <c:h val="0.79667585427220489"/>
        </c:manualLayout>
      </c:layout>
      <c:barChart>
        <c:barDir val="bar"/>
        <c:grouping val="clustered"/>
        <c:varyColors val="0"/>
        <c:ser>
          <c:idx val="0"/>
          <c:order val="0"/>
          <c:tx>
            <c:strRef>
              <c:f>'Perfil dels insegurs'!$D$2</c:f>
              <c:strCache>
                <c:ptCount val="1"/>
                <c:pt idx="0">
                  <c:v>Insegurs amb relacions conflictives</c:v>
                </c:pt>
              </c:strCache>
            </c:strRef>
          </c:tx>
          <c:spPr>
            <a:solidFill>
              <a:schemeClr val="accent3">
                <a:lumMod val="60000"/>
                <a:lumOff val="40000"/>
              </a:schemeClr>
            </a:solidFill>
          </c:spPr>
          <c:invertIfNegative val="0"/>
          <c:dLbls>
            <c:txPr>
              <a:bodyPr/>
              <a:lstStyle/>
              <a:p>
                <a:pPr>
                  <a:defRPr sz="900">
                    <a:solidFill>
                      <a:schemeClr val="bg1">
                        <a:lumMod val="50000"/>
                      </a:schemeClr>
                    </a:solidFill>
                  </a:defRPr>
                </a:pPr>
                <a:endParaRPr lang="ca-ES"/>
              </a:p>
            </c:txPr>
            <c:dLblPos val="outEnd"/>
            <c:showLegendKey val="0"/>
            <c:showVal val="1"/>
            <c:showCatName val="0"/>
            <c:showSerName val="0"/>
            <c:showPercent val="0"/>
            <c:showBubbleSize val="0"/>
            <c:showLeaderLines val="0"/>
          </c:dLbls>
          <c:cat>
            <c:strRef>
              <c:f>'Perfil dels insegurs'!$A$3:$A$24</c:f>
              <c:strCache>
                <c:ptCount val="22"/>
                <c:pt idx="0">
                  <c:v>Bona o molt bona</c:v>
                </c:pt>
                <c:pt idx="1">
                  <c:v>Dolenta, molt dolenta o inexistent</c:v>
                </c:pt>
                <c:pt idx="2">
                  <c:v>RELACIÓ AMB ELS VEÏNS</c:v>
                </c:pt>
                <c:pt idx="3">
                  <c:v>Menys d'1 any</c:v>
                </c:pt>
                <c:pt idx="4">
                  <c:v>D'1 a 5 anys</c:v>
                </c:pt>
                <c:pt idx="5">
                  <c:v>De 5 a 10 anys</c:v>
                </c:pt>
                <c:pt idx="6">
                  <c:v>Més de 10 anys</c:v>
                </c:pt>
                <c:pt idx="7">
                  <c:v>Sempre ha viscut al barri</c:v>
                </c:pt>
                <c:pt idx="8">
                  <c:v>TEMPS DE RESIDÈNCIA AL BARRI</c:v>
                </c:pt>
                <c:pt idx="9">
                  <c:v>Sense estudis</c:v>
                </c:pt>
                <c:pt idx="10">
                  <c:v>Estudis primaris</c:v>
                </c:pt>
                <c:pt idx="11">
                  <c:v>Estudis secundaris</c:v>
                </c:pt>
                <c:pt idx="12">
                  <c:v>Estudis universitaris</c:v>
                </c:pt>
                <c:pt idx="13">
                  <c:v>NIVELL D'ESTUDIS</c:v>
                </c:pt>
                <c:pt idx="14">
                  <c:v>De 65 anys i més</c:v>
                </c:pt>
                <c:pt idx="15">
                  <c:v>De 45 a 64 anys</c:v>
                </c:pt>
                <c:pt idx="16">
                  <c:v>De 30 a 44 anys</c:v>
                </c:pt>
                <c:pt idx="17">
                  <c:v>De 16 a 29 anys</c:v>
                </c:pt>
                <c:pt idx="18">
                  <c:v>EDAT</c:v>
                </c:pt>
                <c:pt idx="19">
                  <c:v>Home</c:v>
                </c:pt>
                <c:pt idx="20">
                  <c:v>Dona</c:v>
                </c:pt>
                <c:pt idx="21">
                  <c:v>GÈNERE</c:v>
                </c:pt>
              </c:strCache>
            </c:strRef>
          </c:cat>
          <c:val>
            <c:numRef>
              <c:f>'Perfil dels insegurs'!$D$3:$D$24</c:f>
              <c:numCache>
                <c:formatCode>####.0%</c:formatCode>
                <c:ptCount val="22"/>
                <c:pt idx="0">
                  <c:v>0.16856686708045601</c:v>
                </c:pt>
                <c:pt idx="1">
                  <c:v>0.26936902164035004</c:v>
                </c:pt>
                <c:pt idx="3">
                  <c:v>0.21631607781327777</c:v>
                </c:pt>
                <c:pt idx="4">
                  <c:v>0.24715475261840109</c:v>
                </c:pt>
                <c:pt idx="5">
                  <c:v>0.26788252784290761</c:v>
                </c:pt>
                <c:pt idx="6">
                  <c:v>0.14278943256637625</c:v>
                </c:pt>
                <c:pt idx="7">
                  <c:v>0.24822550685528996</c:v>
                </c:pt>
                <c:pt idx="9">
                  <c:v>0.11729421268827886</c:v>
                </c:pt>
                <c:pt idx="10">
                  <c:v>0.14504295508905768</c:v>
                </c:pt>
                <c:pt idx="11">
                  <c:v>0.20913821083212705</c:v>
                </c:pt>
                <c:pt idx="12">
                  <c:v>0.22797784558726961</c:v>
                </c:pt>
                <c:pt idx="14">
                  <c:v>5.7888175610608335E-2</c:v>
                </c:pt>
                <c:pt idx="15">
                  <c:v>0.18900539054692625</c:v>
                </c:pt>
                <c:pt idx="16">
                  <c:v>0.28020052638420695</c:v>
                </c:pt>
                <c:pt idx="17">
                  <c:v>0.18628549182598697</c:v>
                </c:pt>
                <c:pt idx="19">
                  <c:v>0.20701706016499219</c:v>
                </c:pt>
                <c:pt idx="20">
                  <c:v>0.1827803710371155</c:v>
                </c:pt>
              </c:numCache>
            </c:numRef>
          </c:val>
        </c:ser>
        <c:dLbls>
          <c:showLegendKey val="0"/>
          <c:showVal val="0"/>
          <c:showCatName val="0"/>
          <c:showSerName val="0"/>
          <c:showPercent val="0"/>
          <c:showBubbleSize val="0"/>
        </c:dLbls>
        <c:gapWidth val="57"/>
        <c:overlap val="9"/>
        <c:axId val="46878208"/>
        <c:axId val="87255296"/>
      </c:barChart>
      <c:catAx>
        <c:axId val="46878208"/>
        <c:scaling>
          <c:orientation val="minMax"/>
        </c:scaling>
        <c:delete val="0"/>
        <c:axPos val="l"/>
        <c:majorTickMark val="out"/>
        <c:minorTickMark val="none"/>
        <c:tickLblPos val="nextTo"/>
        <c:txPr>
          <a:bodyPr/>
          <a:lstStyle/>
          <a:p>
            <a:pPr>
              <a:defRPr>
                <a:solidFill>
                  <a:schemeClr val="bg1">
                    <a:lumMod val="50000"/>
                  </a:schemeClr>
                </a:solidFill>
              </a:defRPr>
            </a:pPr>
            <a:endParaRPr lang="ca-ES"/>
          </a:p>
        </c:txPr>
        <c:crossAx val="87255296"/>
        <c:crosses val="autoZero"/>
        <c:auto val="1"/>
        <c:lblAlgn val="ctr"/>
        <c:lblOffset val="100"/>
        <c:noMultiLvlLbl val="0"/>
      </c:catAx>
      <c:valAx>
        <c:axId val="87255296"/>
        <c:scaling>
          <c:orientation val="minMax"/>
          <c:max val="0.4"/>
          <c:min val="0"/>
        </c:scaling>
        <c:delete val="0"/>
        <c:axPos val="b"/>
        <c:majorGridlines>
          <c:spPr>
            <a:ln>
              <a:solidFill>
                <a:schemeClr val="bg1">
                  <a:lumMod val="65000"/>
                </a:schemeClr>
              </a:solidFill>
              <a:prstDash val="dash"/>
            </a:ln>
          </c:spPr>
        </c:majorGridlines>
        <c:numFmt formatCode="0%" sourceLinked="0"/>
        <c:majorTickMark val="out"/>
        <c:minorTickMark val="none"/>
        <c:tickLblPos val="nextTo"/>
        <c:crossAx val="46878208"/>
        <c:crosses val="autoZero"/>
        <c:crossBetween val="between"/>
      </c:valAx>
      <c:spPr>
        <a:ln>
          <a:solidFill>
            <a:schemeClr val="bg1">
              <a:lumMod val="50000"/>
            </a:schemeClr>
          </a:solidFill>
        </a:ln>
      </c:spPr>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radarChart>
        <c:radarStyle val="marker"/>
        <c:varyColors val="0"/>
        <c:ser>
          <c:idx val="2"/>
          <c:order val="2"/>
          <c:tx>
            <c:strRef>
              <c:f>Hoja1!$G$47</c:f>
              <c:strCache>
                <c:ptCount val="1"/>
                <c:pt idx="0">
                  <c:v>Vulnerabilitat i conflicte</c:v>
                </c:pt>
              </c:strCache>
            </c:strRef>
          </c:tx>
          <c:spPr>
            <a:ln>
              <a:solidFill>
                <a:srgbClr val="336699">
                  <a:alpha val="47059"/>
                </a:srgbClr>
              </a:solidFill>
            </a:ln>
          </c:spPr>
          <c:marker>
            <c:symbol val="none"/>
          </c:marker>
          <c:cat>
            <c:strRef>
              <c:f>Hoja1!$A$48:$B$52</c:f>
              <c:strCache>
                <c:ptCount val="5"/>
                <c:pt idx="0">
                  <c:v>% Població amb rendes baixes</c:v>
                </c:pt>
                <c:pt idx="1">
                  <c:v> % Edificis en estat deficient, mal estat o ruïnosos</c:v>
                </c:pt>
                <c:pt idx="2">
                  <c:v>% Llars que viuen en habitatges de menys 50 m2</c:v>
                </c:pt>
                <c:pt idx="3">
                  <c:v>% Població estrangera de fora UE-15</c:v>
                </c:pt>
                <c:pt idx="4">
                  <c:v>% Llars amb tots els seus membres de 75 anys o més</c:v>
                </c:pt>
              </c:strCache>
            </c:strRef>
          </c:cat>
          <c:val>
            <c:numRef>
              <c:f>Hoja1!$G$48:$G$52</c:f>
              <c:numCache>
                <c:formatCode>0.0</c:formatCode>
                <c:ptCount val="5"/>
                <c:pt idx="0">
                  <c:v>15.2125</c:v>
                </c:pt>
                <c:pt idx="1">
                  <c:v>20.924999999999997</c:v>
                </c:pt>
                <c:pt idx="2">
                  <c:v>19.900000000000002</c:v>
                </c:pt>
                <c:pt idx="3">
                  <c:v>22.95</c:v>
                </c:pt>
                <c:pt idx="4">
                  <c:v>10.95</c:v>
                </c:pt>
              </c:numCache>
            </c:numRef>
          </c:val>
        </c:ser>
        <c:ser>
          <c:idx val="3"/>
          <c:order val="3"/>
          <c:tx>
            <c:strRef>
              <c:f>Hoja1!$H$47</c:f>
              <c:strCache>
                <c:ptCount val="1"/>
                <c:pt idx="0">
                  <c:v>Vulnerabilitat</c:v>
                </c:pt>
              </c:strCache>
            </c:strRef>
          </c:tx>
          <c:spPr>
            <a:ln>
              <a:solidFill>
                <a:schemeClr val="accent2">
                  <a:lumMod val="40000"/>
                  <a:lumOff val="60000"/>
                </a:schemeClr>
              </a:solidFill>
            </a:ln>
          </c:spPr>
          <c:marker>
            <c:symbol val="none"/>
          </c:marker>
          <c:cat>
            <c:strRef>
              <c:f>Hoja1!$A$48:$B$52</c:f>
              <c:strCache>
                <c:ptCount val="5"/>
                <c:pt idx="0">
                  <c:v>% Població amb rendes baixes</c:v>
                </c:pt>
                <c:pt idx="1">
                  <c:v> % Edificis en estat deficient, mal estat o ruïnosos</c:v>
                </c:pt>
                <c:pt idx="2">
                  <c:v>% Llars que viuen en habitatges de menys 50 m2</c:v>
                </c:pt>
                <c:pt idx="3">
                  <c:v>% Població estrangera de fora UE-15</c:v>
                </c:pt>
                <c:pt idx="4">
                  <c:v>% Llars amb tots els seus membres de 75 anys o més</c:v>
                </c:pt>
              </c:strCache>
            </c:strRef>
          </c:cat>
          <c:val>
            <c:numRef>
              <c:f>Hoja1!$H$48:$H$52</c:f>
              <c:numCache>
                <c:formatCode>0.0</c:formatCode>
                <c:ptCount val="5"/>
                <c:pt idx="0">
                  <c:v>15.216666666666665</c:v>
                </c:pt>
                <c:pt idx="1">
                  <c:v>12</c:v>
                </c:pt>
                <c:pt idx="2">
                  <c:v>9.6458333333333339</c:v>
                </c:pt>
                <c:pt idx="3">
                  <c:v>16.400000000000002</c:v>
                </c:pt>
                <c:pt idx="4">
                  <c:v>9.8333333333333339</c:v>
                </c:pt>
              </c:numCache>
            </c:numRef>
          </c:val>
        </c:ser>
        <c:ser>
          <c:idx val="0"/>
          <c:order val="0"/>
          <c:tx>
            <c:strRef>
              <c:f>Hoja1!$E$47</c:f>
              <c:strCache>
                <c:ptCount val="1"/>
                <c:pt idx="0">
                  <c:v>Vulnerabilitat, victimització i conflicte</c:v>
                </c:pt>
              </c:strCache>
            </c:strRef>
          </c:tx>
          <c:spPr>
            <a:ln>
              <a:solidFill>
                <a:srgbClr val="800000">
                  <a:alpha val="54118"/>
                </a:srgbClr>
              </a:solidFill>
            </a:ln>
          </c:spPr>
          <c:marker>
            <c:symbol val="none"/>
          </c:marker>
          <c:cat>
            <c:strRef>
              <c:f>Hoja1!$A$48:$B$52</c:f>
              <c:strCache>
                <c:ptCount val="5"/>
                <c:pt idx="0">
                  <c:v>% Població amb rendes baixes</c:v>
                </c:pt>
                <c:pt idx="1">
                  <c:v> % Edificis en estat deficient, mal estat o ruïnosos</c:v>
                </c:pt>
                <c:pt idx="2">
                  <c:v>% Llars que viuen en habitatges de menys 50 m2</c:v>
                </c:pt>
                <c:pt idx="3">
                  <c:v>% Població estrangera de fora UE-15</c:v>
                </c:pt>
                <c:pt idx="4">
                  <c:v>% Llars amb tots els seus membres de 75 anys o més</c:v>
                </c:pt>
              </c:strCache>
            </c:strRef>
          </c:cat>
          <c:val>
            <c:numRef>
              <c:f>Hoja1!$E$48:$E$52</c:f>
              <c:numCache>
                <c:formatCode>0.0</c:formatCode>
                <c:ptCount val="5"/>
                <c:pt idx="0">
                  <c:v>15.75</c:v>
                </c:pt>
                <c:pt idx="1">
                  <c:v>28.4</c:v>
                </c:pt>
                <c:pt idx="2">
                  <c:v>27.15</c:v>
                </c:pt>
                <c:pt idx="3">
                  <c:v>35.5</c:v>
                </c:pt>
                <c:pt idx="4">
                  <c:v>9.6999999999999993</c:v>
                </c:pt>
              </c:numCache>
            </c:numRef>
          </c:val>
        </c:ser>
        <c:ser>
          <c:idx val="1"/>
          <c:order val="1"/>
          <c:tx>
            <c:strRef>
              <c:f>Hoja1!$F$47</c:f>
              <c:strCache>
                <c:ptCount val="1"/>
                <c:pt idx="0">
                  <c:v>Vulnerabilitat i victimització</c:v>
                </c:pt>
              </c:strCache>
            </c:strRef>
          </c:tx>
          <c:spPr>
            <a:ln>
              <a:solidFill>
                <a:srgbClr val="008000">
                  <a:alpha val="40000"/>
                </a:srgbClr>
              </a:solidFill>
            </a:ln>
          </c:spPr>
          <c:marker>
            <c:symbol val="none"/>
          </c:marker>
          <c:cat>
            <c:strRef>
              <c:f>Hoja1!$A$48:$B$52</c:f>
              <c:strCache>
                <c:ptCount val="5"/>
                <c:pt idx="0">
                  <c:v>% Població amb rendes baixes</c:v>
                </c:pt>
                <c:pt idx="1">
                  <c:v> % Edificis en estat deficient, mal estat o ruïnosos</c:v>
                </c:pt>
                <c:pt idx="2">
                  <c:v>% Llars que viuen en habitatges de menys 50 m2</c:v>
                </c:pt>
                <c:pt idx="3">
                  <c:v>% Població estrangera de fora UE-15</c:v>
                </c:pt>
                <c:pt idx="4">
                  <c:v>% Llars amb tots els seus membres de 75 anys o més</c:v>
                </c:pt>
              </c:strCache>
            </c:strRef>
          </c:cat>
          <c:val>
            <c:numRef>
              <c:f>Hoja1!$F$48:$F$52</c:f>
              <c:numCache>
                <c:formatCode>0.0</c:formatCode>
                <c:ptCount val="5"/>
                <c:pt idx="0">
                  <c:v>13.4</c:v>
                </c:pt>
                <c:pt idx="1">
                  <c:v>2.6</c:v>
                </c:pt>
                <c:pt idx="2">
                  <c:v>4.4000000000000004</c:v>
                </c:pt>
                <c:pt idx="3">
                  <c:v>10.9</c:v>
                </c:pt>
                <c:pt idx="4">
                  <c:v>12.7</c:v>
                </c:pt>
              </c:numCache>
            </c:numRef>
          </c:val>
        </c:ser>
        <c:dLbls>
          <c:showLegendKey val="0"/>
          <c:showVal val="0"/>
          <c:showCatName val="0"/>
          <c:showSerName val="0"/>
          <c:showPercent val="0"/>
          <c:showBubbleSize val="0"/>
        </c:dLbls>
        <c:axId val="46970368"/>
        <c:axId val="87258176"/>
      </c:radarChart>
      <c:catAx>
        <c:axId val="46970368"/>
        <c:scaling>
          <c:orientation val="minMax"/>
        </c:scaling>
        <c:delete val="0"/>
        <c:axPos val="b"/>
        <c:majorGridlines/>
        <c:majorTickMark val="out"/>
        <c:minorTickMark val="none"/>
        <c:tickLblPos val="nextTo"/>
        <c:crossAx val="87258176"/>
        <c:crosses val="autoZero"/>
        <c:auto val="1"/>
        <c:lblAlgn val="ctr"/>
        <c:lblOffset val="100"/>
        <c:noMultiLvlLbl val="0"/>
      </c:catAx>
      <c:valAx>
        <c:axId val="87258176"/>
        <c:scaling>
          <c:orientation val="minMax"/>
        </c:scaling>
        <c:delete val="0"/>
        <c:axPos val="l"/>
        <c:majorGridlines/>
        <c:numFmt formatCode="0.0" sourceLinked="0"/>
        <c:majorTickMark val="out"/>
        <c:minorTickMark val="none"/>
        <c:tickLblPos val="nextTo"/>
        <c:txPr>
          <a:bodyPr/>
          <a:lstStyle/>
          <a:p>
            <a:pPr>
              <a:defRPr sz="900"/>
            </a:pPr>
            <a:endParaRPr lang="ca-ES"/>
          </a:p>
        </c:txPr>
        <c:crossAx val="46970368"/>
        <c:crosses val="autoZero"/>
        <c:crossBetween val="between"/>
      </c:valAx>
    </c:plotArea>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a-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6A628A-E352-4828-BB0C-B8C390D68E46}" type="datetimeFigureOut">
              <a:rPr lang="ca-ES" smtClean="0"/>
              <a:t>24/04/2017</a:t>
            </a:fld>
            <a:endParaRPr lang="ca-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a-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a-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BA507E-0383-42CA-AB4E-EEE34845A55E}" type="slidenum">
              <a:rPr lang="ca-ES" smtClean="0"/>
              <a:t>‹Nº›</a:t>
            </a:fld>
            <a:endParaRPr lang="ca-ES"/>
          </a:p>
        </p:txBody>
      </p:sp>
    </p:spTree>
    <p:extLst>
      <p:ext uri="{BB962C8B-B14F-4D97-AF65-F5344CB8AC3E}">
        <p14:creationId xmlns:p14="http://schemas.microsoft.com/office/powerpoint/2010/main" val="3960392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ca-ES" dirty="0"/>
          </a:p>
        </p:txBody>
      </p:sp>
      <p:sp>
        <p:nvSpPr>
          <p:cNvPr id="4" name="3 Marcador de número de diapositiva"/>
          <p:cNvSpPr>
            <a:spLocks noGrp="1"/>
          </p:cNvSpPr>
          <p:nvPr>
            <p:ph type="sldNum" sz="quarter" idx="10"/>
          </p:nvPr>
        </p:nvSpPr>
        <p:spPr/>
        <p:txBody>
          <a:bodyPr/>
          <a:lstStyle/>
          <a:p>
            <a:fld id="{29BA507E-0383-42CA-AB4E-EEE34845A55E}" type="slidenum">
              <a:rPr lang="ca-ES" smtClean="0"/>
              <a:t>1</a:t>
            </a:fld>
            <a:endParaRPr lang="ca-ES"/>
          </a:p>
        </p:txBody>
      </p:sp>
    </p:spTree>
    <p:extLst>
      <p:ext uri="{BB962C8B-B14F-4D97-AF65-F5344CB8AC3E}">
        <p14:creationId xmlns:p14="http://schemas.microsoft.com/office/powerpoint/2010/main" val="230125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4" name="3 Marcador de número de diapositiva"/>
          <p:cNvSpPr>
            <a:spLocks noGrp="1"/>
          </p:cNvSpPr>
          <p:nvPr>
            <p:ph type="sldNum" sz="quarter" idx="10"/>
          </p:nvPr>
        </p:nvSpPr>
        <p:spPr/>
        <p:txBody>
          <a:bodyPr/>
          <a:lstStyle/>
          <a:p>
            <a:fld id="{29BA507E-0383-42CA-AB4E-EEE34845A55E}" type="slidenum">
              <a:rPr lang="ca-ES" smtClean="0"/>
              <a:t>10</a:t>
            </a:fld>
            <a:endParaRPr lang="ca-ES"/>
          </a:p>
        </p:txBody>
      </p:sp>
    </p:spTree>
    <p:extLst>
      <p:ext uri="{BB962C8B-B14F-4D97-AF65-F5344CB8AC3E}">
        <p14:creationId xmlns:p14="http://schemas.microsoft.com/office/powerpoint/2010/main" val="3478897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4" name="3 Marcador de número de diapositiva"/>
          <p:cNvSpPr>
            <a:spLocks noGrp="1"/>
          </p:cNvSpPr>
          <p:nvPr>
            <p:ph type="sldNum" sz="quarter" idx="10"/>
          </p:nvPr>
        </p:nvSpPr>
        <p:spPr/>
        <p:txBody>
          <a:bodyPr/>
          <a:lstStyle/>
          <a:p>
            <a:fld id="{29BA507E-0383-42CA-AB4E-EEE34845A55E}" type="slidenum">
              <a:rPr lang="ca-ES" smtClean="0"/>
              <a:t>11</a:t>
            </a:fld>
            <a:endParaRPr lang="ca-ES"/>
          </a:p>
        </p:txBody>
      </p:sp>
      <p:sp>
        <p:nvSpPr>
          <p:cNvPr id="5" name="4 Marcador de notas"/>
          <p:cNvSpPr>
            <a:spLocks noGrp="1"/>
          </p:cNvSpPr>
          <p:nvPr>
            <p:ph type="body" sz="quarter" idx="11"/>
          </p:nvPr>
        </p:nvSpPr>
        <p:spPr/>
        <p:txBody>
          <a:bodyPr/>
          <a:lstStyle/>
          <a:p>
            <a:endParaRPr lang="ca-ES"/>
          </a:p>
        </p:txBody>
      </p:sp>
    </p:spTree>
    <p:extLst>
      <p:ext uri="{BB962C8B-B14F-4D97-AF65-F5344CB8AC3E}">
        <p14:creationId xmlns:p14="http://schemas.microsoft.com/office/powerpoint/2010/main" val="864227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ca-ES"/>
          </a:p>
        </p:txBody>
      </p:sp>
      <p:sp>
        <p:nvSpPr>
          <p:cNvPr id="4" name="3 Marcador de número de diapositiva"/>
          <p:cNvSpPr>
            <a:spLocks noGrp="1"/>
          </p:cNvSpPr>
          <p:nvPr>
            <p:ph type="sldNum" sz="quarter" idx="10"/>
          </p:nvPr>
        </p:nvSpPr>
        <p:spPr/>
        <p:txBody>
          <a:bodyPr/>
          <a:lstStyle/>
          <a:p>
            <a:fld id="{29BA507E-0383-42CA-AB4E-EEE34845A55E}" type="slidenum">
              <a:rPr lang="ca-ES" smtClean="0"/>
              <a:t>12</a:t>
            </a:fld>
            <a:endParaRPr lang="ca-ES"/>
          </a:p>
        </p:txBody>
      </p:sp>
    </p:spTree>
    <p:extLst>
      <p:ext uri="{BB962C8B-B14F-4D97-AF65-F5344CB8AC3E}">
        <p14:creationId xmlns:p14="http://schemas.microsoft.com/office/powerpoint/2010/main" val="2420155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ca-ES" dirty="0"/>
          </a:p>
        </p:txBody>
      </p:sp>
      <p:sp>
        <p:nvSpPr>
          <p:cNvPr id="4" name="3 Marcador de número de diapositiva"/>
          <p:cNvSpPr>
            <a:spLocks noGrp="1"/>
          </p:cNvSpPr>
          <p:nvPr>
            <p:ph type="sldNum" sz="quarter" idx="10"/>
          </p:nvPr>
        </p:nvSpPr>
        <p:spPr/>
        <p:txBody>
          <a:bodyPr/>
          <a:lstStyle/>
          <a:p>
            <a:fld id="{29BA507E-0383-42CA-AB4E-EEE34845A55E}" type="slidenum">
              <a:rPr lang="ca-ES" smtClean="0"/>
              <a:t>2</a:t>
            </a:fld>
            <a:endParaRPr lang="ca-ES"/>
          </a:p>
        </p:txBody>
      </p:sp>
    </p:spTree>
    <p:extLst>
      <p:ext uri="{BB962C8B-B14F-4D97-AF65-F5344CB8AC3E}">
        <p14:creationId xmlns:p14="http://schemas.microsoft.com/office/powerpoint/2010/main" val="3546717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4" name="3 Marcador de número de diapositiva"/>
          <p:cNvSpPr>
            <a:spLocks noGrp="1"/>
          </p:cNvSpPr>
          <p:nvPr>
            <p:ph type="sldNum" sz="quarter" idx="10"/>
          </p:nvPr>
        </p:nvSpPr>
        <p:spPr/>
        <p:txBody>
          <a:bodyPr/>
          <a:lstStyle/>
          <a:p>
            <a:fld id="{29BA507E-0383-42CA-AB4E-EEE34845A55E}" type="slidenum">
              <a:rPr lang="ca-ES" smtClean="0"/>
              <a:t>3</a:t>
            </a:fld>
            <a:endParaRPr lang="ca-ES"/>
          </a:p>
        </p:txBody>
      </p:sp>
      <p:sp>
        <p:nvSpPr>
          <p:cNvPr id="5" name="4 Marcador de notas"/>
          <p:cNvSpPr>
            <a:spLocks noGrp="1"/>
          </p:cNvSpPr>
          <p:nvPr>
            <p:ph type="body" sz="quarter" idx="11"/>
          </p:nvPr>
        </p:nvSpPr>
        <p:spPr/>
        <p:txBody>
          <a:bodyPr/>
          <a:lstStyle/>
          <a:p>
            <a:endParaRPr lang="ca-ES"/>
          </a:p>
        </p:txBody>
      </p:sp>
    </p:spTree>
    <p:extLst>
      <p:ext uri="{BB962C8B-B14F-4D97-AF65-F5344CB8AC3E}">
        <p14:creationId xmlns:p14="http://schemas.microsoft.com/office/powerpoint/2010/main" val="527397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4" name="3 Marcador de número de diapositiva"/>
          <p:cNvSpPr>
            <a:spLocks noGrp="1"/>
          </p:cNvSpPr>
          <p:nvPr>
            <p:ph type="sldNum" sz="quarter" idx="10"/>
          </p:nvPr>
        </p:nvSpPr>
        <p:spPr/>
        <p:txBody>
          <a:bodyPr/>
          <a:lstStyle/>
          <a:p>
            <a:fld id="{29BA507E-0383-42CA-AB4E-EEE34845A55E}" type="slidenum">
              <a:rPr lang="ca-ES" smtClean="0"/>
              <a:t>4</a:t>
            </a:fld>
            <a:endParaRPr lang="ca-ES"/>
          </a:p>
        </p:txBody>
      </p:sp>
      <p:sp>
        <p:nvSpPr>
          <p:cNvPr id="5" name="4 Marcador de notas"/>
          <p:cNvSpPr>
            <a:spLocks noGrp="1"/>
          </p:cNvSpPr>
          <p:nvPr>
            <p:ph type="body" sz="quarter" idx="11"/>
          </p:nvPr>
        </p:nvSpPr>
        <p:spPr/>
        <p:txBody>
          <a:bodyPr/>
          <a:lstStyle/>
          <a:p>
            <a:endParaRPr lang="ca-ES"/>
          </a:p>
        </p:txBody>
      </p:sp>
    </p:spTree>
    <p:extLst>
      <p:ext uri="{BB962C8B-B14F-4D97-AF65-F5344CB8AC3E}">
        <p14:creationId xmlns:p14="http://schemas.microsoft.com/office/powerpoint/2010/main" val="2530179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4" name="3 Marcador de número de diapositiva"/>
          <p:cNvSpPr>
            <a:spLocks noGrp="1"/>
          </p:cNvSpPr>
          <p:nvPr>
            <p:ph type="sldNum" sz="quarter" idx="10"/>
          </p:nvPr>
        </p:nvSpPr>
        <p:spPr/>
        <p:txBody>
          <a:bodyPr/>
          <a:lstStyle/>
          <a:p>
            <a:fld id="{29BA507E-0383-42CA-AB4E-EEE34845A55E}" type="slidenum">
              <a:rPr lang="ca-ES" smtClean="0"/>
              <a:t>5</a:t>
            </a:fld>
            <a:endParaRPr lang="ca-ES"/>
          </a:p>
        </p:txBody>
      </p:sp>
      <p:sp>
        <p:nvSpPr>
          <p:cNvPr id="5" name="4 Marcador de notas"/>
          <p:cNvSpPr>
            <a:spLocks noGrp="1"/>
          </p:cNvSpPr>
          <p:nvPr>
            <p:ph type="body" sz="quarter" idx="11"/>
          </p:nvPr>
        </p:nvSpPr>
        <p:spPr/>
        <p:txBody>
          <a:bodyPr/>
          <a:lstStyle/>
          <a:p>
            <a:endParaRPr lang="ca-ES"/>
          </a:p>
        </p:txBody>
      </p:sp>
    </p:spTree>
    <p:extLst>
      <p:ext uri="{BB962C8B-B14F-4D97-AF65-F5344CB8AC3E}">
        <p14:creationId xmlns:p14="http://schemas.microsoft.com/office/powerpoint/2010/main" val="26689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4" name="3 Marcador de número de diapositiva"/>
          <p:cNvSpPr>
            <a:spLocks noGrp="1"/>
          </p:cNvSpPr>
          <p:nvPr>
            <p:ph type="sldNum" sz="quarter" idx="10"/>
          </p:nvPr>
        </p:nvSpPr>
        <p:spPr/>
        <p:txBody>
          <a:bodyPr/>
          <a:lstStyle/>
          <a:p>
            <a:fld id="{29BA507E-0383-42CA-AB4E-EEE34845A55E}" type="slidenum">
              <a:rPr lang="ca-ES" smtClean="0"/>
              <a:t>6</a:t>
            </a:fld>
            <a:endParaRPr lang="ca-ES"/>
          </a:p>
        </p:txBody>
      </p:sp>
      <p:sp>
        <p:nvSpPr>
          <p:cNvPr id="5" name="4 Marcador de notas"/>
          <p:cNvSpPr>
            <a:spLocks noGrp="1"/>
          </p:cNvSpPr>
          <p:nvPr>
            <p:ph type="body" sz="quarter" idx="11"/>
          </p:nvPr>
        </p:nvSpPr>
        <p:spPr/>
        <p:txBody>
          <a:bodyPr/>
          <a:lstStyle/>
          <a:p>
            <a:endParaRPr lang="ca-ES"/>
          </a:p>
        </p:txBody>
      </p:sp>
    </p:spTree>
    <p:extLst>
      <p:ext uri="{BB962C8B-B14F-4D97-AF65-F5344CB8AC3E}">
        <p14:creationId xmlns:p14="http://schemas.microsoft.com/office/powerpoint/2010/main" val="1950785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ca-ES"/>
          </a:p>
        </p:txBody>
      </p:sp>
      <p:sp>
        <p:nvSpPr>
          <p:cNvPr id="4" name="3 Marcador de número de diapositiva"/>
          <p:cNvSpPr>
            <a:spLocks noGrp="1"/>
          </p:cNvSpPr>
          <p:nvPr>
            <p:ph type="sldNum" sz="quarter" idx="10"/>
          </p:nvPr>
        </p:nvSpPr>
        <p:spPr/>
        <p:txBody>
          <a:bodyPr/>
          <a:lstStyle/>
          <a:p>
            <a:fld id="{29BA507E-0383-42CA-AB4E-EEE34845A55E}" type="slidenum">
              <a:rPr lang="ca-ES" smtClean="0"/>
              <a:t>7</a:t>
            </a:fld>
            <a:endParaRPr lang="ca-ES"/>
          </a:p>
        </p:txBody>
      </p:sp>
    </p:spTree>
    <p:extLst>
      <p:ext uri="{BB962C8B-B14F-4D97-AF65-F5344CB8AC3E}">
        <p14:creationId xmlns:p14="http://schemas.microsoft.com/office/powerpoint/2010/main" val="3462064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a-ES" sz="1200" dirty="0" smtClean="0">
                <a:solidFill>
                  <a:schemeClr val="bg1"/>
                </a:solidFill>
              </a:rPr>
              <a:t>El perfil de la inseguretat respon en aquest cas al d’un home, d’entre 30 i 44 anys, però amb grans diferències pel que fa al temps de residència. Arriben a la inseguretat per dificultats en la convivència veïnal tant les persones que han viscut tota la vida al barri com aquelles que s’hi van traslladar durant els moments més àlgids de la crisi o en èpoques més recents, per tant no es pot descartar que els conflictes estiguin expressant un antagonisme entre aquests grups de població.</a:t>
            </a:r>
          </a:p>
          <a:p>
            <a:endParaRPr lang="ca-ES" dirty="0"/>
          </a:p>
        </p:txBody>
      </p:sp>
      <p:sp>
        <p:nvSpPr>
          <p:cNvPr id="4" name="3 Marcador de número de diapositiva"/>
          <p:cNvSpPr>
            <a:spLocks noGrp="1"/>
          </p:cNvSpPr>
          <p:nvPr>
            <p:ph type="sldNum" sz="quarter" idx="10"/>
          </p:nvPr>
        </p:nvSpPr>
        <p:spPr/>
        <p:txBody>
          <a:bodyPr/>
          <a:lstStyle/>
          <a:p>
            <a:fld id="{29BA507E-0383-42CA-AB4E-EEE34845A55E}" type="slidenum">
              <a:rPr lang="ca-ES" smtClean="0"/>
              <a:t>8</a:t>
            </a:fld>
            <a:endParaRPr lang="ca-ES"/>
          </a:p>
        </p:txBody>
      </p:sp>
    </p:spTree>
    <p:extLst>
      <p:ext uri="{BB962C8B-B14F-4D97-AF65-F5344CB8AC3E}">
        <p14:creationId xmlns:p14="http://schemas.microsoft.com/office/powerpoint/2010/main" val="2242824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ca-ES"/>
          </a:p>
        </p:txBody>
      </p:sp>
      <p:sp>
        <p:nvSpPr>
          <p:cNvPr id="4" name="3 Marcador de número de diapositiva"/>
          <p:cNvSpPr>
            <a:spLocks noGrp="1"/>
          </p:cNvSpPr>
          <p:nvPr>
            <p:ph type="sldNum" sz="quarter" idx="10"/>
          </p:nvPr>
        </p:nvSpPr>
        <p:spPr/>
        <p:txBody>
          <a:bodyPr/>
          <a:lstStyle/>
          <a:p>
            <a:fld id="{29BA507E-0383-42CA-AB4E-EEE34845A55E}" type="slidenum">
              <a:rPr lang="ca-ES" smtClean="0"/>
              <a:t>9</a:t>
            </a:fld>
            <a:endParaRPr lang="ca-ES"/>
          </a:p>
        </p:txBody>
      </p:sp>
    </p:spTree>
    <p:extLst>
      <p:ext uri="{BB962C8B-B14F-4D97-AF65-F5344CB8AC3E}">
        <p14:creationId xmlns:p14="http://schemas.microsoft.com/office/powerpoint/2010/main" val="1641757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ca-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ca-ES"/>
          </a:p>
        </p:txBody>
      </p:sp>
      <p:sp>
        <p:nvSpPr>
          <p:cNvPr id="4" name="3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128321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199156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2376319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349222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858637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4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6" name="5 Marcador de pie de página"/>
          <p:cNvSpPr>
            <a:spLocks noGrp="1"/>
          </p:cNvSpPr>
          <p:nvPr>
            <p:ph type="ftr" sz="quarter" idx="11"/>
          </p:nvPr>
        </p:nvSpPr>
        <p:spPr/>
        <p:txBody>
          <a:bodyPr/>
          <a:lstStyle/>
          <a:p>
            <a:endParaRPr lang="ca-ES"/>
          </a:p>
        </p:txBody>
      </p:sp>
      <p:sp>
        <p:nvSpPr>
          <p:cNvPr id="7" name="6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242470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7" name="6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8" name="7 Marcador de pie de página"/>
          <p:cNvSpPr>
            <a:spLocks noGrp="1"/>
          </p:cNvSpPr>
          <p:nvPr>
            <p:ph type="ftr" sz="quarter" idx="11"/>
          </p:nvPr>
        </p:nvSpPr>
        <p:spPr/>
        <p:txBody>
          <a:bodyPr/>
          <a:lstStyle/>
          <a:p>
            <a:endParaRPr lang="ca-ES"/>
          </a:p>
        </p:txBody>
      </p:sp>
      <p:sp>
        <p:nvSpPr>
          <p:cNvPr id="9" name="8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955385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4" name="3 Marcador de pie de página"/>
          <p:cNvSpPr>
            <a:spLocks noGrp="1"/>
          </p:cNvSpPr>
          <p:nvPr>
            <p:ph type="ftr" sz="quarter" idx="11"/>
          </p:nvPr>
        </p:nvSpPr>
        <p:spPr/>
        <p:txBody>
          <a:bodyPr/>
          <a:lstStyle/>
          <a:p>
            <a:endParaRPr lang="ca-ES"/>
          </a:p>
        </p:txBody>
      </p:sp>
      <p:sp>
        <p:nvSpPr>
          <p:cNvPr id="5" name="4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137803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3" name="2 Marcador de pie de página"/>
          <p:cNvSpPr>
            <a:spLocks noGrp="1"/>
          </p:cNvSpPr>
          <p:nvPr>
            <p:ph type="ftr" sz="quarter" idx="11"/>
          </p:nvPr>
        </p:nvSpPr>
        <p:spPr/>
        <p:txBody>
          <a:bodyPr/>
          <a:lstStyle/>
          <a:p>
            <a:endParaRPr lang="ca-ES"/>
          </a:p>
        </p:txBody>
      </p:sp>
      <p:sp>
        <p:nvSpPr>
          <p:cNvPr id="4" name="3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136039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ca-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6" name="5 Marcador de pie de página"/>
          <p:cNvSpPr>
            <a:spLocks noGrp="1"/>
          </p:cNvSpPr>
          <p:nvPr>
            <p:ph type="ftr" sz="quarter" idx="11"/>
          </p:nvPr>
        </p:nvSpPr>
        <p:spPr/>
        <p:txBody>
          <a:bodyPr/>
          <a:lstStyle/>
          <a:p>
            <a:endParaRPr lang="ca-ES"/>
          </a:p>
        </p:txBody>
      </p:sp>
      <p:sp>
        <p:nvSpPr>
          <p:cNvPr id="7" name="6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211234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ca-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8603BE1-56D8-4297-A3D5-DF9D93C371AA}" type="datetimeFigureOut">
              <a:rPr lang="ca-ES" smtClean="0"/>
              <a:t>24/04/2017</a:t>
            </a:fld>
            <a:endParaRPr lang="ca-ES"/>
          </a:p>
        </p:txBody>
      </p:sp>
      <p:sp>
        <p:nvSpPr>
          <p:cNvPr id="6" name="5 Marcador de pie de página"/>
          <p:cNvSpPr>
            <a:spLocks noGrp="1"/>
          </p:cNvSpPr>
          <p:nvPr>
            <p:ph type="ftr" sz="quarter" idx="11"/>
          </p:nvPr>
        </p:nvSpPr>
        <p:spPr/>
        <p:txBody>
          <a:bodyPr/>
          <a:lstStyle/>
          <a:p>
            <a:endParaRPr lang="ca-ES"/>
          </a:p>
        </p:txBody>
      </p:sp>
      <p:sp>
        <p:nvSpPr>
          <p:cNvPr id="7" name="6 Marcador de número de diapositiva"/>
          <p:cNvSpPr>
            <a:spLocks noGrp="1"/>
          </p:cNvSpPr>
          <p:nvPr>
            <p:ph type="sldNum" sz="quarter" idx="12"/>
          </p:nvPr>
        </p:nvSpPr>
        <p:spPr/>
        <p:txBody>
          <a:bodyPr/>
          <a:lstStyle/>
          <a:p>
            <a:fld id="{525418E5-720E-4AFA-8FB4-D1BF89875328}" type="slidenum">
              <a:rPr lang="ca-ES" smtClean="0"/>
              <a:t>‹Nº›</a:t>
            </a:fld>
            <a:endParaRPr lang="ca-ES"/>
          </a:p>
        </p:txBody>
      </p:sp>
    </p:spTree>
    <p:extLst>
      <p:ext uri="{BB962C8B-B14F-4D97-AF65-F5344CB8AC3E}">
        <p14:creationId xmlns:p14="http://schemas.microsoft.com/office/powerpoint/2010/main" val="2365581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603BE1-56D8-4297-A3D5-DF9D93C371AA}" type="datetimeFigureOut">
              <a:rPr lang="ca-ES" smtClean="0"/>
              <a:t>24/04/2017</a:t>
            </a:fld>
            <a:endParaRPr lang="ca-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418E5-720E-4AFA-8FB4-D1BF89875328}" type="slidenum">
              <a:rPr lang="ca-ES" smtClean="0"/>
              <a:t>‹Nº›</a:t>
            </a:fld>
            <a:endParaRPr lang="ca-ES"/>
          </a:p>
        </p:txBody>
      </p:sp>
    </p:spTree>
    <p:extLst>
      <p:ext uri="{BB962C8B-B14F-4D97-AF65-F5344CB8AC3E}">
        <p14:creationId xmlns:p14="http://schemas.microsoft.com/office/powerpoint/2010/main" val="1458727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Carlos.gonzalez.murciano@uab.cat" TargetMode="External"/><Relationship Id="rId4" Type="http://schemas.openxmlformats.org/officeDocument/2006/relationships/hyperlink" Target="mailto:Marta.Murria@uab.cat"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openxmlformats.org/officeDocument/2006/relationships/chart" Target="../charts/chart7.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mailto:Carlos.gonzalez.murciano@uab.cat" TargetMode="External"/><Relationship Id="rId4" Type="http://schemas.openxmlformats.org/officeDocument/2006/relationships/hyperlink" Target="mailto:Marta.Murria@uab.ca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p:cNvSpPr>
          <p:nvPr/>
        </p:nvSpPr>
        <p:spPr bwMode="auto">
          <a:xfrm>
            <a:off x="1725573" y="3717032"/>
            <a:ext cx="5241023" cy="845918"/>
          </a:xfrm>
          <a:prstGeom prst="rect">
            <a:avLst/>
          </a:prstGeom>
          <a:noFill/>
          <a:ln w="9525">
            <a:noFill/>
            <a:miter lim="800000"/>
            <a:headEnd/>
            <a:tailEnd/>
          </a:ln>
        </p:spPr>
        <p:txBody>
          <a:bodyPr lIns="38100" tIns="38100" rIns="38100" bIns="38100" anchor="ctr"/>
          <a:lstStyle/>
          <a:p>
            <a:pPr algn="ctr">
              <a:lnSpc>
                <a:spcPct val="110000"/>
              </a:lnSpc>
            </a:pPr>
            <a:r>
              <a:rPr lang="ca-ES" sz="1600" b="1" dirty="0" smtClean="0">
                <a:solidFill>
                  <a:schemeClr val="tx1">
                    <a:lumMod val="50000"/>
                    <a:lumOff val="50000"/>
                  </a:schemeClr>
                </a:solidFill>
                <a:latin typeface="Calibri" panose="020F0502020204030204" pitchFamily="34" charset="0"/>
              </a:rPr>
              <a:t>VII CONGRÉS CATALÀ </a:t>
            </a:r>
            <a:r>
              <a:rPr lang="ca-ES" sz="1600" b="1" smtClean="0">
                <a:solidFill>
                  <a:schemeClr val="tx1">
                    <a:lumMod val="50000"/>
                    <a:lumOff val="50000"/>
                  </a:schemeClr>
                </a:solidFill>
                <a:latin typeface="Calibri" panose="020F0502020204030204" pitchFamily="34" charset="0"/>
              </a:rPr>
              <a:t>DE </a:t>
            </a:r>
            <a:r>
              <a:rPr lang="ca-ES" sz="1600" b="1" smtClean="0">
                <a:solidFill>
                  <a:schemeClr val="tx1">
                    <a:lumMod val="50000"/>
                    <a:lumOff val="50000"/>
                  </a:schemeClr>
                </a:solidFill>
                <a:latin typeface="Calibri" panose="020F0502020204030204" pitchFamily="34" charset="0"/>
              </a:rPr>
              <a:t>SOCIOLOGIA </a:t>
            </a:r>
            <a:endParaRPr lang="ca-ES" sz="1600" b="1" dirty="0" smtClean="0">
              <a:solidFill>
                <a:schemeClr val="tx1">
                  <a:lumMod val="50000"/>
                  <a:lumOff val="50000"/>
                </a:schemeClr>
              </a:solidFill>
              <a:latin typeface="Calibri" panose="020F0502020204030204" pitchFamily="34" charset="0"/>
            </a:endParaRPr>
          </a:p>
          <a:p>
            <a:pPr algn="ctr">
              <a:lnSpc>
                <a:spcPct val="110000"/>
              </a:lnSpc>
            </a:pPr>
            <a:r>
              <a:rPr lang="ca-ES" sz="1600" b="1" dirty="0" smtClean="0">
                <a:solidFill>
                  <a:schemeClr val="tx1">
                    <a:lumMod val="50000"/>
                    <a:lumOff val="50000"/>
                  </a:schemeClr>
                </a:solidFill>
                <a:latin typeface="Calibri" panose="020F0502020204030204" pitchFamily="34" charset="0"/>
              </a:rPr>
              <a:t>Tarragona, Abril 2017</a:t>
            </a:r>
          </a:p>
        </p:txBody>
      </p:sp>
      <p:pic>
        <p:nvPicPr>
          <p:cNvPr id="6" name="Picture 10" descr="N:\LOGOS\IERMB\Logo IERMB.jpg"/>
          <p:cNvPicPr>
            <a:picLocks noChangeAspect="1" noChangeArrowheads="1"/>
          </p:cNvPicPr>
          <p:nvPr/>
        </p:nvPicPr>
        <p:blipFill>
          <a:blip r:embed="rId3"/>
          <a:srcRect/>
          <a:stretch>
            <a:fillRect/>
          </a:stretch>
        </p:blipFill>
        <p:spPr bwMode="auto">
          <a:xfrm>
            <a:off x="3779912" y="548679"/>
            <a:ext cx="1450431" cy="784233"/>
          </a:xfrm>
          <a:prstGeom prst="rect">
            <a:avLst/>
          </a:prstGeom>
          <a:noFill/>
        </p:spPr>
      </p:pic>
      <p:sp>
        <p:nvSpPr>
          <p:cNvPr id="7" name="6 CuadroTexto"/>
          <p:cNvSpPr txBox="1"/>
          <p:nvPr/>
        </p:nvSpPr>
        <p:spPr>
          <a:xfrm>
            <a:off x="759343" y="2420888"/>
            <a:ext cx="7557073" cy="954107"/>
          </a:xfrm>
          <a:prstGeom prst="rect">
            <a:avLst/>
          </a:prstGeom>
          <a:noFill/>
        </p:spPr>
        <p:txBody>
          <a:bodyPr wrap="square" rtlCol="0">
            <a:spAutoFit/>
          </a:bodyPr>
          <a:lstStyle/>
          <a:p>
            <a:pPr algn="ctr"/>
            <a:r>
              <a:rPr lang="ca-ES" sz="2800" b="1" dirty="0" smtClean="0">
                <a:latin typeface="Calibri" pitchFamily="34" charset="0"/>
              </a:rPr>
              <a:t>Perfils Territorials de la Inseguretat als                   Barris Metropolitans de Barcelona</a:t>
            </a:r>
            <a:endParaRPr lang="ca-ES" sz="2400" b="1" dirty="0" smtClean="0">
              <a:latin typeface="Calibri" pitchFamily="34" charset="0"/>
            </a:endParaRPr>
          </a:p>
        </p:txBody>
      </p:sp>
      <p:sp>
        <p:nvSpPr>
          <p:cNvPr id="8" name="7 CuadroTexto"/>
          <p:cNvSpPr txBox="1"/>
          <p:nvPr/>
        </p:nvSpPr>
        <p:spPr>
          <a:xfrm>
            <a:off x="2051720" y="4725144"/>
            <a:ext cx="4536504" cy="1154162"/>
          </a:xfrm>
          <a:prstGeom prst="rect">
            <a:avLst/>
          </a:prstGeom>
          <a:noFill/>
        </p:spPr>
        <p:txBody>
          <a:bodyPr wrap="square" rtlCol="0">
            <a:spAutoFit/>
          </a:bodyPr>
          <a:lstStyle/>
          <a:p>
            <a:pPr algn="ctr"/>
            <a:r>
              <a:rPr lang="ca-ES" sz="1600" b="1" dirty="0" smtClean="0"/>
              <a:t>Marta Murrià </a:t>
            </a:r>
            <a:r>
              <a:rPr lang="ca-ES" sz="1600" b="1" dirty="0" err="1" smtClean="0"/>
              <a:t>Sangenís</a:t>
            </a:r>
            <a:r>
              <a:rPr lang="ca-ES" sz="1600" b="1" dirty="0" smtClean="0"/>
              <a:t>, Carlos González Murciano </a:t>
            </a:r>
          </a:p>
          <a:p>
            <a:pPr algn="ctr"/>
            <a:endParaRPr lang="ca-ES" sz="700" b="1" dirty="0"/>
          </a:p>
          <a:p>
            <a:pPr algn="ctr"/>
            <a:r>
              <a:rPr lang="ca-ES" sz="1200" dirty="0" smtClean="0"/>
              <a:t>Institut d’Estudis Regionals i Metropolitans de Barcelona</a:t>
            </a:r>
          </a:p>
          <a:p>
            <a:pPr algn="ctr"/>
            <a:endParaRPr lang="ca-ES" sz="900" dirty="0" smtClean="0"/>
          </a:p>
          <a:p>
            <a:pPr algn="ctr"/>
            <a:r>
              <a:rPr lang="ca-ES" sz="1200" b="1" dirty="0" smtClean="0">
                <a:hlinkClick r:id="rId4"/>
              </a:rPr>
              <a:t>Marta.Murria@uab.cat</a:t>
            </a:r>
            <a:endParaRPr lang="ca-ES" sz="1200" b="1" dirty="0" smtClean="0"/>
          </a:p>
          <a:p>
            <a:pPr algn="ctr"/>
            <a:r>
              <a:rPr lang="ca-ES" sz="1200" b="1" dirty="0" smtClean="0">
                <a:hlinkClick r:id="rId5"/>
              </a:rPr>
              <a:t>Carlos.Gonzalez.Murciano@uab.cat</a:t>
            </a:r>
            <a:endParaRPr lang="ca-ES" sz="1200" b="1" dirty="0" smtClean="0"/>
          </a:p>
        </p:txBody>
      </p:sp>
    </p:spTree>
    <p:extLst>
      <p:ext uri="{BB962C8B-B14F-4D97-AF65-F5344CB8AC3E}">
        <p14:creationId xmlns:p14="http://schemas.microsoft.com/office/powerpoint/2010/main" val="3942648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507288" cy="5620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400" b="1" dirty="0" smtClean="0"/>
              <a:t>Perfils territorials de la inseguretat als barris metropolitans</a:t>
            </a:r>
          </a:p>
          <a:p>
            <a:pPr algn="l"/>
            <a:endParaRPr lang="ca-ES" sz="700" b="1" dirty="0"/>
          </a:p>
        </p:txBody>
      </p:sp>
      <p:cxnSp>
        <p:nvCxnSpPr>
          <p:cNvPr id="4" name="3 Conector recto"/>
          <p:cNvCxnSpPr/>
          <p:nvPr/>
        </p:nvCxnSpPr>
        <p:spPr>
          <a:xfrm>
            <a:off x="539552" y="908720"/>
            <a:ext cx="8136904" cy="0"/>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5" name="5 Marcador de número de diapositiva"/>
          <p:cNvSpPr>
            <a:spLocks noGrp="1"/>
          </p:cNvSpPr>
          <p:nvPr>
            <p:ph type="sldNum" sz="quarter" idx="4294967295"/>
          </p:nvPr>
        </p:nvSpPr>
        <p:spPr>
          <a:xfrm>
            <a:off x="7681664" y="6509565"/>
            <a:ext cx="1066800" cy="329184"/>
          </a:xfrm>
          <a:prstGeom prst="rect">
            <a:avLst/>
          </a:prstGeom>
        </p:spPr>
        <p:txBody>
          <a:bodyPr/>
          <a:lstStyle/>
          <a:p>
            <a:pPr algn="r"/>
            <a:fld id="{9158D9A9-FCAC-40CD-946A-96BA17B7E820}" type="slidenum">
              <a:rPr lang="ca-ES" sz="1200" smtClean="0">
                <a:solidFill>
                  <a:schemeClr val="tx1"/>
                </a:solidFill>
              </a:rPr>
              <a:pPr algn="r"/>
              <a:t>10</a:t>
            </a:fld>
            <a:endParaRPr lang="ca-ES" sz="1200" dirty="0">
              <a:solidFill>
                <a:schemeClr val="tx1"/>
              </a:solidFill>
            </a:endParaRPr>
          </a:p>
        </p:txBody>
      </p:sp>
      <p:pic>
        <p:nvPicPr>
          <p:cNvPr id="6" name="Imagen 1" descr="Logo IERMB sense n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8282" y="153510"/>
            <a:ext cx="735016" cy="39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9470" t="21462" r="11713" b="28096"/>
          <a:stretch/>
        </p:blipFill>
        <p:spPr bwMode="auto">
          <a:xfrm>
            <a:off x="143007" y="2204864"/>
            <a:ext cx="4167313" cy="3776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6 Grupo"/>
          <p:cNvGrpSpPr/>
          <p:nvPr/>
        </p:nvGrpSpPr>
        <p:grpSpPr>
          <a:xfrm>
            <a:off x="2689125" y="5793410"/>
            <a:ext cx="3693740" cy="861774"/>
            <a:chOff x="5796136" y="5595087"/>
            <a:chExt cx="3693740" cy="861774"/>
          </a:xfrm>
        </p:grpSpPr>
        <p:grpSp>
          <p:nvGrpSpPr>
            <p:cNvPr id="2" name="1 Grupo"/>
            <p:cNvGrpSpPr/>
            <p:nvPr/>
          </p:nvGrpSpPr>
          <p:grpSpPr>
            <a:xfrm>
              <a:off x="5796136" y="5661029"/>
              <a:ext cx="189624" cy="729889"/>
              <a:chOff x="5292080" y="5169386"/>
              <a:chExt cx="189624" cy="729889"/>
            </a:xfrm>
          </p:grpSpPr>
          <p:sp>
            <p:nvSpPr>
              <p:cNvPr id="10" name="9 Rectángulo"/>
              <p:cNvSpPr/>
              <p:nvPr/>
            </p:nvSpPr>
            <p:spPr>
              <a:xfrm>
                <a:off x="5292080" y="5169386"/>
                <a:ext cx="189624" cy="149863"/>
              </a:xfrm>
              <a:prstGeom prst="rect">
                <a:avLst/>
              </a:prstGeom>
              <a:solidFill>
                <a:schemeClr val="accent2">
                  <a:lumMod val="50000"/>
                  <a:alpha val="47059"/>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sp>
            <p:nvSpPr>
              <p:cNvPr id="11" name="10 Rectángulo"/>
              <p:cNvSpPr/>
              <p:nvPr/>
            </p:nvSpPr>
            <p:spPr>
              <a:xfrm>
                <a:off x="5292080" y="5589240"/>
                <a:ext cx="189624" cy="149863"/>
              </a:xfrm>
              <a:prstGeom prst="rect">
                <a:avLst/>
              </a:prstGeom>
              <a:solidFill>
                <a:schemeClr val="accent2">
                  <a:lumMod val="40000"/>
                  <a:lumOff val="60000"/>
                  <a:alpha val="78039"/>
                </a:schemeClr>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sp>
            <p:nvSpPr>
              <p:cNvPr id="12" name="11 Rectángulo"/>
              <p:cNvSpPr/>
              <p:nvPr/>
            </p:nvSpPr>
            <p:spPr>
              <a:xfrm>
                <a:off x="5292080" y="5301208"/>
                <a:ext cx="189624" cy="149863"/>
              </a:xfrm>
              <a:prstGeom prst="rect">
                <a:avLst/>
              </a:prstGeom>
              <a:solidFill>
                <a:schemeClr val="accent1">
                  <a:lumMod val="20000"/>
                  <a:lumOff val="80000"/>
                </a:schemeClr>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sp>
            <p:nvSpPr>
              <p:cNvPr id="13" name="12 Rectángulo"/>
              <p:cNvSpPr/>
              <p:nvPr/>
            </p:nvSpPr>
            <p:spPr>
              <a:xfrm>
                <a:off x="5292080" y="5445224"/>
                <a:ext cx="189624" cy="149863"/>
              </a:xfrm>
              <a:prstGeom prst="rect">
                <a:avLst/>
              </a:prstGeom>
              <a:solidFill>
                <a:srgbClr val="00CC66">
                  <a:alpha val="38039"/>
                </a:srgbClr>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sp>
            <p:nvSpPr>
              <p:cNvPr id="16" name="15 Rectángulo"/>
              <p:cNvSpPr/>
              <p:nvPr/>
            </p:nvSpPr>
            <p:spPr>
              <a:xfrm>
                <a:off x="5292080" y="5749412"/>
                <a:ext cx="189624" cy="149863"/>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grpSp>
        <p:sp>
          <p:nvSpPr>
            <p:cNvPr id="15" name="13 CuadroTexto"/>
            <p:cNvSpPr txBox="1"/>
            <p:nvPr/>
          </p:nvSpPr>
          <p:spPr>
            <a:xfrm>
              <a:off x="5940152" y="5595087"/>
              <a:ext cx="3549724" cy="86177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ca-ES" sz="1000" dirty="0" smtClean="0"/>
                <a:t>Tres vies de la inseguretat: vulnerabilitat, victimització i conflicte </a:t>
              </a:r>
            </a:p>
            <a:p>
              <a:r>
                <a:rPr lang="ca-ES" sz="1000" dirty="0" smtClean="0"/>
                <a:t>Dues vies de la inseguretat: vulnerabilitat i conflicte</a:t>
              </a:r>
            </a:p>
            <a:p>
              <a:r>
                <a:rPr lang="ca-ES" sz="1000" dirty="0" smtClean="0"/>
                <a:t>Dues vies de la inseguretat: vulnerabilitat i victimització</a:t>
              </a:r>
            </a:p>
            <a:p>
              <a:r>
                <a:rPr lang="ca-ES" sz="1000" dirty="0" smtClean="0"/>
                <a:t>Una via de la inseguretat: vulnerabilitat</a:t>
              </a:r>
            </a:p>
            <a:p>
              <a:r>
                <a:rPr lang="ca-ES" sz="1000" dirty="0" smtClean="0"/>
                <a:t>Sense dades significatives</a:t>
              </a:r>
              <a:endParaRPr lang="ca-ES" sz="1000" dirty="0"/>
            </a:p>
          </p:txBody>
        </p:sp>
      </p:grpSp>
      <p:graphicFrame>
        <p:nvGraphicFramePr>
          <p:cNvPr id="14" name="1 Gráfico"/>
          <p:cNvGraphicFramePr>
            <a:graphicFrameLocks/>
          </p:cNvGraphicFramePr>
          <p:nvPr>
            <p:extLst>
              <p:ext uri="{D42A27DB-BD31-4B8C-83A1-F6EECF244321}">
                <p14:modId xmlns:p14="http://schemas.microsoft.com/office/powerpoint/2010/main" val="3509752476"/>
              </p:ext>
            </p:extLst>
          </p:nvPr>
        </p:nvGraphicFramePr>
        <p:xfrm>
          <a:off x="3851920" y="2536455"/>
          <a:ext cx="5396905" cy="3363293"/>
        </p:xfrm>
        <a:graphic>
          <a:graphicData uri="http://schemas.openxmlformats.org/drawingml/2006/chart">
            <c:chart xmlns:c="http://schemas.openxmlformats.org/drawingml/2006/chart" xmlns:r="http://schemas.openxmlformats.org/officeDocument/2006/relationships" r:id="rId5"/>
          </a:graphicData>
        </a:graphic>
      </p:graphicFrame>
      <p:sp>
        <p:nvSpPr>
          <p:cNvPr id="17" name="1 Título"/>
          <p:cNvSpPr txBox="1">
            <a:spLocks/>
          </p:cNvSpPr>
          <p:nvPr/>
        </p:nvSpPr>
        <p:spPr>
          <a:xfrm>
            <a:off x="467544" y="1052736"/>
            <a:ext cx="8136903" cy="93610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ca-ES" sz="1800" dirty="0" smtClean="0">
                <a:solidFill>
                  <a:schemeClr val="bg1">
                    <a:lumMod val="50000"/>
                  </a:schemeClr>
                </a:solidFill>
              </a:rPr>
              <a:t>Les condicions dels habitatges que promouen un ús intensiu dels espais comuns dels barris i la convivència en la diversitat faciliten l’aparició de la inseguretat associada a les relacions veïnals conflictives.</a:t>
            </a:r>
            <a:endParaRPr lang="ca-ES" sz="1800" dirty="0">
              <a:solidFill>
                <a:schemeClr val="bg1">
                  <a:lumMod val="50000"/>
                </a:schemeClr>
              </a:solidFill>
            </a:endParaRPr>
          </a:p>
        </p:txBody>
      </p:sp>
      <p:sp>
        <p:nvSpPr>
          <p:cNvPr id="18" name="1 Título"/>
          <p:cNvSpPr txBox="1">
            <a:spLocks/>
          </p:cNvSpPr>
          <p:nvPr/>
        </p:nvSpPr>
        <p:spPr>
          <a:xfrm>
            <a:off x="755576" y="2132856"/>
            <a:ext cx="3384376" cy="40138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1200" b="1" dirty="0" smtClean="0"/>
              <a:t>Mapa 4. Fonts de la inseguretat al territori</a:t>
            </a:r>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a:p>
        </p:txBody>
      </p:sp>
      <p:sp>
        <p:nvSpPr>
          <p:cNvPr id="19" name="1 Título"/>
          <p:cNvSpPr txBox="1">
            <a:spLocks/>
          </p:cNvSpPr>
          <p:nvPr/>
        </p:nvSpPr>
        <p:spPr>
          <a:xfrm>
            <a:off x="4932040" y="2132855"/>
            <a:ext cx="4211960" cy="40138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1200" b="1" dirty="0" smtClean="0"/>
              <a:t>Gràfic 7. Característiques dels barris on viu la població insegura</a:t>
            </a:r>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a:p>
        </p:txBody>
      </p:sp>
    </p:spTree>
    <p:extLst>
      <p:ext uri="{BB962C8B-B14F-4D97-AF65-F5344CB8AC3E}">
        <p14:creationId xmlns:p14="http://schemas.microsoft.com/office/powerpoint/2010/main" val="2761762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507288" cy="5620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400" b="1" dirty="0" smtClean="0"/>
              <a:t>Conclusions</a:t>
            </a:r>
          </a:p>
          <a:p>
            <a:pPr algn="l"/>
            <a:endParaRPr lang="en-GB" sz="700" b="1" dirty="0"/>
          </a:p>
        </p:txBody>
      </p:sp>
      <p:cxnSp>
        <p:nvCxnSpPr>
          <p:cNvPr id="4" name="3 Conector recto"/>
          <p:cNvCxnSpPr/>
          <p:nvPr/>
        </p:nvCxnSpPr>
        <p:spPr>
          <a:xfrm>
            <a:off x="539552" y="908720"/>
            <a:ext cx="8136904" cy="0"/>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5" name="5 Marcador de número de diapositiva"/>
          <p:cNvSpPr>
            <a:spLocks noGrp="1"/>
          </p:cNvSpPr>
          <p:nvPr>
            <p:ph type="sldNum" sz="quarter" idx="4294967295"/>
          </p:nvPr>
        </p:nvSpPr>
        <p:spPr>
          <a:xfrm>
            <a:off x="7681664" y="6509565"/>
            <a:ext cx="1066800" cy="329184"/>
          </a:xfrm>
          <a:prstGeom prst="rect">
            <a:avLst/>
          </a:prstGeom>
        </p:spPr>
        <p:txBody>
          <a:bodyPr/>
          <a:lstStyle/>
          <a:p>
            <a:pPr algn="r"/>
            <a:fld id="{9158D9A9-FCAC-40CD-946A-96BA17B7E820}" type="slidenum">
              <a:rPr lang="ca-ES" sz="1200" smtClean="0">
                <a:solidFill>
                  <a:schemeClr val="tx1"/>
                </a:solidFill>
              </a:rPr>
              <a:pPr algn="r"/>
              <a:t>11</a:t>
            </a:fld>
            <a:endParaRPr lang="ca-ES" sz="1200" dirty="0">
              <a:solidFill>
                <a:schemeClr val="tx1"/>
              </a:solidFill>
            </a:endParaRPr>
          </a:p>
        </p:txBody>
      </p:sp>
      <p:pic>
        <p:nvPicPr>
          <p:cNvPr id="6" name="Imagen 1" descr="Logo IERMB sense n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8282" y="153510"/>
            <a:ext cx="735016" cy="39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1 Título"/>
          <p:cNvSpPr txBox="1">
            <a:spLocks/>
          </p:cNvSpPr>
          <p:nvPr/>
        </p:nvSpPr>
        <p:spPr>
          <a:xfrm>
            <a:off x="323528" y="1196752"/>
            <a:ext cx="8651304" cy="517058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panose="020B0604020202020204" pitchFamily="34" charset="0"/>
              <a:buChar char="•"/>
            </a:pPr>
            <a:r>
              <a:rPr lang="ca-ES" sz="2000" dirty="0" smtClean="0"/>
              <a:t>S’identifiquen tres fonts de la inseguretat als barris metropolitans: vulnerabilitat, victimització i relacions veïnals conflictives.</a:t>
            </a:r>
          </a:p>
          <a:p>
            <a:pPr marL="342900" indent="-342900" algn="l">
              <a:buFont typeface="Arial" panose="020B0604020202020204" pitchFamily="34" charset="0"/>
              <a:buChar char="•"/>
            </a:pPr>
            <a:endParaRPr lang="ca-ES" sz="2000" dirty="0" smtClean="0"/>
          </a:p>
          <a:p>
            <a:pPr marL="342900" indent="-342900" algn="just">
              <a:buFont typeface="Arial" panose="020B0604020202020204" pitchFamily="34" charset="0"/>
              <a:buChar char="•"/>
            </a:pPr>
            <a:r>
              <a:rPr lang="ca-ES" sz="2000" dirty="0" smtClean="0"/>
              <a:t>Les dificultats per gestionar situacions en la convivència diària emergeixen com a factor rellevant en la construcció de la inseguretat als barris. </a:t>
            </a:r>
          </a:p>
          <a:p>
            <a:pPr marL="342900" indent="-342900" algn="l">
              <a:buFont typeface="Arial" panose="020B0604020202020204" pitchFamily="34" charset="0"/>
              <a:buChar char="•"/>
            </a:pPr>
            <a:endParaRPr lang="ca-ES" sz="2000" dirty="0" smtClean="0"/>
          </a:p>
          <a:p>
            <a:pPr marL="342900" indent="-342900" algn="l">
              <a:buFont typeface="Arial" panose="020B0604020202020204" pitchFamily="34" charset="0"/>
              <a:buChar char="•"/>
            </a:pPr>
            <a:r>
              <a:rPr lang="ca-ES" sz="2000" dirty="0" smtClean="0"/>
              <a:t>L’ús intensiu dels espais comuns del barri i la convivència en la diversitat d’origen i de classe social faciliten l’aparició d’inseguretat entre part de la població.</a:t>
            </a:r>
          </a:p>
          <a:p>
            <a:pPr marL="342900" indent="-342900" algn="l">
              <a:buFont typeface="Arial" panose="020B0604020202020204" pitchFamily="34" charset="0"/>
              <a:buChar char="•"/>
            </a:pPr>
            <a:endParaRPr lang="ca-ES" sz="2000" dirty="0" smtClean="0"/>
          </a:p>
          <a:p>
            <a:pPr marL="342900" indent="-342900" algn="l">
              <a:buFont typeface="Arial" panose="020B0604020202020204" pitchFamily="34" charset="0"/>
              <a:buChar char="•"/>
            </a:pPr>
            <a:r>
              <a:rPr lang="ca-ES" sz="2000" i="1" dirty="0" smtClean="0"/>
              <a:t>Polítiques de seguretat</a:t>
            </a:r>
            <a:r>
              <a:rPr lang="ca-ES" sz="2000" dirty="0" smtClean="0"/>
              <a:t>: gir en les polítiques de seguretat, des del control social formal i l’exclusió preventiva cap a la mediació i a la promoció veïnal, evitant el risc </a:t>
            </a:r>
            <a:r>
              <a:rPr lang="ca-ES" sz="2000" dirty="0" err="1" smtClean="0"/>
              <a:t>d’hiperregulació</a:t>
            </a:r>
            <a:r>
              <a:rPr lang="ca-ES" sz="2000" dirty="0" smtClean="0"/>
              <a:t> i normativització de l’ús dels espais compartits.</a:t>
            </a:r>
          </a:p>
          <a:p>
            <a:pPr marL="342900" indent="-342900" algn="l">
              <a:buFont typeface="Arial" panose="020B0604020202020204" pitchFamily="34" charset="0"/>
              <a:buChar char="•"/>
            </a:pPr>
            <a:endParaRPr lang="ca-ES" sz="2000" dirty="0" smtClean="0"/>
          </a:p>
          <a:p>
            <a:pPr marL="342900" indent="-342900" algn="l">
              <a:buFont typeface="Arial" panose="020B0604020202020204" pitchFamily="34" charset="0"/>
              <a:buChar char="•"/>
            </a:pPr>
            <a:r>
              <a:rPr lang="ca-ES" sz="2000" i="1" dirty="0" smtClean="0"/>
              <a:t>Anàlisi i metodologies</a:t>
            </a:r>
            <a:r>
              <a:rPr lang="ca-ES" sz="2000" dirty="0" smtClean="0"/>
              <a:t>: necessitat d’avançar en l’estudi de la construcció del sentiment d’inseguretat I de la relació entre les característiques individuals i els efectes territorials i de barri.</a:t>
            </a:r>
          </a:p>
          <a:p>
            <a:pPr marL="342900" indent="-342900" algn="l">
              <a:buFont typeface="Arial" panose="020B0604020202020204" pitchFamily="34" charset="0"/>
              <a:buChar char="•"/>
            </a:pPr>
            <a:endParaRPr lang="ca-ES" sz="2000" dirty="0" smtClean="0"/>
          </a:p>
          <a:p>
            <a:pPr marL="342900" indent="-342900" algn="l">
              <a:buFont typeface="Arial" panose="020B0604020202020204" pitchFamily="34" charset="0"/>
              <a:buChar char="•"/>
            </a:pPr>
            <a:endParaRPr lang="ca-ES" sz="2000" dirty="0" smtClean="0"/>
          </a:p>
          <a:p>
            <a:pPr marL="342900" indent="-342900" algn="l">
              <a:buFont typeface="Arial" panose="020B0604020202020204" pitchFamily="34" charset="0"/>
              <a:buChar char="•"/>
            </a:pPr>
            <a:endParaRPr lang="ca-ES" sz="2000" dirty="0" smtClean="0"/>
          </a:p>
          <a:p>
            <a:pPr marL="171450" indent="-171450" algn="l">
              <a:buFont typeface="Arial" panose="020B0604020202020204" pitchFamily="34" charset="0"/>
              <a:buChar char="•"/>
            </a:pPr>
            <a:endParaRPr lang="ca-ES" sz="600" dirty="0"/>
          </a:p>
        </p:txBody>
      </p:sp>
    </p:spTree>
    <p:extLst>
      <p:ext uri="{BB962C8B-B14F-4D97-AF65-F5344CB8AC3E}">
        <p14:creationId xmlns:p14="http://schemas.microsoft.com/office/powerpoint/2010/main" val="2046749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p:cNvSpPr>
          <p:nvPr/>
        </p:nvSpPr>
        <p:spPr bwMode="auto">
          <a:xfrm>
            <a:off x="1725573" y="3717032"/>
            <a:ext cx="5241023" cy="845918"/>
          </a:xfrm>
          <a:prstGeom prst="rect">
            <a:avLst/>
          </a:prstGeom>
          <a:noFill/>
          <a:ln w="9525">
            <a:noFill/>
            <a:miter lim="800000"/>
            <a:headEnd/>
            <a:tailEnd/>
          </a:ln>
        </p:spPr>
        <p:txBody>
          <a:bodyPr lIns="38100" tIns="38100" rIns="38100" bIns="38100" anchor="ctr"/>
          <a:lstStyle/>
          <a:p>
            <a:pPr algn="ctr">
              <a:lnSpc>
                <a:spcPct val="110000"/>
              </a:lnSpc>
            </a:pPr>
            <a:r>
              <a:rPr lang="ca-ES" sz="1600" b="1" dirty="0" smtClean="0">
                <a:solidFill>
                  <a:schemeClr val="tx1">
                    <a:lumMod val="50000"/>
                    <a:lumOff val="50000"/>
                  </a:schemeClr>
                </a:solidFill>
                <a:latin typeface="Calibri" panose="020F0502020204030204" pitchFamily="34" charset="0"/>
              </a:rPr>
              <a:t>VII CONGRÉS CATALÀ DE SOCIOLGIA </a:t>
            </a:r>
          </a:p>
          <a:p>
            <a:pPr algn="ctr">
              <a:lnSpc>
                <a:spcPct val="110000"/>
              </a:lnSpc>
            </a:pPr>
            <a:r>
              <a:rPr lang="ca-ES" sz="1600" b="1" dirty="0" smtClean="0">
                <a:solidFill>
                  <a:schemeClr val="tx1">
                    <a:lumMod val="50000"/>
                    <a:lumOff val="50000"/>
                  </a:schemeClr>
                </a:solidFill>
                <a:latin typeface="Calibri" panose="020F0502020204030204" pitchFamily="34" charset="0"/>
              </a:rPr>
              <a:t>Tarragona, Abril 2017</a:t>
            </a:r>
          </a:p>
        </p:txBody>
      </p:sp>
      <p:pic>
        <p:nvPicPr>
          <p:cNvPr id="6" name="Picture 10" descr="N:\LOGOS\IERMB\Logo IERMB.jpg"/>
          <p:cNvPicPr>
            <a:picLocks noChangeAspect="1" noChangeArrowheads="1"/>
          </p:cNvPicPr>
          <p:nvPr/>
        </p:nvPicPr>
        <p:blipFill>
          <a:blip r:embed="rId3"/>
          <a:srcRect/>
          <a:stretch>
            <a:fillRect/>
          </a:stretch>
        </p:blipFill>
        <p:spPr bwMode="auto">
          <a:xfrm>
            <a:off x="3779912" y="548679"/>
            <a:ext cx="1450431" cy="784233"/>
          </a:xfrm>
          <a:prstGeom prst="rect">
            <a:avLst/>
          </a:prstGeom>
          <a:noFill/>
        </p:spPr>
      </p:pic>
      <p:sp>
        <p:nvSpPr>
          <p:cNvPr id="7" name="6 CuadroTexto"/>
          <p:cNvSpPr txBox="1"/>
          <p:nvPr/>
        </p:nvSpPr>
        <p:spPr>
          <a:xfrm>
            <a:off x="759343" y="2420888"/>
            <a:ext cx="7557073" cy="523220"/>
          </a:xfrm>
          <a:prstGeom prst="rect">
            <a:avLst/>
          </a:prstGeom>
          <a:noFill/>
        </p:spPr>
        <p:txBody>
          <a:bodyPr wrap="square" rtlCol="0">
            <a:spAutoFit/>
          </a:bodyPr>
          <a:lstStyle/>
          <a:p>
            <a:pPr algn="ctr"/>
            <a:r>
              <a:rPr lang="ca-ES" sz="2800" b="1" dirty="0" smtClean="0">
                <a:latin typeface="Calibri" pitchFamily="34" charset="0"/>
              </a:rPr>
              <a:t>Gràcies per la vostra atenció!</a:t>
            </a:r>
            <a:endParaRPr lang="ca-ES" sz="2400" b="1" dirty="0" smtClean="0">
              <a:latin typeface="Calibri" pitchFamily="34" charset="0"/>
            </a:endParaRPr>
          </a:p>
        </p:txBody>
      </p:sp>
      <p:sp>
        <p:nvSpPr>
          <p:cNvPr id="8" name="7 CuadroTexto"/>
          <p:cNvSpPr txBox="1"/>
          <p:nvPr/>
        </p:nvSpPr>
        <p:spPr>
          <a:xfrm>
            <a:off x="2051720" y="4725144"/>
            <a:ext cx="4536504" cy="1154162"/>
          </a:xfrm>
          <a:prstGeom prst="rect">
            <a:avLst/>
          </a:prstGeom>
          <a:noFill/>
        </p:spPr>
        <p:txBody>
          <a:bodyPr wrap="square" rtlCol="0">
            <a:spAutoFit/>
          </a:bodyPr>
          <a:lstStyle/>
          <a:p>
            <a:pPr algn="ctr"/>
            <a:r>
              <a:rPr lang="ca-ES" sz="1600" b="1" dirty="0" smtClean="0"/>
              <a:t>Marta Murrià </a:t>
            </a:r>
            <a:r>
              <a:rPr lang="ca-ES" sz="1600" b="1" dirty="0" err="1" smtClean="0"/>
              <a:t>Sangenís</a:t>
            </a:r>
            <a:r>
              <a:rPr lang="ca-ES" sz="1600" b="1" dirty="0" smtClean="0"/>
              <a:t>, Carlos González Murciano </a:t>
            </a:r>
          </a:p>
          <a:p>
            <a:pPr algn="ctr"/>
            <a:endParaRPr lang="ca-ES" sz="700" b="1" dirty="0"/>
          </a:p>
          <a:p>
            <a:pPr algn="ctr"/>
            <a:r>
              <a:rPr lang="ca-ES" sz="1200" dirty="0" smtClean="0"/>
              <a:t>Institut d’Estudis Regionals i Metropolitans de Barcelona</a:t>
            </a:r>
          </a:p>
          <a:p>
            <a:pPr algn="ctr"/>
            <a:endParaRPr lang="ca-ES" sz="900" dirty="0" smtClean="0"/>
          </a:p>
          <a:p>
            <a:pPr algn="ctr"/>
            <a:r>
              <a:rPr lang="ca-ES" sz="1200" b="1" dirty="0" smtClean="0">
                <a:hlinkClick r:id="rId4"/>
              </a:rPr>
              <a:t>Marta.Murria@uab.cat</a:t>
            </a:r>
            <a:endParaRPr lang="ca-ES" sz="1200" b="1" dirty="0" smtClean="0"/>
          </a:p>
          <a:p>
            <a:pPr algn="ctr"/>
            <a:r>
              <a:rPr lang="ca-ES" sz="1200" b="1" dirty="0" smtClean="0">
                <a:hlinkClick r:id="rId5"/>
              </a:rPr>
              <a:t>Carlos.Gonzalez.Murciano@uab.cat</a:t>
            </a:r>
            <a:endParaRPr lang="ca-ES" sz="1200" b="1" dirty="0" smtClean="0"/>
          </a:p>
        </p:txBody>
      </p:sp>
    </p:spTree>
    <p:extLst>
      <p:ext uri="{BB962C8B-B14F-4D97-AF65-F5344CB8AC3E}">
        <p14:creationId xmlns:p14="http://schemas.microsoft.com/office/powerpoint/2010/main" val="2749660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507288" cy="5620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400" b="1" dirty="0" smtClean="0"/>
              <a:t>Objectius i metodologia</a:t>
            </a:r>
          </a:p>
          <a:p>
            <a:pPr algn="l"/>
            <a:endParaRPr lang="ca-ES" sz="700" b="1" dirty="0"/>
          </a:p>
        </p:txBody>
      </p:sp>
      <p:cxnSp>
        <p:nvCxnSpPr>
          <p:cNvPr id="4" name="3 Conector recto"/>
          <p:cNvCxnSpPr/>
          <p:nvPr/>
        </p:nvCxnSpPr>
        <p:spPr>
          <a:xfrm>
            <a:off x="539552" y="908720"/>
            <a:ext cx="8136904" cy="0"/>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5" name="5 Marcador de número de diapositiva"/>
          <p:cNvSpPr>
            <a:spLocks noGrp="1"/>
          </p:cNvSpPr>
          <p:nvPr>
            <p:ph type="sldNum" sz="quarter" idx="4294967295"/>
          </p:nvPr>
        </p:nvSpPr>
        <p:spPr>
          <a:xfrm>
            <a:off x="7681664" y="6509565"/>
            <a:ext cx="1066800" cy="329184"/>
          </a:xfrm>
          <a:prstGeom prst="rect">
            <a:avLst/>
          </a:prstGeom>
        </p:spPr>
        <p:txBody>
          <a:bodyPr/>
          <a:lstStyle/>
          <a:p>
            <a:pPr algn="r"/>
            <a:fld id="{9158D9A9-FCAC-40CD-946A-96BA17B7E820}" type="slidenum">
              <a:rPr lang="ca-ES" sz="1200" smtClean="0">
                <a:solidFill>
                  <a:schemeClr val="tx1"/>
                </a:solidFill>
              </a:rPr>
              <a:pPr algn="r"/>
              <a:t>2</a:t>
            </a:fld>
            <a:endParaRPr lang="ca-ES" sz="1200" dirty="0">
              <a:solidFill>
                <a:schemeClr val="tx1"/>
              </a:solidFill>
            </a:endParaRPr>
          </a:p>
        </p:txBody>
      </p:sp>
      <p:pic>
        <p:nvPicPr>
          <p:cNvPr id="6" name="Imagen 1" descr="Logo IERMB sense n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8282" y="153510"/>
            <a:ext cx="735016" cy="39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1 Título"/>
          <p:cNvSpPr txBox="1">
            <a:spLocks/>
          </p:cNvSpPr>
          <p:nvPr/>
        </p:nvSpPr>
        <p:spPr>
          <a:xfrm>
            <a:off x="467544" y="1196752"/>
            <a:ext cx="8352928" cy="517058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ca-ES" sz="2000" b="1" dirty="0" smtClean="0">
                <a:solidFill>
                  <a:schemeClr val="bg1">
                    <a:lumMod val="50000"/>
                  </a:schemeClr>
                </a:solidFill>
              </a:rPr>
              <a:t>Objectiu</a:t>
            </a:r>
            <a:r>
              <a:rPr lang="ca-ES" sz="2000" dirty="0" smtClean="0">
                <a:solidFill>
                  <a:schemeClr val="bg1">
                    <a:lumMod val="50000"/>
                  </a:schemeClr>
                </a:solidFill>
              </a:rPr>
              <a:t>: </a:t>
            </a:r>
            <a:r>
              <a:rPr lang="ca-ES" sz="2000" dirty="0" smtClean="0"/>
              <a:t>analitzar els processos que menen al sentiment d’inseguretat als barris de l’Àrea Metropolitana de Barcelona, amb especial interès en el paper de les pràctiques quotidianes de convivència i veïnatge en la construcció social de la inseguretat.</a:t>
            </a:r>
          </a:p>
          <a:p>
            <a:pPr marL="342900" indent="-342900" algn="just">
              <a:buFont typeface="Arial" panose="020B0604020202020204" pitchFamily="34" charset="0"/>
              <a:buChar char="•"/>
            </a:pPr>
            <a:endParaRPr lang="ca-ES" sz="2000" dirty="0" smtClean="0"/>
          </a:p>
          <a:p>
            <a:pPr algn="just"/>
            <a:r>
              <a:rPr lang="ca-ES" sz="2000" b="1" dirty="0" smtClean="0">
                <a:solidFill>
                  <a:schemeClr val="bg1">
                    <a:lumMod val="50000"/>
                  </a:schemeClr>
                </a:solidFill>
              </a:rPr>
              <a:t>Fonts de dades</a:t>
            </a:r>
            <a:r>
              <a:rPr lang="ca-ES" sz="2000" dirty="0" smtClean="0">
                <a:solidFill>
                  <a:schemeClr val="bg1">
                    <a:lumMod val="50000"/>
                  </a:schemeClr>
                </a:solidFill>
              </a:rPr>
              <a:t>: </a:t>
            </a:r>
          </a:p>
          <a:p>
            <a:pPr algn="just"/>
            <a:endParaRPr lang="ca-ES" sz="1800" dirty="0" smtClean="0">
              <a:solidFill>
                <a:schemeClr val="bg1">
                  <a:lumMod val="50000"/>
                </a:schemeClr>
              </a:solidFill>
            </a:endParaRPr>
          </a:p>
          <a:p>
            <a:pPr marL="895350" indent="-342900" algn="just">
              <a:buFont typeface="Arial" panose="020B0604020202020204" pitchFamily="34" charset="0"/>
              <a:buChar char="•"/>
            </a:pPr>
            <a:r>
              <a:rPr lang="ca-ES" sz="1800" dirty="0" smtClean="0"/>
              <a:t>Enquesta de Victimització de l’AMB. </a:t>
            </a:r>
          </a:p>
          <a:p>
            <a:pPr marL="1524000" indent="-342900" algn="just">
              <a:buFont typeface="Courier New" panose="02070309020205020404" pitchFamily="49" charset="0"/>
              <a:buChar char="o"/>
            </a:pPr>
            <a:r>
              <a:rPr lang="ca-ES" sz="1800" dirty="0" smtClean="0"/>
              <a:t>Bases de dades anuals.</a:t>
            </a:r>
          </a:p>
          <a:p>
            <a:pPr marL="1524000" indent="-342900" algn="just">
              <a:buFont typeface="Courier New" panose="02070309020205020404" pitchFamily="49" charset="0"/>
              <a:buChar char="o"/>
            </a:pPr>
            <a:r>
              <a:rPr lang="ca-ES" sz="1800" dirty="0" smtClean="0"/>
              <a:t>Base de dades agregada i </a:t>
            </a:r>
            <a:r>
              <a:rPr lang="ca-ES" sz="1800" dirty="0" err="1" smtClean="0"/>
              <a:t>georeferenciada</a:t>
            </a:r>
            <a:r>
              <a:rPr lang="ca-ES" sz="1800" dirty="0" smtClean="0"/>
              <a:t>.</a:t>
            </a:r>
          </a:p>
          <a:p>
            <a:pPr marL="342900" indent="-342900" algn="just">
              <a:buFont typeface="Arial" panose="020B0604020202020204" pitchFamily="34" charset="0"/>
              <a:buChar char="•"/>
            </a:pPr>
            <a:endParaRPr lang="ca-ES" sz="2000" dirty="0" smtClean="0"/>
          </a:p>
          <a:p>
            <a:pPr marL="895350" indent="-342900" algn="just">
              <a:buFont typeface="Arial" panose="020B0604020202020204" pitchFamily="34" charset="0"/>
              <a:buChar char="•"/>
            </a:pPr>
            <a:r>
              <a:rPr lang="ca-ES" sz="1800" dirty="0" smtClean="0"/>
              <a:t>Estudi “Elaboració del mapa de barris i de les àrees estadístiques de referència“ (IERMB, Sergio Porcel et. al.)</a:t>
            </a:r>
          </a:p>
          <a:p>
            <a:pPr marL="1619250" indent="-457200" algn="just">
              <a:buFont typeface="Courier New" panose="02070309020205020404" pitchFamily="49" charset="0"/>
              <a:buChar char="o"/>
            </a:pPr>
            <a:r>
              <a:rPr lang="ca-ES" sz="1800" dirty="0" smtClean="0"/>
              <a:t>Cens de població i habitatges 2011.</a:t>
            </a:r>
          </a:p>
          <a:p>
            <a:pPr marL="1619250" indent="-457200" algn="just">
              <a:buFont typeface="Courier New" panose="02070309020205020404" pitchFamily="49" charset="0"/>
              <a:buChar char="o"/>
            </a:pPr>
            <a:r>
              <a:rPr lang="ca-ES" sz="1800" dirty="0" smtClean="0"/>
              <a:t>Estimació de grups de renda a escala de secció censal. </a:t>
            </a:r>
          </a:p>
          <a:p>
            <a:pPr marL="1619250" indent="-457200" algn="just">
              <a:buFont typeface="Courier New" panose="02070309020205020404" pitchFamily="49" charset="0"/>
              <a:buChar char="o"/>
            </a:pPr>
            <a:r>
              <a:rPr lang="ca-ES" sz="1800" dirty="0" smtClean="0"/>
              <a:t>Consulta a Ajuntaments metropolitans.	</a:t>
            </a:r>
          </a:p>
          <a:p>
            <a:pPr marL="342900" indent="-342900" algn="just">
              <a:buFont typeface="Arial" panose="020B0604020202020204" pitchFamily="34" charset="0"/>
              <a:buChar char="•"/>
            </a:pPr>
            <a:endParaRPr lang="ca-ES" sz="2000" dirty="0" smtClean="0"/>
          </a:p>
          <a:p>
            <a:pPr algn="just"/>
            <a:endParaRPr lang="ca-ES" sz="2000" dirty="0" smtClean="0"/>
          </a:p>
          <a:p>
            <a:pPr marL="342900" indent="-342900" algn="just">
              <a:buFont typeface="Arial" panose="020B0604020202020204" pitchFamily="34" charset="0"/>
              <a:buChar char="•"/>
            </a:pPr>
            <a:endParaRPr lang="ca-ES" sz="2000" dirty="0" smtClean="0"/>
          </a:p>
          <a:p>
            <a:pPr marL="342900" indent="-342900" algn="just">
              <a:buFont typeface="Arial" panose="020B0604020202020204" pitchFamily="34" charset="0"/>
              <a:buChar char="•"/>
            </a:pPr>
            <a:endParaRPr lang="ca-ES" sz="2000" dirty="0" smtClean="0"/>
          </a:p>
          <a:p>
            <a:pPr marL="342900" indent="-342900" algn="just">
              <a:buFont typeface="Arial" panose="020B0604020202020204" pitchFamily="34" charset="0"/>
              <a:buChar char="•"/>
            </a:pPr>
            <a:endParaRPr lang="ca-ES" sz="2000" dirty="0" smtClean="0"/>
          </a:p>
          <a:p>
            <a:pPr marL="171450" indent="-171450" algn="just">
              <a:buFont typeface="Arial" panose="020B0604020202020204" pitchFamily="34" charset="0"/>
              <a:buChar char="•"/>
            </a:pPr>
            <a:endParaRPr lang="ca-ES" sz="600" dirty="0"/>
          </a:p>
        </p:txBody>
      </p:sp>
    </p:spTree>
    <p:extLst>
      <p:ext uri="{BB962C8B-B14F-4D97-AF65-F5344CB8AC3E}">
        <p14:creationId xmlns:p14="http://schemas.microsoft.com/office/powerpoint/2010/main" val="2390024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507288" cy="5620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000" b="1" dirty="0" smtClean="0"/>
              <a:t>Tendència del sentiment de seguretat al barri i la ciutat</a:t>
            </a:r>
          </a:p>
          <a:p>
            <a:pPr algn="l"/>
            <a:endParaRPr lang="ca-ES" sz="600" b="1" dirty="0"/>
          </a:p>
        </p:txBody>
      </p:sp>
      <p:cxnSp>
        <p:nvCxnSpPr>
          <p:cNvPr id="4" name="3 Conector recto"/>
          <p:cNvCxnSpPr/>
          <p:nvPr/>
        </p:nvCxnSpPr>
        <p:spPr>
          <a:xfrm>
            <a:off x="539552" y="764704"/>
            <a:ext cx="8136904" cy="0"/>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5" name="5 Marcador de número de diapositiva"/>
          <p:cNvSpPr>
            <a:spLocks noGrp="1"/>
          </p:cNvSpPr>
          <p:nvPr>
            <p:ph type="sldNum" sz="quarter" idx="4294967295"/>
          </p:nvPr>
        </p:nvSpPr>
        <p:spPr>
          <a:xfrm>
            <a:off x="7681664" y="6509565"/>
            <a:ext cx="1066800" cy="329184"/>
          </a:xfrm>
          <a:prstGeom prst="rect">
            <a:avLst/>
          </a:prstGeom>
        </p:spPr>
        <p:txBody>
          <a:bodyPr/>
          <a:lstStyle/>
          <a:p>
            <a:pPr algn="r"/>
            <a:fld id="{9158D9A9-FCAC-40CD-946A-96BA17B7E820}" type="slidenum">
              <a:rPr lang="ca-ES" sz="1200" smtClean="0">
                <a:solidFill>
                  <a:schemeClr val="tx1"/>
                </a:solidFill>
              </a:rPr>
              <a:pPr algn="r"/>
              <a:t>3</a:t>
            </a:fld>
            <a:endParaRPr lang="ca-ES" sz="1200" dirty="0">
              <a:solidFill>
                <a:schemeClr val="tx1"/>
              </a:solidFill>
            </a:endParaRPr>
          </a:p>
        </p:txBody>
      </p:sp>
      <p:pic>
        <p:nvPicPr>
          <p:cNvPr id="6" name="Imagen 1" descr="Logo IERMB sense n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225518"/>
            <a:ext cx="735016" cy="39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2 Gráfico"/>
          <p:cNvGraphicFramePr>
            <a:graphicFrameLocks/>
          </p:cNvGraphicFramePr>
          <p:nvPr>
            <p:extLst>
              <p:ext uri="{D42A27DB-BD31-4B8C-83A1-F6EECF244321}">
                <p14:modId xmlns:p14="http://schemas.microsoft.com/office/powerpoint/2010/main" val="2295994147"/>
              </p:ext>
            </p:extLst>
          </p:nvPr>
        </p:nvGraphicFramePr>
        <p:xfrm>
          <a:off x="780721" y="3068960"/>
          <a:ext cx="7505984" cy="3240360"/>
        </p:xfrm>
        <a:graphic>
          <a:graphicData uri="http://schemas.openxmlformats.org/drawingml/2006/chart">
            <c:chart xmlns:c="http://schemas.openxmlformats.org/drawingml/2006/chart" xmlns:r="http://schemas.openxmlformats.org/officeDocument/2006/relationships" r:id="rId4"/>
          </a:graphicData>
        </a:graphic>
      </p:graphicFrame>
      <p:sp>
        <p:nvSpPr>
          <p:cNvPr id="12" name="1 Título"/>
          <p:cNvSpPr txBox="1">
            <a:spLocks/>
          </p:cNvSpPr>
          <p:nvPr/>
        </p:nvSpPr>
        <p:spPr>
          <a:xfrm>
            <a:off x="539552" y="1054452"/>
            <a:ext cx="8136903" cy="131991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ca-ES" sz="2000" dirty="0" smtClean="0">
                <a:solidFill>
                  <a:schemeClr val="bg1">
                    <a:lumMod val="50000"/>
                  </a:schemeClr>
                </a:solidFill>
              </a:rPr>
              <a:t>El barri està deixant de ser l’espai percebut com a segur i “defensable” pels seus seus veïns. Per primera vegada des de l’inici de la sèrie</a:t>
            </a:r>
            <a:r>
              <a:rPr lang="ca-ES" sz="2000" dirty="0">
                <a:solidFill>
                  <a:schemeClr val="bg1">
                    <a:lumMod val="50000"/>
                  </a:schemeClr>
                </a:solidFill>
              </a:rPr>
              <a:t>, el nivell de seguretat </a:t>
            </a:r>
            <a:r>
              <a:rPr lang="ca-ES" sz="2000" dirty="0" smtClean="0">
                <a:solidFill>
                  <a:schemeClr val="bg1">
                    <a:lumMod val="50000"/>
                  </a:schemeClr>
                </a:solidFill>
              </a:rPr>
              <a:t>atribuït al </a:t>
            </a:r>
            <a:r>
              <a:rPr lang="ca-ES" sz="2000" dirty="0">
                <a:solidFill>
                  <a:schemeClr val="bg1">
                    <a:lumMod val="50000"/>
                  </a:schemeClr>
                </a:solidFill>
              </a:rPr>
              <a:t>barri queda per sota del nivell de </a:t>
            </a:r>
            <a:r>
              <a:rPr lang="ca-ES" sz="2000" dirty="0" smtClean="0">
                <a:solidFill>
                  <a:schemeClr val="bg1">
                    <a:lumMod val="50000"/>
                  </a:schemeClr>
                </a:solidFill>
              </a:rPr>
              <a:t>seguretat de la  ciutat.</a:t>
            </a:r>
            <a:endParaRPr lang="ca-ES" sz="600" dirty="0">
              <a:solidFill>
                <a:schemeClr val="bg1">
                  <a:lumMod val="50000"/>
                </a:schemeClr>
              </a:solidFill>
            </a:endParaRPr>
          </a:p>
        </p:txBody>
      </p:sp>
      <p:sp>
        <p:nvSpPr>
          <p:cNvPr id="13" name="12 Rectángulo"/>
          <p:cNvSpPr/>
          <p:nvPr/>
        </p:nvSpPr>
        <p:spPr>
          <a:xfrm>
            <a:off x="661851" y="2670631"/>
            <a:ext cx="7344816" cy="276999"/>
          </a:xfrm>
          <a:prstGeom prst="rect">
            <a:avLst/>
          </a:prstGeom>
        </p:spPr>
        <p:txBody>
          <a:bodyPr wrap="square">
            <a:spAutoFit/>
          </a:bodyPr>
          <a:lstStyle/>
          <a:p>
            <a:r>
              <a:rPr lang="ca-ES" sz="1200" b="1" dirty="0" smtClean="0"/>
              <a:t>Gràfic 1. Avaluació del nivell de seguretat al barri i a la ciutat (mitjana en una escala de 0-10). AMB, 1990-2016</a:t>
            </a:r>
            <a:endParaRPr lang="ca-ES" sz="1200" b="1" dirty="0"/>
          </a:p>
        </p:txBody>
      </p:sp>
    </p:spTree>
    <p:extLst>
      <p:ext uri="{BB962C8B-B14F-4D97-AF65-F5344CB8AC3E}">
        <p14:creationId xmlns:p14="http://schemas.microsoft.com/office/powerpoint/2010/main" val="522294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4294967295"/>
          </p:nvPr>
        </p:nvSpPr>
        <p:spPr>
          <a:xfrm>
            <a:off x="7681664" y="6509565"/>
            <a:ext cx="1066800" cy="329184"/>
          </a:xfrm>
          <a:prstGeom prst="rect">
            <a:avLst/>
          </a:prstGeom>
        </p:spPr>
        <p:txBody>
          <a:bodyPr/>
          <a:lstStyle/>
          <a:p>
            <a:pPr algn="r"/>
            <a:fld id="{9158D9A9-FCAC-40CD-946A-96BA17B7E820}" type="slidenum">
              <a:rPr lang="ca-ES" sz="1200" smtClean="0">
                <a:solidFill>
                  <a:schemeClr val="tx1"/>
                </a:solidFill>
              </a:rPr>
              <a:pPr algn="r"/>
              <a:t>4</a:t>
            </a:fld>
            <a:endParaRPr lang="ca-ES" sz="1200" dirty="0">
              <a:solidFill>
                <a:schemeClr val="tx1"/>
              </a:solidFill>
            </a:endParaRPr>
          </a:p>
        </p:txBody>
      </p:sp>
      <p:pic>
        <p:nvPicPr>
          <p:cNvPr id="6" name="Imagen 1" descr="Logo IERMB sense n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8282" y="153510"/>
            <a:ext cx="735016" cy="39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 Título"/>
          <p:cNvSpPr txBox="1">
            <a:spLocks/>
          </p:cNvSpPr>
          <p:nvPr/>
        </p:nvSpPr>
        <p:spPr>
          <a:xfrm>
            <a:off x="457200" y="274638"/>
            <a:ext cx="8507288" cy="5620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000" b="1" dirty="0" smtClean="0"/>
              <a:t>Evolució de la inseguretat i la conflictivitat als barris</a:t>
            </a:r>
          </a:p>
          <a:p>
            <a:pPr algn="l"/>
            <a:endParaRPr lang="ca-ES" sz="600" b="1" dirty="0"/>
          </a:p>
        </p:txBody>
      </p:sp>
      <p:cxnSp>
        <p:nvCxnSpPr>
          <p:cNvPr id="13" name="12 Conector recto"/>
          <p:cNvCxnSpPr/>
          <p:nvPr/>
        </p:nvCxnSpPr>
        <p:spPr>
          <a:xfrm>
            <a:off x="539552" y="764704"/>
            <a:ext cx="8136904" cy="0"/>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14" name="1 Título"/>
          <p:cNvSpPr txBox="1">
            <a:spLocks/>
          </p:cNvSpPr>
          <p:nvPr/>
        </p:nvSpPr>
        <p:spPr>
          <a:xfrm>
            <a:off x="467544" y="1073720"/>
            <a:ext cx="8507288" cy="130064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a-ES" sz="500" dirty="0">
              <a:solidFill>
                <a:schemeClr val="bg1">
                  <a:lumMod val="50000"/>
                </a:schemeClr>
              </a:solidFill>
            </a:endParaRPr>
          </a:p>
        </p:txBody>
      </p:sp>
      <p:sp>
        <p:nvSpPr>
          <p:cNvPr id="15" name="1 Título"/>
          <p:cNvSpPr txBox="1">
            <a:spLocks/>
          </p:cNvSpPr>
          <p:nvPr/>
        </p:nvSpPr>
        <p:spPr>
          <a:xfrm>
            <a:off x="539552" y="1151944"/>
            <a:ext cx="8136903" cy="122242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ca-ES" sz="2000" dirty="0" smtClean="0">
                <a:solidFill>
                  <a:schemeClr val="bg1">
                    <a:lumMod val="50000"/>
                  </a:schemeClr>
                </a:solidFill>
              </a:rPr>
              <a:t>En els darrers cinc anys es produeixen dos processos en </a:t>
            </a:r>
            <a:r>
              <a:rPr lang="ca-ES" sz="2000" dirty="0">
                <a:solidFill>
                  <a:schemeClr val="bg1">
                    <a:lumMod val="50000"/>
                  </a:schemeClr>
                </a:solidFill>
              </a:rPr>
              <a:t>paral·lel als barris </a:t>
            </a:r>
            <a:r>
              <a:rPr lang="ca-ES" sz="2000" dirty="0" smtClean="0">
                <a:solidFill>
                  <a:schemeClr val="bg1">
                    <a:lumMod val="50000"/>
                  </a:schemeClr>
                </a:solidFill>
              </a:rPr>
              <a:t>metropolitans: s’incrementa el sentiment d’inseguretat al mateix temps que augmenten els conflictes de convivència.</a:t>
            </a:r>
            <a:endParaRPr lang="ca-ES" sz="600" dirty="0">
              <a:solidFill>
                <a:schemeClr val="bg1">
                  <a:lumMod val="50000"/>
                </a:schemeClr>
              </a:solidFill>
            </a:endParaRPr>
          </a:p>
        </p:txBody>
      </p:sp>
      <p:graphicFrame>
        <p:nvGraphicFramePr>
          <p:cNvPr id="17" name="6 Gráfico"/>
          <p:cNvGraphicFramePr>
            <a:graphicFrameLocks/>
          </p:cNvGraphicFramePr>
          <p:nvPr>
            <p:extLst>
              <p:ext uri="{D42A27DB-BD31-4B8C-83A1-F6EECF244321}">
                <p14:modId xmlns:p14="http://schemas.microsoft.com/office/powerpoint/2010/main" val="678198342"/>
              </p:ext>
            </p:extLst>
          </p:nvPr>
        </p:nvGraphicFramePr>
        <p:xfrm>
          <a:off x="1187624" y="2996952"/>
          <a:ext cx="6408711" cy="3384376"/>
        </p:xfrm>
        <a:graphic>
          <a:graphicData uri="http://schemas.openxmlformats.org/drawingml/2006/chart">
            <c:chart xmlns:c="http://schemas.openxmlformats.org/drawingml/2006/chart" xmlns:r="http://schemas.openxmlformats.org/officeDocument/2006/relationships" r:id="rId4"/>
          </a:graphicData>
        </a:graphic>
      </p:graphicFrame>
      <p:sp>
        <p:nvSpPr>
          <p:cNvPr id="18" name="17 Rectángulo"/>
          <p:cNvSpPr/>
          <p:nvPr/>
        </p:nvSpPr>
        <p:spPr>
          <a:xfrm>
            <a:off x="633275" y="2531551"/>
            <a:ext cx="7798582" cy="276999"/>
          </a:xfrm>
          <a:prstGeom prst="rect">
            <a:avLst/>
          </a:prstGeom>
        </p:spPr>
        <p:txBody>
          <a:bodyPr wrap="square">
            <a:spAutoFit/>
          </a:bodyPr>
          <a:lstStyle/>
          <a:p>
            <a:r>
              <a:rPr lang="ca-ES" sz="1200" b="1" dirty="0" smtClean="0"/>
              <a:t>Gràfic 2. Proporció de població insegura i de població que ha patit un conflicte de convivència al barri. AMB, 2012-2016</a:t>
            </a:r>
            <a:endParaRPr lang="ca-ES" sz="1200" b="1" dirty="0"/>
          </a:p>
        </p:txBody>
      </p:sp>
    </p:spTree>
    <p:extLst>
      <p:ext uri="{BB962C8B-B14F-4D97-AF65-F5344CB8AC3E}">
        <p14:creationId xmlns:p14="http://schemas.microsoft.com/office/powerpoint/2010/main" val="1593321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507288" cy="5620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400" b="1" dirty="0" smtClean="0"/>
              <a:t>La percepció d’inseguretat al barri: una tipologia</a:t>
            </a:r>
          </a:p>
          <a:p>
            <a:pPr algn="l"/>
            <a:endParaRPr lang="ca-ES" sz="700" b="1" dirty="0"/>
          </a:p>
        </p:txBody>
      </p:sp>
      <p:cxnSp>
        <p:nvCxnSpPr>
          <p:cNvPr id="4" name="3 Conector recto"/>
          <p:cNvCxnSpPr/>
          <p:nvPr/>
        </p:nvCxnSpPr>
        <p:spPr>
          <a:xfrm>
            <a:off x="539552" y="908720"/>
            <a:ext cx="8136904" cy="0"/>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5" name="5 Marcador de número de diapositiva"/>
          <p:cNvSpPr>
            <a:spLocks noGrp="1"/>
          </p:cNvSpPr>
          <p:nvPr>
            <p:ph type="sldNum" sz="quarter" idx="4294967295"/>
          </p:nvPr>
        </p:nvSpPr>
        <p:spPr>
          <a:xfrm>
            <a:off x="7681664" y="6509565"/>
            <a:ext cx="1066800" cy="329184"/>
          </a:xfrm>
          <a:prstGeom prst="rect">
            <a:avLst/>
          </a:prstGeom>
        </p:spPr>
        <p:txBody>
          <a:bodyPr/>
          <a:lstStyle/>
          <a:p>
            <a:pPr algn="r"/>
            <a:fld id="{9158D9A9-FCAC-40CD-946A-96BA17B7E820}" type="slidenum">
              <a:rPr lang="ca-ES" sz="1200" smtClean="0">
                <a:solidFill>
                  <a:schemeClr val="tx1"/>
                </a:solidFill>
              </a:rPr>
              <a:pPr algn="r"/>
              <a:t>5</a:t>
            </a:fld>
            <a:endParaRPr lang="ca-ES" sz="1200" dirty="0">
              <a:solidFill>
                <a:schemeClr val="tx1"/>
              </a:solidFill>
            </a:endParaRPr>
          </a:p>
        </p:txBody>
      </p:sp>
      <p:pic>
        <p:nvPicPr>
          <p:cNvPr id="6" name="Imagen 1" descr="Logo IERMB sense n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8282" y="153510"/>
            <a:ext cx="735016" cy="39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1 Gráfico"/>
          <p:cNvGraphicFramePr>
            <a:graphicFrameLocks/>
          </p:cNvGraphicFramePr>
          <p:nvPr>
            <p:extLst>
              <p:ext uri="{D42A27DB-BD31-4B8C-83A1-F6EECF244321}">
                <p14:modId xmlns:p14="http://schemas.microsoft.com/office/powerpoint/2010/main" val="3925850430"/>
              </p:ext>
            </p:extLst>
          </p:nvPr>
        </p:nvGraphicFramePr>
        <p:xfrm>
          <a:off x="569690" y="3275662"/>
          <a:ext cx="5832648" cy="3168352"/>
        </p:xfrm>
        <a:graphic>
          <a:graphicData uri="http://schemas.openxmlformats.org/drawingml/2006/chart">
            <c:chart xmlns:c="http://schemas.openxmlformats.org/drawingml/2006/chart" xmlns:r="http://schemas.openxmlformats.org/officeDocument/2006/relationships" r:id="rId4"/>
          </a:graphicData>
        </a:graphic>
      </p:graphicFrame>
      <p:sp>
        <p:nvSpPr>
          <p:cNvPr id="9" name="1 Título"/>
          <p:cNvSpPr txBox="1">
            <a:spLocks/>
          </p:cNvSpPr>
          <p:nvPr/>
        </p:nvSpPr>
        <p:spPr>
          <a:xfrm>
            <a:off x="539552" y="1151944"/>
            <a:ext cx="8136903" cy="134095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ca-ES" sz="2000" dirty="0" smtClean="0">
                <a:solidFill>
                  <a:schemeClr val="bg1">
                    <a:lumMod val="50000"/>
                  </a:schemeClr>
                </a:solidFill>
              </a:rPr>
              <a:t>Quines són les causes probables d’aquest sentiment d’inseguretat? Més enllà de la delinqüència i les vulnerabilitats individuals, les relacions conflictives emergeixen com a factor rellevant en la construcció de la inseguretat al barri.</a:t>
            </a:r>
            <a:endParaRPr lang="ca-ES" sz="600" dirty="0">
              <a:solidFill>
                <a:schemeClr val="bg1">
                  <a:lumMod val="50000"/>
                </a:schemeClr>
              </a:solidFill>
            </a:endParaRPr>
          </a:p>
        </p:txBody>
      </p:sp>
      <p:sp>
        <p:nvSpPr>
          <p:cNvPr id="10" name="9 Rectángulo"/>
          <p:cNvSpPr/>
          <p:nvPr/>
        </p:nvSpPr>
        <p:spPr>
          <a:xfrm>
            <a:off x="567011" y="2781230"/>
            <a:ext cx="5810933" cy="461665"/>
          </a:xfrm>
          <a:prstGeom prst="rect">
            <a:avLst/>
          </a:prstGeom>
        </p:spPr>
        <p:txBody>
          <a:bodyPr wrap="square">
            <a:spAutoFit/>
          </a:bodyPr>
          <a:lstStyle/>
          <a:p>
            <a:r>
              <a:rPr lang="ca-ES" sz="1200" b="1" dirty="0" smtClean="0"/>
              <a:t>Gràfic 3. Sentiment d’inseguretat segons experiències de victimització i de conflicte de convivència al barri. AMB, període 2015-2016. </a:t>
            </a:r>
            <a:endParaRPr lang="ca-ES" sz="1200" b="1" dirty="0"/>
          </a:p>
        </p:txBody>
      </p:sp>
      <p:sp>
        <p:nvSpPr>
          <p:cNvPr id="2" name="1 Rectángulo redondeado"/>
          <p:cNvSpPr/>
          <p:nvPr/>
        </p:nvSpPr>
        <p:spPr>
          <a:xfrm>
            <a:off x="6732240" y="3140968"/>
            <a:ext cx="2016224" cy="2706385"/>
          </a:xfrm>
          <a:prstGeom prst="roundRect">
            <a:avLst/>
          </a:prstGeom>
          <a:solidFill>
            <a:schemeClr val="bg1">
              <a:lumMod val="95000"/>
            </a:schemeClr>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ca-ES" dirty="0" smtClean="0">
                <a:solidFill>
                  <a:schemeClr val="bg1">
                    <a:lumMod val="50000"/>
                  </a:schemeClr>
                </a:solidFill>
              </a:rPr>
              <a:t>Tres causes probables de la inseguretat:</a:t>
            </a:r>
          </a:p>
          <a:p>
            <a:pPr algn="ctr"/>
            <a:endParaRPr lang="ca-ES" sz="1200" dirty="0" smtClean="0">
              <a:solidFill>
                <a:schemeClr val="bg1">
                  <a:lumMod val="50000"/>
                </a:schemeClr>
              </a:solidFill>
            </a:endParaRPr>
          </a:p>
          <a:p>
            <a:pPr marL="285750" indent="-285750">
              <a:buFont typeface="Arial" panose="020B0604020202020204" pitchFamily="34" charset="0"/>
              <a:buChar char="•"/>
            </a:pPr>
            <a:r>
              <a:rPr lang="ca-ES" i="1" dirty="0" smtClean="0">
                <a:solidFill>
                  <a:schemeClr val="bg1">
                    <a:lumMod val="50000"/>
                  </a:schemeClr>
                </a:solidFill>
              </a:rPr>
              <a:t>Vulnerabilitat</a:t>
            </a:r>
          </a:p>
          <a:p>
            <a:pPr marL="285750" indent="-285750">
              <a:buFont typeface="Arial" panose="020B0604020202020204" pitchFamily="34" charset="0"/>
              <a:buChar char="•"/>
            </a:pPr>
            <a:r>
              <a:rPr lang="ca-ES" i="1" dirty="0" smtClean="0">
                <a:solidFill>
                  <a:schemeClr val="bg1">
                    <a:lumMod val="50000"/>
                  </a:schemeClr>
                </a:solidFill>
              </a:rPr>
              <a:t>Victimització</a:t>
            </a:r>
          </a:p>
          <a:p>
            <a:pPr marL="285750" indent="-285750">
              <a:buFont typeface="Arial" panose="020B0604020202020204" pitchFamily="34" charset="0"/>
              <a:buChar char="•"/>
            </a:pPr>
            <a:r>
              <a:rPr lang="ca-ES" i="1" dirty="0" smtClean="0">
                <a:solidFill>
                  <a:schemeClr val="bg1">
                    <a:lumMod val="50000"/>
                  </a:schemeClr>
                </a:solidFill>
              </a:rPr>
              <a:t>Convivència conflictiva</a:t>
            </a:r>
            <a:endParaRPr lang="ca-ES" i="1" dirty="0">
              <a:solidFill>
                <a:schemeClr val="bg1">
                  <a:lumMod val="50000"/>
                </a:schemeClr>
              </a:solidFill>
            </a:endParaRPr>
          </a:p>
        </p:txBody>
      </p:sp>
    </p:spTree>
    <p:extLst>
      <p:ext uri="{BB962C8B-B14F-4D97-AF65-F5344CB8AC3E}">
        <p14:creationId xmlns:p14="http://schemas.microsoft.com/office/powerpoint/2010/main" val="3920350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507288" cy="5620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400" b="1" dirty="0" smtClean="0"/>
              <a:t>Perfils individuals de la inseguretat</a:t>
            </a:r>
          </a:p>
          <a:p>
            <a:pPr algn="l"/>
            <a:endParaRPr lang="ca-ES" sz="700" b="1" dirty="0"/>
          </a:p>
        </p:txBody>
      </p:sp>
      <p:cxnSp>
        <p:nvCxnSpPr>
          <p:cNvPr id="4" name="3 Conector recto"/>
          <p:cNvCxnSpPr/>
          <p:nvPr/>
        </p:nvCxnSpPr>
        <p:spPr>
          <a:xfrm>
            <a:off x="539552" y="908720"/>
            <a:ext cx="8136904" cy="0"/>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5" name="5 Marcador de número de diapositiva"/>
          <p:cNvSpPr>
            <a:spLocks noGrp="1"/>
          </p:cNvSpPr>
          <p:nvPr>
            <p:ph type="sldNum" sz="quarter" idx="4294967295"/>
          </p:nvPr>
        </p:nvSpPr>
        <p:spPr>
          <a:xfrm>
            <a:off x="7681664" y="6509565"/>
            <a:ext cx="1066800" cy="329184"/>
          </a:xfrm>
          <a:prstGeom prst="rect">
            <a:avLst/>
          </a:prstGeom>
        </p:spPr>
        <p:txBody>
          <a:bodyPr/>
          <a:lstStyle/>
          <a:p>
            <a:pPr algn="r"/>
            <a:fld id="{9158D9A9-FCAC-40CD-946A-96BA17B7E820}" type="slidenum">
              <a:rPr lang="ca-ES" sz="1200" smtClean="0">
                <a:solidFill>
                  <a:schemeClr val="tx1"/>
                </a:solidFill>
              </a:rPr>
              <a:pPr algn="r"/>
              <a:t>6</a:t>
            </a:fld>
            <a:endParaRPr lang="ca-ES" sz="1200" dirty="0">
              <a:solidFill>
                <a:schemeClr val="tx1"/>
              </a:solidFill>
            </a:endParaRPr>
          </a:p>
        </p:txBody>
      </p:sp>
      <p:pic>
        <p:nvPicPr>
          <p:cNvPr id="6" name="Imagen 1" descr="Logo IERMB sense n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8282" y="153510"/>
            <a:ext cx="735016" cy="39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1 Título"/>
          <p:cNvSpPr txBox="1">
            <a:spLocks/>
          </p:cNvSpPr>
          <p:nvPr/>
        </p:nvSpPr>
        <p:spPr>
          <a:xfrm>
            <a:off x="395536" y="1155403"/>
            <a:ext cx="3744416" cy="40138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000" b="1" dirty="0" smtClean="0"/>
              <a:t>Insegurs vulnerables</a:t>
            </a:r>
          </a:p>
          <a:p>
            <a:pPr algn="l"/>
            <a:endParaRPr lang="ca-ES" sz="2000" dirty="0" smtClean="0"/>
          </a:p>
          <a:p>
            <a:pPr algn="l"/>
            <a:endParaRPr lang="ca-ES" sz="2000" dirty="0" smtClean="0"/>
          </a:p>
          <a:p>
            <a:pPr algn="l"/>
            <a:endParaRPr lang="ca-ES" sz="2000" dirty="0" smtClean="0"/>
          </a:p>
          <a:p>
            <a:pPr algn="l"/>
            <a:endParaRPr lang="ca-ES" sz="2000" dirty="0" smtClean="0"/>
          </a:p>
          <a:p>
            <a:pPr algn="l"/>
            <a:endParaRPr lang="ca-ES" sz="2000" dirty="0" smtClean="0"/>
          </a:p>
          <a:p>
            <a:pPr algn="l"/>
            <a:endParaRPr lang="ca-ES" sz="2000" dirty="0" smtClean="0"/>
          </a:p>
          <a:p>
            <a:pPr algn="l"/>
            <a:endParaRPr lang="ca-ES" sz="2000" dirty="0" smtClean="0"/>
          </a:p>
          <a:p>
            <a:pPr algn="l"/>
            <a:endParaRPr lang="ca-ES" sz="600" dirty="0"/>
          </a:p>
        </p:txBody>
      </p:sp>
      <p:graphicFrame>
        <p:nvGraphicFramePr>
          <p:cNvPr id="12" name="9 Gráfico"/>
          <p:cNvGraphicFramePr>
            <a:graphicFrameLocks/>
          </p:cNvGraphicFramePr>
          <p:nvPr>
            <p:extLst>
              <p:ext uri="{D42A27DB-BD31-4B8C-83A1-F6EECF244321}">
                <p14:modId xmlns:p14="http://schemas.microsoft.com/office/powerpoint/2010/main" val="3712110072"/>
              </p:ext>
            </p:extLst>
          </p:nvPr>
        </p:nvGraphicFramePr>
        <p:xfrm>
          <a:off x="3923928" y="1155403"/>
          <a:ext cx="4824536" cy="5613406"/>
        </p:xfrm>
        <a:graphic>
          <a:graphicData uri="http://schemas.openxmlformats.org/drawingml/2006/chart">
            <c:chart xmlns:c="http://schemas.openxmlformats.org/drawingml/2006/chart" xmlns:r="http://schemas.openxmlformats.org/officeDocument/2006/relationships" r:id="rId4"/>
          </a:graphicData>
        </a:graphic>
      </p:graphicFrame>
      <p:sp>
        <p:nvSpPr>
          <p:cNvPr id="9" name="8 Rectángulo"/>
          <p:cNvSpPr/>
          <p:nvPr/>
        </p:nvSpPr>
        <p:spPr>
          <a:xfrm>
            <a:off x="5220072" y="1125264"/>
            <a:ext cx="3456384" cy="461665"/>
          </a:xfrm>
          <a:prstGeom prst="rect">
            <a:avLst/>
          </a:prstGeom>
        </p:spPr>
        <p:txBody>
          <a:bodyPr wrap="square">
            <a:spAutoFit/>
          </a:bodyPr>
          <a:lstStyle/>
          <a:p>
            <a:r>
              <a:rPr lang="ca-ES" sz="1200" b="1" dirty="0" smtClean="0"/>
              <a:t>Gràfic 4. Perfil de la població insegura vulnerable.                                  AMB, període 2012-2016. </a:t>
            </a:r>
            <a:endParaRPr lang="ca-ES" sz="1200" b="1" dirty="0"/>
          </a:p>
        </p:txBody>
      </p:sp>
      <p:sp>
        <p:nvSpPr>
          <p:cNvPr id="11" name="10 Rectángulo"/>
          <p:cNvSpPr/>
          <p:nvPr/>
        </p:nvSpPr>
        <p:spPr>
          <a:xfrm>
            <a:off x="395536" y="1683926"/>
            <a:ext cx="3627512" cy="3416320"/>
          </a:xfrm>
          <a:prstGeom prst="rect">
            <a:avLst/>
          </a:prstGeom>
        </p:spPr>
        <p:txBody>
          <a:bodyPr wrap="square">
            <a:spAutoFit/>
          </a:bodyPr>
          <a:lstStyle/>
          <a:p>
            <a:pPr algn="just"/>
            <a:r>
              <a:rPr lang="ca-ES" dirty="0" smtClean="0">
                <a:solidFill>
                  <a:schemeClr val="bg1">
                    <a:lumMod val="50000"/>
                  </a:schemeClr>
                </a:solidFill>
              </a:rPr>
              <a:t>Persones que se senten insegures tot i no haver viscut cap experiència de victimització o conflicte </a:t>
            </a:r>
          </a:p>
          <a:p>
            <a:pPr algn="just"/>
            <a:endParaRPr lang="ca-ES" dirty="0" smtClean="0">
              <a:solidFill>
                <a:schemeClr val="bg1">
                  <a:lumMod val="50000"/>
                </a:schemeClr>
              </a:solidFill>
            </a:endParaRPr>
          </a:p>
          <a:p>
            <a:pPr marL="285750" indent="-285750">
              <a:buFont typeface="Arial" panose="020B0604020202020204" pitchFamily="34" charset="0"/>
              <a:buChar char="•"/>
            </a:pPr>
            <a:r>
              <a:rPr lang="ca-ES" dirty="0" smtClean="0">
                <a:solidFill>
                  <a:schemeClr val="bg1">
                    <a:lumMod val="50000"/>
                  </a:schemeClr>
                </a:solidFill>
              </a:rPr>
              <a:t>Majoritàriament dones, gent gran i persones amb un baix nivell d’estudis</a:t>
            </a:r>
          </a:p>
          <a:p>
            <a:pPr marL="285750" indent="-285750">
              <a:buFont typeface="Arial" panose="020B0604020202020204" pitchFamily="34" charset="0"/>
              <a:buChar char="•"/>
            </a:pPr>
            <a:endParaRPr lang="ca-ES" dirty="0" smtClean="0">
              <a:solidFill>
                <a:schemeClr val="bg1">
                  <a:lumMod val="50000"/>
                </a:schemeClr>
              </a:solidFill>
            </a:endParaRPr>
          </a:p>
          <a:p>
            <a:pPr marL="285750" indent="-285750">
              <a:buFont typeface="Arial" panose="020B0604020202020204" pitchFamily="34" charset="0"/>
              <a:buChar char="•"/>
            </a:pPr>
            <a:r>
              <a:rPr lang="ca-ES" dirty="0" smtClean="0">
                <a:solidFill>
                  <a:schemeClr val="bg1">
                    <a:lumMod val="50000"/>
                  </a:schemeClr>
                </a:solidFill>
              </a:rPr>
              <a:t>Persones que han passat tota la vida al barri i les que defineixen les relacions de veïnatge com bones o molt bones. </a:t>
            </a:r>
            <a:endParaRPr lang="ca-ES" sz="1600" dirty="0">
              <a:solidFill>
                <a:schemeClr val="bg1">
                  <a:lumMod val="50000"/>
                </a:schemeClr>
              </a:solidFill>
            </a:endParaRPr>
          </a:p>
        </p:txBody>
      </p:sp>
    </p:spTree>
    <p:extLst>
      <p:ext uri="{BB962C8B-B14F-4D97-AF65-F5344CB8AC3E}">
        <p14:creationId xmlns:p14="http://schemas.microsoft.com/office/powerpoint/2010/main" val="229964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539552" y="908720"/>
            <a:ext cx="8136904" cy="0"/>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5" name="5 Marcador de número de diapositiva"/>
          <p:cNvSpPr>
            <a:spLocks noGrp="1"/>
          </p:cNvSpPr>
          <p:nvPr>
            <p:ph type="sldNum" sz="quarter" idx="4294967295"/>
          </p:nvPr>
        </p:nvSpPr>
        <p:spPr>
          <a:xfrm>
            <a:off x="7681664" y="6509565"/>
            <a:ext cx="1066800" cy="329184"/>
          </a:xfrm>
          <a:prstGeom prst="rect">
            <a:avLst/>
          </a:prstGeom>
        </p:spPr>
        <p:txBody>
          <a:bodyPr/>
          <a:lstStyle/>
          <a:p>
            <a:pPr algn="r"/>
            <a:fld id="{9158D9A9-FCAC-40CD-946A-96BA17B7E820}" type="slidenum">
              <a:rPr lang="ca-ES" sz="1200" smtClean="0">
                <a:solidFill>
                  <a:schemeClr val="tx1"/>
                </a:solidFill>
              </a:rPr>
              <a:pPr algn="r"/>
              <a:t>7</a:t>
            </a:fld>
            <a:endParaRPr lang="ca-ES" sz="1200" dirty="0">
              <a:solidFill>
                <a:schemeClr val="tx1"/>
              </a:solidFill>
            </a:endParaRPr>
          </a:p>
        </p:txBody>
      </p:sp>
      <p:pic>
        <p:nvPicPr>
          <p:cNvPr id="6" name="Imagen 1" descr="Logo IERMB sense n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8282" y="153510"/>
            <a:ext cx="735016" cy="39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10 Gráfico"/>
          <p:cNvGraphicFramePr>
            <a:graphicFrameLocks/>
          </p:cNvGraphicFramePr>
          <p:nvPr>
            <p:extLst>
              <p:ext uri="{D42A27DB-BD31-4B8C-83A1-F6EECF244321}">
                <p14:modId xmlns:p14="http://schemas.microsoft.com/office/powerpoint/2010/main" val="4165209004"/>
              </p:ext>
            </p:extLst>
          </p:nvPr>
        </p:nvGraphicFramePr>
        <p:xfrm>
          <a:off x="3851920" y="1124744"/>
          <a:ext cx="4824536" cy="5387405"/>
        </p:xfrm>
        <a:graphic>
          <a:graphicData uri="http://schemas.openxmlformats.org/drawingml/2006/chart">
            <c:chart xmlns:c="http://schemas.openxmlformats.org/drawingml/2006/chart" xmlns:r="http://schemas.openxmlformats.org/officeDocument/2006/relationships" r:id="rId4"/>
          </a:graphicData>
        </a:graphic>
      </p:graphicFrame>
      <p:sp>
        <p:nvSpPr>
          <p:cNvPr id="10" name="1 Título"/>
          <p:cNvSpPr txBox="1">
            <a:spLocks/>
          </p:cNvSpPr>
          <p:nvPr/>
        </p:nvSpPr>
        <p:spPr>
          <a:xfrm>
            <a:off x="395536" y="1155403"/>
            <a:ext cx="3744416" cy="40138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000" b="1" dirty="0" smtClean="0"/>
              <a:t>Insegurs </a:t>
            </a:r>
            <a:r>
              <a:rPr lang="ca-ES" sz="2000" b="1" dirty="0" err="1" smtClean="0"/>
              <a:t>victimitzats</a:t>
            </a:r>
            <a:endParaRPr lang="ca-ES" sz="2000" b="1" dirty="0" smtClean="0"/>
          </a:p>
          <a:p>
            <a:pPr algn="l"/>
            <a:endParaRPr lang="ca-ES" sz="2000" dirty="0" smtClean="0"/>
          </a:p>
          <a:p>
            <a:pPr algn="l"/>
            <a:endParaRPr lang="ca-ES" sz="2000" dirty="0" smtClean="0"/>
          </a:p>
          <a:p>
            <a:pPr algn="l"/>
            <a:endParaRPr lang="ca-ES" sz="600" dirty="0"/>
          </a:p>
        </p:txBody>
      </p:sp>
      <p:sp>
        <p:nvSpPr>
          <p:cNvPr id="11" name="1 Título"/>
          <p:cNvSpPr txBox="1">
            <a:spLocks/>
          </p:cNvSpPr>
          <p:nvPr/>
        </p:nvSpPr>
        <p:spPr>
          <a:xfrm>
            <a:off x="457200" y="274638"/>
            <a:ext cx="8507288" cy="5620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400" b="1" dirty="0" smtClean="0"/>
              <a:t>Perfils individuals de la inseguretat</a:t>
            </a:r>
          </a:p>
          <a:p>
            <a:pPr algn="l"/>
            <a:endParaRPr lang="ca-ES" sz="700" b="1" dirty="0"/>
          </a:p>
        </p:txBody>
      </p:sp>
      <p:sp>
        <p:nvSpPr>
          <p:cNvPr id="12" name="11 Rectángulo"/>
          <p:cNvSpPr/>
          <p:nvPr/>
        </p:nvSpPr>
        <p:spPr>
          <a:xfrm>
            <a:off x="5220072" y="1125264"/>
            <a:ext cx="3456384" cy="461665"/>
          </a:xfrm>
          <a:prstGeom prst="rect">
            <a:avLst/>
          </a:prstGeom>
        </p:spPr>
        <p:txBody>
          <a:bodyPr wrap="square">
            <a:spAutoFit/>
          </a:bodyPr>
          <a:lstStyle/>
          <a:p>
            <a:r>
              <a:rPr lang="ca-ES" sz="1200" b="1" dirty="0" smtClean="0"/>
              <a:t>Gràfic 5. Perfil de la població insegura </a:t>
            </a:r>
            <a:r>
              <a:rPr lang="ca-ES" sz="1200" b="1" dirty="0" err="1" smtClean="0"/>
              <a:t>victimitzada</a:t>
            </a:r>
            <a:r>
              <a:rPr lang="ca-ES" sz="1200" b="1" dirty="0" smtClean="0"/>
              <a:t>.                                  AMB, període 2012-2016. </a:t>
            </a:r>
            <a:endParaRPr lang="ca-ES" sz="1200" b="1" dirty="0"/>
          </a:p>
        </p:txBody>
      </p:sp>
      <p:sp>
        <p:nvSpPr>
          <p:cNvPr id="13" name="12 Rectángulo"/>
          <p:cNvSpPr/>
          <p:nvPr/>
        </p:nvSpPr>
        <p:spPr>
          <a:xfrm>
            <a:off x="395536" y="1683926"/>
            <a:ext cx="3528392" cy="3970318"/>
          </a:xfrm>
          <a:prstGeom prst="rect">
            <a:avLst/>
          </a:prstGeom>
        </p:spPr>
        <p:txBody>
          <a:bodyPr wrap="square">
            <a:spAutoFit/>
          </a:bodyPr>
          <a:lstStyle/>
          <a:p>
            <a:pPr algn="just"/>
            <a:r>
              <a:rPr lang="ca-ES" dirty="0" smtClean="0">
                <a:solidFill>
                  <a:schemeClr val="bg1">
                    <a:lumMod val="50000"/>
                  </a:schemeClr>
                </a:solidFill>
              </a:rPr>
              <a:t>Persones que se senten insegures tot i que han estat víctimes de la delinqüència.</a:t>
            </a:r>
          </a:p>
          <a:p>
            <a:pPr algn="just"/>
            <a:endParaRPr lang="ca-ES" dirty="0" smtClean="0">
              <a:solidFill>
                <a:schemeClr val="bg1">
                  <a:lumMod val="50000"/>
                </a:schemeClr>
              </a:solidFill>
            </a:endParaRPr>
          </a:p>
          <a:p>
            <a:pPr marL="285750" indent="-285750">
              <a:buFont typeface="Arial" panose="020B0604020202020204" pitchFamily="34" charset="0"/>
              <a:buChar char="•"/>
            </a:pPr>
            <a:r>
              <a:rPr lang="ca-ES" dirty="0" smtClean="0">
                <a:solidFill>
                  <a:schemeClr val="bg1">
                    <a:lumMod val="50000"/>
                  </a:schemeClr>
                </a:solidFill>
              </a:rPr>
              <a:t>Persones grans, que generalment amb uns ingressos mitjans i baixos però regulars, han esdevingut un objectiu desitjable per als delinqüents.</a:t>
            </a:r>
          </a:p>
          <a:p>
            <a:pPr marL="285750" indent="-285750">
              <a:buFont typeface="Arial" panose="020B0604020202020204" pitchFamily="34" charset="0"/>
              <a:buChar char="•"/>
            </a:pPr>
            <a:endParaRPr lang="ca-ES" dirty="0" smtClean="0">
              <a:solidFill>
                <a:schemeClr val="bg1">
                  <a:lumMod val="50000"/>
                </a:schemeClr>
              </a:solidFill>
            </a:endParaRPr>
          </a:p>
          <a:p>
            <a:pPr marL="285750" indent="-285750">
              <a:buFont typeface="Arial" panose="020B0604020202020204" pitchFamily="34" charset="0"/>
              <a:buChar char="•"/>
            </a:pPr>
            <a:r>
              <a:rPr lang="ca-ES" dirty="0" smtClean="0">
                <a:solidFill>
                  <a:schemeClr val="bg1">
                    <a:lumMod val="50000"/>
                  </a:schemeClr>
                </a:solidFill>
              </a:rPr>
              <a:t>També persones que fa poc temps que viuen al barri: persones d’origen estranger, generalment joves.</a:t>
            </a:r>
            <a:endParaRPr lang="ca-ES" dirty="0">
              <a:solidFill>
                <a:schemeClr val="bg1">
                  <a:lumMod val="50000"/>
                </a:schemeClr>
              </a:solidFill>
            </a:endParaRPr>
          </a:p>
        </p:txBody>
      </p:sp>
    </p:spTree>
    <p:extLst>
      <p:ext uri="{BB962C8B-B14F-4D97-AF65-F5344CB8AC3E}">
        <p14:creationId xmlns:p14="http://schemas.microsoft.com/office/powerpoint/2010/main" val="1216813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507288" cy="5620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400" b="1" dirty="0" smtClean="0"/>
              <a:t>Perfils individuals de la inseguretat</a:t>
            </a:r>
          </a:p>
          <a:p>
            <a:pPr algn="l"/>
            <a:endParaRPr lang="ca-ES" sz="700" b="1" dirty="0"/>
          </a:p>
        </p:txBody>
      </p:sp>
      <p:cxnSp>
        <p:nvCxnSpPr>
          <p:cNvPr id="4" name="3 Conector recto"/>
          <p:cNvCxnSpPr/>
          <p:nvPr/>
        </p:nvCxnSpPr>
        <p:spPr>
          <a:xfrm>
            <a:off x="539552" y="908720"/>
            <a:ext cx="8136904" cy="0"/>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5" name="5 Marcador de número de diapositiva"/>
          <p:cNvSpPr>
            <a:spLocks noGrp="1"/>
          </p:cNvSpPr>
          <p:nvPr>
            <p:ph type="sldNum" sz="quarter" idx="4294967295"/>
          </p:nvPr>
        </p:nvSpPr>
        <p:spPr>
          <a:xfrm>
            <a:off x="7681664" y="6509565"/>
            <a:ext cx="1066800" cy="329184"/>
          </a:xfrm>
          <a:prstGeom prst="rect">
            <a:avLst/>
          </a:prstGeom>
        </p:spPr>
        <p:txBody>
          <a:bodyPr/>
          <a:lstStyle/>
          <a:p>
            <a:pPr algn="r"/>
            <a:fld id="{9158D9A9-FCAC-40CD-946A-96BA17B7E820}" type="slidenum">
              <a:rPr lang="ca-ES" sz="1200" smtClean="0">
                <a:solidFill>
                  <a:schemeClr val="tx1"/>
                </a:solidFill>
              </a:rPr>
              <a:pPr algn="r"/>
              <a:t>8</a:t>
            </a:fld>
            <a:endParaRPr lang="ca-ES" sz="1200" dirty="0">
              <a:solidFill>
                <a:schemeClr val="tx1"/>
              </a:solidFill>
            </a:endParaRPr>
          </a:p>
        </p:txBody>
      </p:sp>
      <p:pic>
        <p:nvPicPr>
          <p:cNvPr id="6" name="Imagen 1" descr="Logo IERMB sense n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8282" y="153510"/>
            <a:ext cx="735016" cy="39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11 Gráfico"/>
          <p:cNvGraphicFramePr>
            <a:graphicFrameLocks/>
          </p:cNvGraphicFramePr>
          <p:nvPr>
            <p:extLst>
              <p:ext uri="{D42A27DB-BD31-4B8C-83A1-F6EECF244321}">
                <p14:modId xmlns:p14="http://schemas.microsoft.com/office/powerpoint/2010/main" val="2522930766"/>
              </p:ext>
            </p:extLst>
          </p:nvPr>
        </p:nvGraphicFramePr>
        <p:xfrm>
          <a:off x="3893393" y="1125264"/>
          <a:ext cx="4765878" cy="5544616"/>
        </p:xfrm>
        <a:graphic>
          <a:graphicData uri="http://schemas.openxmlformats.org/drawingml/2006/chart">
            <c:chart xmlns:c="http://schemas.openxmlformats.org/drawingml/2006/chart" xmlns:r="http://schemas.openxmlformats.org/officeDocument/2006/relationships" r:id="rId4"/>
          </a:graphicData>
        </a:graphic>
      </p:graphicFrame>
      <p:sp>
        <p:nvSpPr>
          <p:cNvPr id="9" name="8 Rectángulo"/>
          <p:cNvSpPr/>
          <p:nvPr/>
        </p:nvSpPr>
        <p:spPr>
          <a:xfrm>
            <a:off x="5220072" y="1125264"/>
            <a:ext cx="3744416" cy="461665"/>
          </a:xfrm>
          <a:prstGeom prst="rect">
            <a:avLst/>
          </a:prstGeom>
        </p:spPr>
        <p:txBody>
          <a:bodyPr wrap="square">
            <a:spAutoFit/>
          </a:bodyPr>
          <a:lstStyle/>
          <a:p>
            <a:r>
              <a:rPr lang="ca-ES" sz="1200" b="1" dirty="0" smtClean="0"/>
              <a:t>Gràfic 6. Perfil de la població insegura amb relacions conflictives. AMB, període 2012-2016. </a:t>
            </a:r>
            <a:endParaRPr lang="ca-ES" sz="1200" b="1" dirty="0"/>
          </a:p>
        </p:txBody>
      </p:sp>
      <p:sp>
        <p:nvSpPr>
          <p:cNvPr id="10" name="1 Título"/>
          <p:cNvSpPr txBox="1">
            <a:spLocks/>
          </p:cNvSpPr>
          <p:nvPr/>
        </p:nvSpPr>
        <p:spPr>
          <a:xfrm>
            <a:off x="395536" y="1155403"/>
            <a:ext cx="4104456" cy="40138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000" b="1" dirty="0" smtClean="0"/>
              <a:t>Insegurs amb convivència conflictiva</a:t>
            </a:r>
          </a:p>
          <a:p>
            <a:pPr algn="l"/>
            <a:endParaRPr lang="ca-ES" sz="2000" dirty="0" smtClean="0"/>
          </a:p>
          <a:p>
            <a:pPr algn="l"/>
            <a:endParaRPr lang="ca-ES" sz="2000" dirty="0" smtClean="0"/>
          </a:p>
          <a:p>
            <a:pPr algn="l"/>
            <a:endParaRPr lang="ca-ES" sz="600" dirty="0"/>
          </a:p>
        </p:txBody>
      </p:sp>
      <p:sp>
        <p:nvSpPr>
          <p:cNvPr id="11" name="10 Rectángulo"/>
          <p:cNvSpPr/>
          <p:nvPr/>
        </p:nvSpPr>
        <p:spPr>
          <a:xfrm>
            <a:off x="395536" y="1683926"/>
            <a:ext cx="3627512" cy="3416320"/>
          </a:xfrm>
          <a:prstGeom prst="rect">
            <a:avLst/>
          </a:prstGeom>
        </p:spPr>
        <p:txBody>
          <a:bodyPr wrap="square">
            <a:spAutoFit/>
          </a:bodyPr>
          <a:lstStyle/>
          <a:p>
            <a:pPr algn="just"/>
            <a:r>
              <a:rPr lang="ca-ES" dirty="0" smtClean="0">
                <a:solidFill>
                  <a:schemeClr val="bg1">
                    <a:lumMod val="50000"/>
                  </a:schemeClr>
                </a:solidFill>
              </a:rPr>
              <a:t>Persones que se senten insegures i que han experimentat un conflicte de convivència al barri. </a:t>
            </a:r>
          </a:p>
          <a:p>
            <a:pPr algn="just"/>
            <a:endParaRPr lang="ca-ES" dirty="0" smtClean="0">
              <a:solidFill>
                <a:schemeClr val="bg1">
                  <a:lumMod val="50000"/>
                </a:schemeClr>
              </a:solidFill>
            </a:endParaRPr>
          </a:p>
          <a:p>
            <a:pPr marL="285750" indent="-285750">
              <a:buFont typeface="Arial" panose="020B0604020202020204" pitchFamily="34" charset="0"/>
              <a:buChar char="•"/>
            </a:pPr>
            <a:r>
              <a:rPr lang="ca-ES" dirty="0" smtClean="0">
                <a:solidFill>
                  <a:schemeClr val="bg1">
                    <a:lumMod val="50000"/>
                  </a:schemeClr>
                </a:solidFill>
              </a:rPr>
              <a:t>Principalment homes, persones d’entre 30 i 44 anys i amb un nivell d’estudis mitjà o alt.</a:t>
            </a:r>
          </a:p>
          <a:p>
            <a:pPr marL="285750" indent="-285750">
              <a:buFont typeface="Arial" panose="020B0604020202020204" pitchFamily="34" charset="0"/>
              <a:buChar char="•"/>
            </a:pPr>
            <a:endParaRPr lang="ca-ES" dirty="0" smtClean="0">
              <a:solidFill>
                <a:schemeClr val="bg1">
                  <a:lumMod val="50000"/>
                </a:schemeClr>
              </a:solidFill>
            </a:endParaRPr>
          </a:p>
          <a:p>
            <a:pPr marL="285750" indent="-285750">
              <a:buFont typeface="Arial" panose="020B0604020202020204" pitchFamily="34" charset="0"/>
              <a:buChar char="•"/>
            </a:pPr>
            <a:r>
              <a:rPr lang="ca-ES" dirty="0" smtClean="0">
                <a:solidFill>
                  <a:schemeClr val="bg1">
                    <a:lumMod val="50000"/>
                  </a:schemeClr>
                </a:solidFill>
              </a:rPr>
              <a:t>Grans diferències en el temps de residència però un factor comú: relacions veïnals negatives o inexistents.</a:t>
            </a:r>
            <a:endParaRPr lang="ca-ES" dirty="0">
              <a:solidFill>
                <a:schemeClr val="bg1">
                  <a:lumMod val="50000"/>
                </a:schemeClr>
              </a:solidFill>
            </a:endParaRPr>
          </a:p>
        </p:txBody>
      </p:sp>
    </p:spTree>
    <p:extLst>
      <p:ext uri="{BB962C8B-B14F-4D97-AF65-F5344CB8AC3E}">
        <p14:creationId xmlns:p14="http://schemas.microsoft.com/office/powerpoint/2010/main" val="1216813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507288" cy="56207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400" b="1" dirty="0" smtClean="0"/>
              <a:t>La tipologia de la inseguretat al territori</a:t>
            </a:r>
          </a:p>
          <a:p>
            <a:pPr algn="l"/>
            <a:endParaRPr lang="ca-ES" sz="700" b="1" dirty="0"/>
          </a:p>
        </p:txBody>
      </p:sp>
      <p:cxnSp>
        <p:nvCxnSpPr>
          <p:cNvPr id="4" name="3 Conector recto"/>
          <p:cNvCxnSpPr/>
          <p:nvPr/>
        </p:nvCxnSpPr>
        <p:spPr>
          <a:xfrm>
            <a:off x="539552" y="908720"/>
            <a:ext cx="8136904" cy="0"/>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5" name="5 Marcador de número de diapositiva"/>
          <p:cNvSpPr>
            <a:spLocks noGrp="1"/>
          </p:cNvSpPr>
          <p:nvPr>
            <p:ph type="sldNum" sz="quarter" idx="4294967295"/>
          </p:nvPr>
        </p:nvSpPr>
        <p:spPr>
          <a:xfrm>
            <a:off x="7681664" y="6509565"/>
            <a:ext cx="1066800" cy="329184"/>
          </a:xfrm>
          <a:prstGeom prst="rect">
            <a:avLst/>
          </a:prstGeom>
        </p:spPr>
        <p:txBody>
          <a:bodyPr/>
          <a:lstStyle/>
          <a:p>
            <a:pPr algn="r"/>
            <a:fld id="{9158D9A9-FCAC-40CD-946A-96BA17B7E820}" type="slidenum">
              <a:rPr lang="ca-ES" sz="1200" smtClean="0">
                <a:solidFill>
                  <a:schemeClr val="tx1"/>
                </a:solidFill>
              </a:rPr>
              <a:pPr algn="r"/>
              <a:t>9</a:t>
            </a:fld>
            <a:endParaRPr lang="ca-ES" sz="1200" dirty="0">
              <a:solidFill>
                <a:schemeClr val="tx1"/>
              </a:solidFill>
            </a:endParaRPr>
          </a:p>
        </p:txBody>
      </p:sp>
      <p:pic>
        <p:nvPicPr>
          <p:cNvPr id="6" name="Imagen 1" descr="Logo IERMB sense n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8282" y="153510"/>
            <a:ext cx="735016" cy="39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7 Grupo"/>
          <p:cNvGrpSpPr/>
          <p:nvPr/>
        </p:nvGrpSpPr>
        <p:grpSpPr>
          <a:xfrm>
            <a:off x="6610588" y="6003989"/>
            <a:ext cx="1807468" cy="707886"/>
            <a:chOff x="6302930" y="5952310"/>
            <a:chExt cx="1807468" cy="707886"/>
          </a:xfrm>
        </p:grpSpPr>
        <p:grpSp>
          <p:nvGrpSpPr>
            <p:cNvPr id="12" name="11 Grupo"/>
            <p:cNvGrpSpPr/>
            <p:nvPr/>
          </p:nvGrpSpPr>
          <p:grpSpPr>
            <a:xfrm>
              <a:off x="6302930" y="6003989"/>
              <a:ext cx="189624" cy="577489"/>
              <a:chOff x="7406712" y="5308167"/>
              <a:chExt cx="189624" cy="577489"/>
            </a:xfrm>
          </p:grpSpPr>
          <p:sp>
            <p:nvSpPr>
              <p:cNvPr id="7" name="6 Rectángulo"/>
              <p:cNvSpPr/>
              <p:nvPr/>
            </p:nvSpPr>
            <p:spPr>
              <a:xfrm>
                <a:off x="7406712" y="5308167"/>
                <a:ext cx="189624" cy="149863"/>
              </a:xfrm>
              <a:prstGeom prst="rect">
                <a:avLst/>
              </a:prstGeom>
              <a:solidFill>
                <a:srgbClr val="800000">
                  <a:alpha val="47059"/>
                </a:srgb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sp>
            <p:nvSpPr>
              <p:cNvPr id="15" name="14 Rectángulo"/>
              <p:cNvSpPr/>
              <p:nvPr/>
            </p:nvSpPr>
            <p:spPr>
              <a:xfrm>
                <a:off x="7406712" y="5458030"/>
                <a:ext cx="189624" cy="149863"/>
              </a:xfrm>
              <a:prstGeom prst="rect">
                <a:avLst/>
              </a:prstGeom>
              <a:solidFill>
                <a:srgbClr val="FFCC66">
                  <a:alpha val="78039"/>
                </a:srgbClr>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sp>
            <p:nvSpPr>
              <p:cNvPr id="16" name="15 Rectángulo"/>
              <p:cNvSpPr/>
              <p:nvPr/>
            </p:nvSpPr>
            <p:spPr>
              <a:xfrm>
                <a:off x="7406712" y="5583393"/>
                <a:ext cx="189624" cy="149863"/>
              </a:xfrm>
              <a:prstGeom prst="rect">
                <a:avLst/>
              </a:prstGeom>
              <a:solidFill>
                <a:srgbClr val="FFFFCC"/>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sp>
            <p:nvSpPr>
              <p:cNvPr id="19" name="18 Rectángulo"/>
              <p:cNvSpPr/>
              <p:nvPr/>
            </p:nvSpPr>
            <p:spPr>
              <a:xfrm>
                <a:off x="7406712" y="5735793"/>
                <a:ext cx="189624" cy="149863"/>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grpSp>
        <p:sp>
          <p:nvSpPr>
            <p:cNvPr id="14" name="13 CuadroTexto"/>
            <p:cNvSpPr txBox="1"/>
            <p:nvPr/>
          </p:nvSpPr>
          <p:spPr>
            <a:xfrm>
              <a:off x="6444208" y="5952310"/>
              <a:ext cx="1666190" cy="707886"/>
            </a:xfrm>
            <a:prstGeom prst="rect">
              <a:avLst/>
            </a:prstGeom>
            <a:noFill/>
          </p:spPr>
          <p:txBody>
            <a:bodyPr wrap="square" rtlCol="0">
              <a:spAutoFit/>
            </a:bodyPr>
            <a:lstStyle/>
            <a:p>
              <a:r>
                <a:rPr lang="ca-ES" sz="1000" dirty="0" smtClean="0"/>
                <a:t>Major presència</a:t>
              </a:r>
            </a:p>
            <a:p>
              <a:endParaRPr lang="ca-ES" sz="1000" dirty="0" smtClean="0"/>
            </a:p>
            <a:p>
              <a:r>
                <a:rPr lang="ca-ES" sz="1000" dirty="0" smtClean="0"/>
                <a:t>Menor presència</a:t>
              </a:r>
            </a:p>
            <a:p>
              <a:r>
                <a:rPr lang="ca-ES" sz="1000" dirty="0" smtClean="0"/>
                <a:t>Sense dades significatives</a:t>
              </a:r>
              <a:endParaRPr lang="ca-ES" sz="1000" dirty="0"/>
            </a:p>
          </p:txBody>
        </p:sp>
        <p:cxnSp>
          <p:nvCxnSpPr>
            <p:cNvPr id="20" name="19 Conector recto de flecha"/>
            <p:cNvCxnSpPr/>
            <p:nvPr/>
          </p:nvCxnSpPr>
          <p:spPr>
            <a:xfrm>
              <a:off x="6660232" y="6159457"/>
              <a:ext cx="0" cy="149863"/>
            </a:xfrm>
            <a:prstGeom prst="straightConnector1">
              <a:avLst/>
            </a:prstGeom>
            <a:ln>
              <a:solidFill>
                <a:schemeClr val="bg1">
                  <a:lumMod val="65000"/>
                </a:schemeClr>
              </a:solidFill>
              <a:tailEnd type="arrow"/>
            </a:ln>
          </p:spPr>
          <p:style>
            <a:lnRef idx="1">
              <a:schemeClr val="dk1"/>
            </a:lnRef>
            <a:fillRef idx="0">
              <a:schemeClr val="dk1"/>
            </a:fillRef>
            <a:effectRef idx="0">
              <a:schemeClr val="dk1"/>
            </a:effectRef>
            <a:fontRef idx="minor">
              <a:schemeClr val="tx1"/>
            </a:fontRef>
          </p:style>
        </p:cxnSp>
      </p:grpSp>
      <p:sp>
        <p:nvSpPr>
          <p:cNvPr id="22" name="1 Título"/>
          <p:cNvSpPr txBox="1">
            <a:spLocks/>
          </p:cNvSpPr>
          <p:nvPr/>
        </p:nvSpPr>
        <p:spPr>
          <a:xfrm>
            <a:off x="467544" y="1052736"/>
            <a:ext cx="8136903" cy="158417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ca-ES" sz="1800" dirty="0" smtClean="0">
                <a:solidFill>
                  <a:schemeClr val="bg1">
                    <a:lumMod val="50000"/>
                  </a:schemeClr>
                </a:solidFill>
              </a:rPr>
              <a:t>La distribució territorial de la inseguretat sembla derivar més de les pautes d’apropiació del territori per part de les diferents classes socials que no de la localització de l’activitat delictiva. La població que viu amb inseguretat el seu barri resideix en àrees de rendes baixes, on s’han viscut transformacions socials i demogràfiques i, en el cas de les víctimes, que reuneixen factors de centralitat. </a:t>
            </a:r>
            <a:endParaRPr lang="ca-ES" sz="1800" dirty="0">
              <a:solidFill>
                <a:schemeClr val="bg1">
                  <a:lumMod val="50000"/>
                </a:schemeClr>
              </a:solidFill>
            </a:endParaRPr>
          </a:p>
        </p:txBody>
      </p:sp>
      <p:sp>
        <p:nvSpPr>
          <p:cNvPr id="23" name="1 Título"/>
          <p:cNvSpPr txBox="1">
            <a:spLocks/>
          </p:cNvSpPr>
          <p:nvPr/>
        </p:nvSpPr>
        <p:spPr>
          <a:xfrm>
            <a:off x="611560" y="2984830"/>
            <a:ext cx="2272362" cy="40138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1200" b="1" dirty="0" smtClean="0"/>
              <a:t>Mapa 1. Insegurs vulnerables</a:t>
            </a:r>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a:p>
        </p:txBody>
      </p:sp>
      <p:grpSp>
        <p:nvGrpSpPr>
          <p:cNvPr id="9" name="8 Grupo"/>
          <p:cNvGrpSpPr/>
          <p:nvPr/>
        </p:nvGrpSpPr>
        <p:grpSpPr>
          <a:xfrm>
            <a:off x="157954" y="3211162"/>
            <a:ext cx="8950550" cy="2810126"/>
            <a:chOff x="59490" y="3220983"/>
            <a:chExt cx="8950550" cy="2810126"/>
          </a:xfrm>
        </p:grpSpPr>
        <p:pic>
          <p:nvPicPr>
            <p:cNvPr id="1027"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14547" t="28924" r="23698" b="30455"/>
            <a:stretch/>
          </p:blipFill>
          <p:spPr bwMode="auto">
            <a:xfrm>
              <a:off x="3001482" y="3293724"/>
              <a:ext cx="2938670" cy="2737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l="13866" t="28859" r="20948" b="30036"/>
            <a:stretch/>
          </p:blipFill>
          <p:spPr bwMode="auto">
            <a:xfrm>
              <a:off x="5908103" y="3220983"/>
              <a:ext cx="3101937" cy="2770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l="14888" t="30572" r="22061" b="32242"/>
            <a:stretch/>
          </p:blipFill>
          <p:spPr bwMode="auto">
            <a:xfrm>
              <a:off x="59490" y="3356992"/>
              <a:ext cx="3000342" cy="2505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7" name="1 Título"/>
          <p:cNvSpPr txBox="1">
            <a:spLocks/>
          </p:cNvSpPr>
          <p:nvPr/>
        </p:nvSpPr>
        <p:spPr>
          <a:xfrm>
            <a:off x="3451766" y="2996952"/>
            <a:ext cx="2272362" cy="40138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1200" b="1" dirty="0" smtClean="0"/>
              <a:t>Mapa 2. Insegurs </a:t>
            </a:r>
            <a:r>
              <a:rPr lang="ca-ES" sz="1200" b="1" dirty="0" err="1" smtClean="0"/>
              <a:t>victimitzats</a:t>
            </a:r>
            <a:endParaRPr lang="ca-ES" sz="1200" b="1"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a:p>
        </p:txBody>
      </p:sp>
      <p:sp>
        <p:nvSpPr>
          <p:cNvPr id="28" name="1 Título"/>
          <p:cNvSpPr txBox="1">
            <a:spLocks/>
          </p:cNvSpPr>
          <p:nvPr/>
        </p:nvSpPr>
        <p:spPr>
          <a:xfrm>
            <a:off x="6006567" y="2996952"/>
            <a:ext cx="3101937" cy="40138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1200" b="1" dirty="0" smtClean="0"/>
              <a:t>Mapa 3. Insegurs amb relacions conflictives</a:t>
            </a:r>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smtClean="0"/>
          </a:p>
          <a:p>
            <a:pPr algn="l"/>
            <a:endParaRPr lang="ca-ES" sz="1200" dirty="0"/>
          </a:p>
        </p:txBody>
      </p:sp>
    </p:spTree>
    <p:extLst>
      <p:ext uri="{BB962C8B-B14F-4D97-AF65-F5344CB8AC3E}">
        <p14:creationId xmlns:p14="http://schemas.microsoft.com/office/powerpoint/2010/main" val="23166053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1088</Words>
  <Application>Microsoft Office PowerPoint</Application>
  <PresentationFormat>Presentación en pantalla (4:3)</PresentationFormat>
  <Paragraphs>162</Paragraphs>
  <Slides>12</Slides>
  <Notes>12</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Marta Murrià Sangenis</dc:creator>
  <cp:lastModifiedBy>Marta Murrià Sangenis</cp:lastModifiedBy>
  <cp:revision>45</cp:revision>
  <dcterms:created xsi:type="dcterms:W3CDTF">2017-04-20T11:29:57Z</dcterms:created>
  <dcterms:modified xsi:type="dcterms:W3CDTF">2017-04-24T06:56:29Z</dcterms:modified>
</cp:coreProperties>
</file>