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13" r:id="rId3"/>
    <p:sldId id="328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40" r:id="rId15"/>
    <p:sldId id="339" r:id="rId16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clrMru>
    <a:srgbClr val="C7757C"/>
    <a:srgbClr val="B40000"/>
    <a:srgbClr val="E42131"/>
    <a:srgbClr val="FF9999"/>
    <a:srgbClr val="1153AB"/>
    <a:srgbClr val="F3685C"/>
    <a:srgbClr val="6E0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>
        <p:scale>
          <a:sx n="118" d="100"/>
          <a:sy n="118" d="100"/>
        </p:scale>
        <p:origin x="1480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endParaRPr lang="es-E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5E8E307D-DC59-4508-AC59-01719CF82871}" type="datetimeFigureOut">
              <a:rPr lang="es-ES"/>
              <a:pPr/>
              <a:t>21/11/17</a:t>
            </a:fld>
            <a:endParaRPr lang="es-E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endParaRPr lang="es-E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fld id="{EA8D29D7-9427-422A-90D9-8CE6DAA02664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272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0DFA9EC0-DA3B-471E-9BA5-5A37EC43C1A0}" type="datetimeFigureOut">
              <a:rPr lang="es-ES"/>
              <a:pPr/>
              <a:t>21/11/17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ヒラギノ角ゴ ProN W3" charset="0"/>
                <a:cs typeface="ヒラギノ角ゴ ProN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BE167DFD-A47F-4770-B980-D0098A7392C3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6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608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6AC14-6334-4BD9-9771-D98FA8AA8AB0}" type="slidenum">
              <a:rPr lang="es-ES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44886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4289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414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0114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9098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6083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D6AC14-6334-4BD9-9771-D98FA8AA8AB0}" type="slidenum">
              <a:rPr lang="es-ES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7909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193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276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67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94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744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59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Marcador de imagen d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47107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0A13042-6ABD-4A12-8870-F52A647F7027}" type="slidenum">
              <a:rPr lang="es-ES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724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B0D87-578F-4C02-8D31-ACB0D894920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76231-ED77-43F5-BEF4-AA34532F679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2130425"/>
            <a:ext cx="1943100" cy="47275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2130425"/>
            <a:ext cx="5676900" cy="47275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293C4-1D10-4C9F-905B-A5228F76901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5959F-4F4A-4CAA-8527-D82272D293B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85AF31-FE82-48EF-BBAE-3FD3610E988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3716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3886200"/>
            <a:ext cx="3124200" cy="297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9C829-7F75-4FC6-9DD2-E07A2241986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E99A6-87C4-4978-965F-6F05B80A2E7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F3134-9895-4675-9846-947F0B42815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01311B-969E-4C32-B029-74C8BE841B8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A6058-5776-45A1-87CC-F5B87D28C66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>
              <a:sym typeface="Arial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10D97-32A2-4138-8C3C-16A59A84FB8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24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3886200"/>
            <a:ext cx="6400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102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386763" y="6442075"/>
            <a:ext cx="311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  <a:ea typeface="ＭＳ Ｐゴシック" charset="-128"/>
                <a:sym typeface="Arial" pitchFamily="34" charset="0"/>
              </a:defRPr>
            </a:lvl1pPr>
          </a:lstStyle>
          <a:p>
            <a:fld id="{D6FCE3D6-BA31-42F8-A3E9-C10A112345EC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342900" indent="-342900" algn="ctr" rtl="0" eaLnBrk="0" fontAlgn="base" hangingPunct="0">
        <a:spcBef>
          <a:spcPts val="8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1pPr>
      <a:lvl2pPr marL="381000" indent="76200" algn="ctr" rtl="0" eaLnBrk="0" fontAlgn="base" hangingPunct="0">
        <a:spcBef>
          <a:spcPts val="7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2pPr>
      <a:lvl3pPr marL="838200" indent="76200" algn="ctr" rtl="0" eaLnBrk="0" fontAlgn="base" hangingPunct="0">
        <a:spcBef>
          <a:spcPts val="6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3pPr>
      <a:lvl4pPr marL="12954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4pPr>
      <a:lvl5pPr marL="1752600" indent="76200" algn="ctr" rtl="0" eaLnBrk="0" fontAlgn="base" hangingPunct="0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pitchFamily="34" charset="0"/>
        </a:defRPr>
      </a:lvl5pPr>
      <a:lvl6pPr marL="2209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2667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3124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3581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hyperlink" Target="https://iermbdb.uab.cat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41288" y="365125"/>
            <a:ext cx="8724900" cy="228600"/>
            <a:chOff x="0" y="0"/>
            <a:chExt cx="5496" cy="144"/>
          </a:xfrm>
        </p:grpSpPr>
        <p:sp>
          <p:nvSpPr>
            <p:cNvPr id="25607" name="Rectangle 2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s-E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608" name="Rectangle 3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r>
                <a:rPr lang="en-US" sz="1000">
                  <a:solidFill>
                    <a:srgbClr val="FFFFFF"/>
                  </a:solidFill>
                  <a:latin typeface="Tahoma" pitchFamily="34" charset="0"/>
                  <a:ea typeface="ＭＳ Ｐゴシック" charset="-128"/>
                  <a:cs typeface="Tahoma" pitchFamily="34" charset="0"/>
                  <a:sym typeface="Verdana" pitchFamily="34" charset="0"/>
                </a:rPr>
                <a:t> </a:t>
              </a:r>
            </a:p>
          </p:txBody>
        </p:sp>
      </p:grpSp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217722" y="5529964"/>
            <a:ext cx="8653463" cy="1587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4" name="Rectangle 6"/>
          <p:cNvSpPr>
            <a:spLocks/>
          </p:cNvSpPr>
          <p:nvPr/>
        </p:nvSpPr>
        <p:spPr bwMode="auto">
          <a:xfrm>
            <a:off x="141289" y="2321440"/>
            <a:ext cx="8724900" cy="161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ENQUESTA DE CONDICIONS DE VIDA, 2016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RESULTATS SINTÈTICS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ÀREA METROPOLITANA DE BARCELONA </a:t>
            </a:r>
          </a:p>
        </p:txBody>
      </p:sp>
      <p:sp>
        <p:nvSpPr>
          <p:cNvPr id="25606" name="Rectangle 8"/>
          <p:cNvSpPr>
            <a:spLocks/>
          </p:cNvSpPr>
          <p:nvPr/>
        </p:nvSpPr>
        <p:spPr bwMode="auto">
          <a:xfrm>
            <a:off x="217722" y="5733256"/>
            <a:ext cx="8643998" cy="71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s-ES" altLang="ja-JP" sz="1300" b="1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Àrea</a:t>
            </a:r>
            <a:r>
              <a:rPr lang="es-ES" altLang="ja-JP" sz="1300" b="1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Metropolitana de Barcelona</a:t>
            </a:r>
          </a:p>
          <a:p>
            <a:pPr marL="723900" indent="-342900" algn="ctr"/>
            <a:endParaRPr lang="en-US" sz="1300" dirty="0" smtClean="0">
              <a:solidFill>
                <a:schemeClr val="tx1"/>
              </a:solidFill>
              <a:latin typeface="+mj-lt"/>
              <a:cs typeface="Tahoma" pitchFamily="34" charset="0"/>
              <a:sym typeface="Verdana" pitchFamily="34" charset="0"/>
            </a:endParaRPr>
          </a:p>
          <a:p>
            <a:pPr marL="723900" indent="-342900" algn="ctr"/>
            <a:r>
              <a:rPr lang="en-US" sz="1300" dirty="0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Barcelona, 22 de </a:t>
            </a:r>
            <a:r>
              <a:rPr lang="en-US" sz="1300" dirty="0" err="1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novembre</a:t>
            </a:r>
            <a:r>
              <a:rPr lang="en-US" sz="1300" dirty="0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 2017</a:t>
            </a:r>
            <a:endParaRPr lang="en-US" sz="1300" dirty="0">
              <a:solidFill>
                <a:schemeClr val="tx1"/>
              </a:solidFill>
              <a:latin typeface="+mj-lt"/>
              <a:cs typeface="Tahoma" pitchFamily="34" charset="0"/>
              <a:sym typeface="Verdana" pitchFamily="34" charset="0"/>
            </a:endParaRPr>
          </a:p>
        </p:txBody>
      </p:sp>
      <p:pic>
        <p:nvPicPr>
          <p:cNvPr id="25610" name="Picture 10" descr="N:\LOGOS\IERMB\Logo IER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088" y="967602"/>
            <a:ext cx="1872208" cy="1012768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40026"/>
            <a:ext cx="2974253" cy="8403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10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6.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Risc d’exclusió social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917842" y="1635337"/>
            <a:ext cx="6994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/>
              <a:t>Taxa</a:t>
            </a:r>
            <a:r>
              <a:rPr lang="es-ES_tradnl" b="1" dirty="0"/>
              <a:t> de </a:t>
            </a:r>
            <a:r>
              <a:rPr lang="es-ES_tradnl" b="1" dirty="0" err="1"/>
              <a:t>risc</a:t>
            </a:r>
            <a:r>
              <a:rPr lang="es-ES_tradnl" b="1" dirty="0"/>
              <a:t> de </a:t>
            </a:r>
            <a:r>
              <a:rPr lang="es-ES_tradnl" b="1" dirty="0" err="1"/>
              <a:t>pobresa</a:t>
            </a:r>
            <a:r>
              <a:rPr lang="es-ES_tradnl" b="1" dirty="0"/>
              <a:t> o </a:t>
            </a:r>
            <a:r>
              <a:rPr lang="es-ES_tradnl" b="1" dirty="0" err="1"/>
              <a:t>exclusió</a:t>
            </a:r>
            <a:r>
              <a:rPr lang="es-ES_tradnl" b="1" dirty="0"/>
              <a:t> social (AROPE) i </a:t>
            </a:r>
            <a:r>
              <a:rPr lang="es-ES_tradnl" b="1" dirty="0" err="1"/>
              <a:t>components</a:t>
            </a:r>
            <a:r>
              <a:rPr lang="es-ES_tradnl" b="1" dirty="0"/>
              <a:t> (% total </a:t>
            </a:r>
            <a:r>
              <a:rPr lang="es-ES_tradnl" b="1" dirty="0" err="1"/>
              <a:t>població</a:t>
            </a:r>
            <a:r>
              <a:rPr lang="es-ES_tradnl" b="1" dirty="0"/>
              <a:t>)</a:t>
            </a:r>
            <a:r>
              <a:rPr lang="es-ES_tradnl" b="1" dirty="0" smtClean="0"/>
              <a:t>. </a:t>
            </a:r>
            <a:r>
              <a:rPr lang="es-ES_tradnl" b="1" dirty="0" err="1"/>
              <a:t>Àrea</a:t>
            </a:r>
            <a:r>
              <a:rPr lang="es-ES_tradnl" b="1" dirty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917842" y="4941168"/>
            <a:ext cx="67159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088226"/>
              </p:ext>
            </p:extLst>
          </p:nvPr>
        </p:nvGraphicFramePr>
        <p:xfrm>
          <a:off x="946378" y="2170028"/>
          <a:ext cx="6994900" cy="2698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6117">
                  <a:extLst>
                    <a:ext uri="{9D8B030D-6E8A-4147-A177-3AD203B41FA5}">
                      <a16:colId xmlns:a16="http://schemas.microsoft.com/office/drawing/2014/main" xmlns="" val="3456229142"/>
                    </a:ext>
                  </a:extLst>
                </a:gridCol>
                <a:gridCol w="1796261">
                  <a:extLst>
                    <a:ext uri="{9D8B030D-6E8A-4147-A177-3AD203B41FA5}">
                      <a16:colId xmlns:a16="http://schemas.microsoft.com/office/drawing/2014/main" xmlns="" val="2155401905"/>
                    </a:ext>
                  </a:extLst>
                </a:gridCol>
                <a:gridCol w="1796261">
                  <a:extLst>
                    <a:ext uri="{9D8B030D-6E8A-4147-A177-3AD203B41FA5}">
                      <a16:colId xmlns:a16="http://schemas.microsoft.com/office/drawing/2014/main" xmlns="" val="4114899658"/>
                    </a:ext>
                  </a:extLst>
                </a:gridCol>
                <a:gridCol w="1796261">
                  <a:extLst>
                    <a:ext uri="{9D8B030D-6E8A-4147-A177-3AD203B41FA5}">
                      <a16:colId xmlns:a16="http://schemas.microsoft.com/office/drawing/2014/main" xmlns="" val="2230643670"/>
                    </a:ext>
                  </a:extLst>
                </a:gridCol>
              </a:tblGrid>
              <a:tr h="7854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Resta àrea metropolitana de 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Àrea metropolitana de 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714587525"/>
                  </a:ext>
                </a:extLst>
              </a:tr>
              <a:tr h="3850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Taxa AROPE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19,8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23,5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21,7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38153361"/>
                  </a:ext>
                </a:extLst>
              </a:tr>
              <a:tr h="509233">
                <a:tc>
                  <a:txBody>
                    <a:bodyPr/>
                    <a:lstStyle/>
                    <a:p>
                      <a:pPr marL="1327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Taxa de risc de pobresa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15,4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21,3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18,4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520724063"/>
                  </a:ext>
                </a:extLst>
              </a:tr>
              <a:tr h="509233">
                <a:tc>
                  <a:txBody>
                    <a:bodyPr/>
                    <a:lstStyle/>
                    <a:p>
                      <a:pPr marL="1327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Taxa de privació material severa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4,4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4,2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4,3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45084177"/>
                  </a:ext>
                </a:extLst>
              </a:tr>
              <a:tr h="509233">
                <a:tc>
                  <a:txBody>
                    <a:bodyPr/>
                    <a:lstStyle/>
                    <a:p>
                      <a:pPr marL="13271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Baixa intensitat de treball a la llar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4,6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4,8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4,7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144233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870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11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6.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Risc d’exclusió social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259632" y="100475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/>
              <a:t>Interseccions entre les subpoblacions afectades pels components de la </a:t>
            </a:r>
            <a:r>
              <a:rPr lang="es-ES_tradnl" b="1" dirty="0" err="1"/>
              <a:t>taxa</a:t>
            </a:r>
            <a:r>
              <a:rPr lang="es-ES_tradnl" b="1" dirty="0"/>
              <a:t> de </a:t>
            </a:r>
            <a:r>
              <a:rPr lang="es-ES_tradnl" b="1" dirty="0" err="1"/>
              <a:t>risc</a:t>
            </a:r>
            <a:r>
              <a:rPr lang="es-ES_tradnl" b="1" dirty="0"/>
              <a:t> de </a:t>
            </a:r>
            <a:r>
              <a:rPr lang="es-ES_tradnl" b="1" dirty="0" err="1"/>
              <a:t>pobresa</a:t>
            </a:r>
            <a:r>
              <a:rPr lang="es-ES_tradnl" b="1" dirty="0"/>
              <a:t> o </a:t>
            </a:r>
            <a:r>
              <a:rPr lang="es-ES_tradnl" b="1" dirty="0" err="1"/>
              <a:t>exclusió</a:t>
            </a:r>
            <a:r>
              <a:rPr lang="es-ES_tradnl" b="1" dirty="0"/>
              <a:t> social (AROPE)</a:t>
            </a:r>
            <a:r>
              <a:rPr lang="ca-ES" b="1" dirty="0"/>
              <a:t>. Àrea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259632" y="6059449"/>
            <a:ext cx="664399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16222"/>
            <a:ext cx="5688632" cy="464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50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12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7.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Impacte social dels costos de l’habitatge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323639" y="1077908"/>
            <a:ext cx="597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/>
              <a:t>Taxa de sobrecàrrega de despeses de l'habitatge segons règim de tinença (% total població). Àrea metropolitana de Barcelona, 2011-2016</a:t>
            </a:r>
            <a:endParaRPr lang="es-ES" i="1" dirty="0"/>
          </a:p>
        </p:txBody>
      </p:sp>
      <p:pic>
        <p:nvPicPr>
          <p:cNvPr id="12" name="Imagen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97034"/>
            <a:ext cx="5976664" cy="433314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1 Rectángulo"/>
          <p:cNvSpPr/>
          <p:nvPr/>
        </p:nvSpPr>
        <p:spPr>
          <a:xfrm>
            <a:off x="1259631" y="6061015"/>
            <a:ext cx="59766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/>
              <a:t>Idescat</a:t>
            </a:r>
            <a:r>
              <a:rPr lang="ca-ES" sz="1000" dirty="0"/>
              <a:t> i IERMB, Enquesta de condicions de vida i hàbits de la població, </a:t>
            </a:r>
            <a:r>
              <a:rPr lang="ca-ES" sz="1000" dirty="0" smtClean="0"/>
              <a:t>2011</a:t>
            </a:r>
            <a:r>
              <a:rPr lang="ca-ES" sz="1000" dirty="0"/>
              <a:t>; INE i </a:t>
            </a:r>
            <a:r>
              <a:rPr lang="ca-ES" sz="1000" dirty="0" err="1"/>
              <a:t>Idescat</a:t>
            </a:r>
            <a:r>
              <a:rPr lang="ca-ES" sz="1000" dirty="0"/>
              <a:t>, Enquesta de condicions de vida, 2016.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2150214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13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7.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Impacte social dels costos de l’habitatge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323639" y="1032188"/>
            <a:ext cx="5976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b="1" dirty="0"/>
              <a:t>Taxa de sobrecàrrega de despeses de l'habitatge segons </a:t>
            </a:r>
            <a:r>
              <a:rPr lang="ca-ES" b="1" dirty="0" smtClean="0"/>
              <a:t>grups d’edat (% </a:t>
            </a:r>
            <a:r>
              <a:rPr lang="ca-ES" b="1" dirty="0"/>
              <a:t>total població). Àrea metropolitana de Barcelona, 2011-2016</a:t>
            </a:r>
            <a:endParaRPr lang="es-ES" i="1" dirty="0"/>
          </a:p>
        </p:txBody>
      </p:sp>
      <p:sp>
        <p:nvSpPr>
          <p:cNvPr id="15" name="1 Rectángulo"/>
          <p:cNvSpPr/>
          <p:nvPr/>
        </p:nvSpPr>
        <p:spPr>
          <a:xfrm>
            <a:off x="1259631" y="5887279"/>
            <a:ext cx="59766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/>
              <a:t>Idescat</a:t>
            </a:r>
            <a:r>
              <a:rPr lang="ca-ES" sz="1000" dirty="0"/>
              <a:t> i IERMB, Enquesta de condicions de vida i hàbits de la població, </a:t>
            </a:r>
            <a:r>
              <a:rPr lang="ca-ES" sz="1000" dirty="0" smtClean="0"/>
              <a:t>2011</a:t>
            </a:r>
            <a:r>
              <a:rPr lang="ca-ES" sz="1000" dirty="0"/>
              <a:t>; INE i </a:t>
            </a:r>
            <a:r>
              <a:rPr lang="ca-ES" sz="1000" dirty="0" err="1"/>
              <a:t>Idescat</a:t>
            </a:r>
            <a:r>
              <a:rPr lang="ca-ES" sz="1000" dirty="0"/>
              <a:t>, Enquesta de condicions de vida, 2016.</a:t>
            </a:r>
            <a:endParaRPr lang="es-ES" sz="1000" dirty="0"/>
          </a:p>
        </p:txBody>
      </p:sp>
      <p:pic>
        <p:nvPicPr>
          <p:cNvPr id="10" name="Imagen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335" y="1575427"/>
            <a:ext cx="6264698" cy="4276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167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14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8.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Idees clau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37141" y="848136"/>
            <a:ext cx="79323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>
                <a:latin typeface="+mj-lt"/>
              </a:rPr>
              <a:t> La </a:t>
            </a:r>
            <a:r>
              <a:rPr lang="ca-ES" sz="1600" b="1" dirty="0" smtClean="0">
                <a:latin typeface="+mj-lt"/>
              </a:rPr>
              <a:t>reactivació econòmica</a:t>
            </a:r>
            <a:r>
              <a:rPr lang="ca-ES" sz="1600" dirty="0" smtClean="0">
                <a:latin typeface="+mj-lt"/>
              </a:rPr>
              <a:t> i la creació d’ocupació es tradueix en una </a:t>
            </a:r>
            <a:r>
              <a:rPr lang="ca-ES" sz="1600" b="1" dirty="0" smtClean="0">
                <a:latin typeface="+mj-lt"/>
              </a:rPr>
              <a:t>reducció moderada de la desigualtat de ingressos i de la població en risc de pobresa</a:t>
            </a:r>
            <a:r>
              <a:rPr lang="ca-ES" sz="1600" dirty="0" smtClean="0">
                <a:latin typeface="+mj-lt"/>
              </a:rPr>
              <a:t> a l’àrea metropolitana de Barcelona, però encara </a:t>
            </a:r>
            <a:r>
              <a:rPr lang="ca-ES" sz="1600" b="1" dirty="0" smtClean="0">
                <a:latin typeface="+mj-lt"/>
              </a:rPr>
              <a:t>no s’han revertit</a:t>
            </a:r>
            <a:r>
              <a:rPr lang="ca-ES" sz="1600" dirty="0" smtClean="0">
                <a:latin typeface="+mj-lt"/>
              </a:rPr>
              <a:t> completament </a:t>
            </a:r>
            <a:r>
              <a:rPr lang="ca-ES" sz="1600" b="1" dirty="0" smtClean="0">
                <a:latin typeface="+mj-lt"/>
              </a:rPr>
              <a:t>els problemes</a:t>
            </a:r>
            <a:r>
              <a:rPr lang="ca-ES" sz="1600" dirty="0" smtClean="0">
                <a:latin typeface="+mj-lt"/>
              </a:rPr>
              <a:t> que va generar la </a:t>
            </a:r>
            <a:r>
              <a:rPr lang="ca-ES" sz="1600" b="1" dirty="0" smtClean="0">
                <a:latin typeface="+mj-lt"/>
              </a:rPr>
              <a:t>crisi econòmica</a:t>
            </a:r>
            <a:r>
              <a:rPr lang="ca-ES" sz="1600" dirty="0" smtClean="0">
                <a:latin typeface="+mj-lt"/>
              </a:rPr>
              <a:t> en termes de cohesió social.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 smtClean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>
                <a:latin typeface="+mj-lt"/>
              </a:rPr>
              <a:t> L’</a:t>
            </a:r>
            <a:r>
              <a:rPr lang="ca-ES" sz="1600" b="1" dirty="0" smtClean="0">
                <a:latin typeface="+mj-lt"/>
              </a:rPr>
              <a:t>escenari </a:t>
            </a:r>
            <a:r>
              <a:rPr lang="ca-ES" sz="1600" b="1" dirty="0">
                <a:latin typeface="+mj-lt"/>
              </a:rPr>
              <a:t>post-crisi</a:t>
            </a:r>
            <a:r>
              <a:rPr lang="ca-ES" sz="1600" dirty="0">
                <a:latin typeface="+mj-lt"/>
              </a:rPr>
              <a:t> </a:t>
            </a:r>
            <a:r>
              <a:rPr lang="ca-ES" sz="1600" dirty="0" smtClean="0">
                <a:latin typeface="+mj-lt"/>
              </a:rPr>
              <a:t>encara presenta </a:t>
            </a:r>
            <a:r>
              <a:rPr lang="ca-ES" sz="1600" dirty="0">
                <a:latin typeface="+mj-lt"/>
              </a:rPr>
              <a:t>taxes rellevants de </a:t>
            </a:r>
            <a:r>
              <a:rPr lang="ca-ES" sz="1600" b="1" dirty="0">
                <a:latin typeface="+mj-lt"/>
              </a:rPr>
              <a:t>risc de pobresa </a:t>
            </a:r>
            <a:r>
              <a:rPr lang="ca-ES" sz="1600" dirty="0">
                <a:latin typeface="+mj-lt"/>
              </a:rPr>
              <a:t>(18,4%, 579.000 persones), </a:t>
            </a:r>
            <a:r>
              <a:rPr lang="ca-ES" sz="1600" dirty="0" smtClean="0">
                <a:latin typeface="+mj-lt"/>
              </a:rPr>
              <a:t>de </a:t>
            </a:r>
            <a:r>
              <a:rPr lang="ca-ES" sz="1600" b="1" dirty="0" smtClean="0">
                <a:latin typeface="+mj-lt"/>
              </a:rPr>
              <a:t>privació </a:t>
            </a:r>
            <a:r>
              <a:rPr lang="ca-ES" sz="1600" b="1" dirty="0">
                <a:latin typeface="+mj-lt"/>
              </a:rPr>
              <a:t>material </a:t>
            </a:r>
            <a:r>
              <a:rPr lang="ca-ES" sz="1600" dirty="0">
                <a:latin typeface="+mj-lt"/>
              </a:rPr>
              <a:t>(14,6%, 459.000 persones) </a:t>
            </a:r>
            <a:r>
              <a:rPr lang="ca-ES" sz="1600" dirty="0" smtClean="0">
                <a:latin typeface="+mj-lt"/>
              </a:rPr>
              <a:t>i de </a:t>
            </a:r>
            <a:r>
              <a:rPr lang="ca-ES" sz="1600" b="1" dirty="0" smtClean="0">
                <a:latin typeface="+mj-lt"/>
              </a:rPr>
              <a:t>risc </a:t>
            </a:r>
            <a:r>
              <a:rPr lang="ca-ES" sz="1600" b="1" dirty="0">
                <a:latin typeface="+mj-lt"/>
              </a:rPr>
              <a:t>d’exclusió </a:t>
            </a:r>
            <a:r>
              <a:rPr lang="ca-ES" sz="1600" dirty="0">
                <a:latin typeface="+mj-lt"/>
              </a:rPr>
              <a:t>(21,7%, 683.000 </a:t>
            </a:r>
            <a:r>
              <a:rPr lang="ca-ES" sz="1600" dirty="0" err="1">
                <a:latin typeface="+mj-lt"/>
              </a:rPr>
              <a:t>pesones</a:t>
            </a:r>
            <a:r>
              <a:rPr lang="ca-ES" sz="1600" dirty="0">
                <a:latin typeface="+mj-lt"/>
              </a:rPr>
              <a:t>). </a:t>
            </a:r>
            <a:r>
              <a:rPr lang="ca-ES" sz="1600" dirty="0" smtClean="0">
                <a:latin typeface="+mj-lt"/>
              </a:rPr>
              <a:t>A més, una bossa </a:t>
            </a:r>
            <a:r>
              <a:rPr lang="ca-ES" sz="1600" dirty="0">
                <a:latin typeface="+mj-lt"/>
              </a:rPr>
              <a:t>de </a:t>
            </a:r>
            <a:r>
              <a:rPr lang="ca-ES" sz="1600" b="1" dirty="0">
                <a:latin typeface="+mj-lt"/>
              </a:rPr>
              <a:t>vulnerabilitat social severa </a:t>
            </a:r>
            <a:r>
              <a:rPr lang="ca-ES" sz="1600" dirty="0">
                <a:latin typeface="+mj-lt"/>
              </a:rPr>
              <a:t>a l’entorn del 5%, 150.000 persones</a:t>
            </a:r>
            <a:r>
              <a:rPr lang="ca-ES" sz="1600" dirty="0" smtClean="0">
                <a:latin typeface="+mj-lt"/>
              </a:rPr>
              <a:t>.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 smtClean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>
                <a:latin typeface="+mj-lt"/>
              </a:rPr>
              <a:t> En relació a la situació econòmica de les llars, </a:t>
            </a:r>
            <a:r>
              <a:rPr lang="ca-ES" sz="1600" b="1" dirty="0" smtClean="0">
                <a:latin typeface="+mj-lt"/>
              </a:rPr>
              <a:t>millora de les situacions d’urgència social</a:t>
            </a:r>
            <a:r>
              <a:rPr lang="ca-ES" sz="1600" dirty="0" smtClean="0">
                <a:latin typeface="+mj-lt"/>
              </a:rPr>
              <a:t>, </a:t>
            </a:r>
            <a:r>
              <a:rPr lang="ca-ES" sz="1600" b="1" dirty="0" smtClean="0">
                <a:latin typeface="+mj-lt"/>
              </a:rPr>
              <a:t>persistència de patrons d'estrès econòmic</a:t>
            </a:r>
            <a:r>
              <a:rPr lang="ca-ES" sz="1600" dirty="0" smtClean="0">
                <a:latin typeface="+mj-lt"/>
              </a:rPr>
              <a:t>. 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 smtClean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>
              <a:latin typeface="+mj-lt"/>
            </a:endParaRP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/>
              <a:t> Certa </a:t>
            </a:r>
            <a:r>
              <a:rPr lang="ca-ES" sz="1600" dirty="0"/>
              <a:t>tendència al </a:t>
            </a:r>
            <a:r>
              <a:rPr lang="ca-ES" sz="1600" b="1" dirty="0"/>
              <a:t>desplaçament de la pobresa</a:t>
            </a:r>
            <a:r>
              <a:rPr lang="ca-ES" sz="1600" dirty="0"/>
              <a:t> </a:t>
            </a:r>
            <a:r>
              <a:rPr lang="ca-ES" sz="1600" b="1" dirty="0"/>
              <a:t>cap a la primera corona metropolitana</a:t>
            </a:r>
            <a:r>
              <a:rPr lang="ca-ES" sz="1600" dirty="0" smtClean="0"/>
              <a:t>.</a:t>
            </a:r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 smtClean="0"/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ca-ES" sz="1600" dirty="0"/>
          </a:p>
          <a:p>
            <a:pPr marL="171450" indent="-17145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ca-ES" sz="1600" dirty="0" smtClean="0"/>
              <a:t> </a:t>
            </a:r>
            <a:r>
              <a:rPr lang="ca-ES" sz="1600" b="1" dirty="0" smtClean="0"/>
              <a:t>Impacte social molt rellevant dels costos de l’habitatge</a:t>
            </a:r>
            <a:r>
              <a:rPr lang="ca-ES" sz="1600" dirty="0" smtClean="0"/>
              <a:t>, especialment a la ciutat central, afectant a col·lectius concrets (</a:t>
            </a:r>
            <a:r>
              <a:rPr lang="ca-ES" sz="1600" dirty="0" err="1" smtClean="0"/>
              <a:t>llogueters</a:t>
            </a:r>
            <a:r>
              <a:rPr lang="ca-ES" sz="1600" dirty="0" smtClean="0"/>
              <a:t>, població jove i gran, etc.).</a:t>
            </a:r>
            <a:endParaRPr lang="ca-ES" sz="1600" dirty="0"/>
          </a:p>
        </p:txBody>
      </p:sp>
    </p:spTree>
    <p:extLst>
      <p:ext uri="{BB962C8B-B14F-4D97-AF65-F5344CB8AC3E}">
        <p14:creationId xmlns:p14="http://schemas.microsoft.com/office/powerpoint/2010/main" val="1027685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141288" y="365125"/>
            <a:ext cx="8724900" cy="228600"/>
            <a:chOff x="0" y="0"/>
            <a:chExt cx="5496" cy="144"/>
          </a:xfrm>
        </p:grpSpPr>
        <p:sp>
          <p:nvSpPr>
            <p:cNvPr id="25607" name="Rectangle 2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s-E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25608" name="Rectangle 3"/>
            <p:cNvSpPr>
              <a:spLocks/>
            </p:cNvSpPr>
            <p:nvPr/>
          </p:nvSpPr>
          <p:spPr bwMode="auto">
            <a:xfrm>
              <a:off x="0" y="0"/>
              <a:ext cx="5496" cy="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38100" tIns="38100" rIns="38100" bIns="38100" anchor="ctr"/>
            <a:lstStyle/>
            <a:p>
              <a:r>
                <a:rPr lang="en-US" sz="1000">
                  <a:solidFill>
                    <a:srgbClr val="FFFFFF"/>
                  </a:solidFill>
                  <a:latin typeface="Tahoma" pitchFamily="34" charset="0"/>
                  <a:ea typeface="ＭＳ Ｐゴシック" charset="-128"/>
                  <a:cs typeface="Tahoma" pitchFamily="34" charset="0"/>
                  <a:sym typeface="Verdana" pitchFamily="34" charset="0"/>
                </a:rPr>
                <a:t> </a:t>
              </a:r>
            </a:p>
          </p:txBody>
        </p:sp>
      </p:grpSp>
      <p:sp>
        <p:nvSpPr>
          <p:cNvPr id="25602" name="Line 4"/>
          <p:cNvSpPr>
            <a:spLocks noChangeShapeType="1"/>
          </p:cNvSpPr>
          <p:nvPr/>
        </p:nvSpPr>
        <p:spPr bwMode="auto">
          <a:xfrm>
            <a:off x="217722" y="5529964"/>
            <a:ext cx="8653463" cy="1587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4" name="Rectangle 6"/>
          <p:cNvSpPr>
            <a:spLocks/>
          </p:cNvSpPr>
          <p:nvPr/>
        </p:nvSpPr>
        <p:spPr bwMode="auto">
          <a:xfrm>
            <a:off x="141289" y="2321440"/>
            <a:ext cx="8724900" cy="161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ENQUESTA DE CONDICIONS DE VIDA, 2016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RESULTATS SINTÈTICS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2000" b="1" dirty="0" smtClean="0">
                <a:solidFill>
                  <a:srgbClr val="981426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ÀREA METROPOLITANA DE BARCELONA </a:t>
            </a:r>
          </a:p>
        </p:txBody>
      </p:sp>
      <p:sp>
        <p:nvSpPr>
          <p:cNvPr id="25606" name="Rectangle 8"/>
          <p:cNvSpPr>
            <a:spLocks/>
          </p:cNvSpPr>
          <p:nvPr/>
        </p:nvSpPr>
        <p:spPr bwMode="auto">
          <a:xfrm>
            <a:off x="217722" y="5733256"/>
            <a:ext cx="8643998" cy="719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/>
            <a:r>
              <a:rPr lang="es-ES" altLang="ja-JP" sz="1300" b="1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Àrea</a:t>
            </a:r>
            <a:r>
              <a:rPr lang="es-ES" altLang="ja-JP" sz="1300" b="1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Metropolitana de Barcelona</a:t>
            </a:r>
          </a:p>
          <a:p>
            <a:pPr marL="723900" indent="-342900" algn="ctr"/>
            <a:endParaRPr lang="en-US" sz="1300" dirty="0" smtClean="0">
              <a:solidFill>
                <a:schemeClr val="tx1"/>
              </a:solidFill>
              <a:latin typeface="+mj-lt"/>
              <a:cs typeface="Tahoma" pitchFamily="34" charset="0"/>
              <a:sym typeface="Verdana" pitchFamily="34" charset="0"/>
            </a:endParaRPr>
          </a:p>
          <a:p>
            <a:pPr marL="723900" indent="-342900" algn="ctr"/>
            <a:r>
              <a:rPr lang="en-US" sz="1300" dirty="0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Barcelona, 22 de </a:t>
            </a:r>
            <a:r>
              <a:rPr lang="en-US" sz="1300" dirty="0" err="1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novembre</a:t>
            </a:r>
            <a:r>
              <a:rPr lang="en-US" sz="1300" dirty="0" smtClean="0">
                <a:solidFill>
                  <a:schemeClr val="tx1"/>
                </a:solidFill>
                <a:latin typeface="+mj-lt"/>
                <a:cs typeface="Tahoma" pitchFamily="34" charset="0"/>
                <a:sym typeface="Verdana" pitchFamily="34" charset="0"/>
              </a:rPr>
              <a:t> 2017</a:t>
            </a:r>
            <a:endParaRPr lang="en-US" sz="1300" dirty="0">
              <a:solidFill>
                <a:schemeClr val="tx1"/>
              </a:solidFill>
              <a:latin typeface="+mj-lt"/>
              <a:cs typeface="Tahoma" pitchFamily="34" charset="0"/>
              <a:sym typeface="Verdana" pitchFamily="34" charset="0"/>
            </a:endParaRPr>
          </a:p>
        </p:txBody>
      </p:sp>
      <p:pic>
        <p:nvPicPr>
          <p:cNvPr id="25610" name="Picture 10" descr="N:\LOGOS\IERMB\Logo IERM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088" y="967602"/>
            <a:ext cx="1872208" cy="1012768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40026"/>
            <a:ext cx="2974253" cy="840344"/>
          </a:xfrm>
          <a:prstGeom prst="rect">
            <a:avLst/>
          </a:prstGeom>
        </p:spPr>
      </p:pic>
      <p:sp>
        <p:nvSpPr>
          <p:cNvPr id="10" name="Rectangle 6"/>
          <p:cNvSpPr>
            <a:spLocks/>
          </p:cNvSpPr>
          <p:nvPr/>
        </p:nvSpPr>
        <p:spPr bwMode="auto">
          <a:xfrm>
            <a:off x="217722" y="4208511"/>
            <a:ext cx="8724900" cy="87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 anchor="ctr"/>
          <a:lstStyle/>
          <a:p>
            <a:pPr marL="723900" indent="-342900" algn="ctr">
              <a:lnSpc>
                <a:spcPct val="150000"/>
              </a:lnSpc>
            </a:pPr>
            <a:r>
              <a:rPr lang="en-US" sz="1400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Més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informació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: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Sistema 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d’Indicadors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Metropolitans de Barcelona</a:t>
            </a:r>
          </a:p>
          <a:p>
            <a:pPr marL="723900" indent="-342900" algn="ctr">
              <a:lnSpc>
                <a:spcPct val="150000"/>
              </a:lnSpc>
            </a:pPr>
            <a:r>
              <a:rPr lang="en-US" sz="1400" dirty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(</a:t>
            </a:r>
            <a:r>
              <a:rPr lang="en-US" sz="1400" dirty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  <a:hlinkClick r:id="rId5"/>
              </a:rPr>
              <a:t>https://iermbdb.uab.cat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  <a:hlinkClick r:id="rId5"/>
              </a:rPr>
              <a:t>/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5810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2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1.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Ingressos mitjans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26549"/>
              </p:ext>
            </p:extLst>
          </p:nvPr>
        </p:nvGraphicFramePr>
        <p:xfrm>
          <a:off x="963927" y="2240205"/>
          <a:ext cx="7056784" cy="25202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1931">
                  <a:extLst>
                    <a:ext uri="{9D8B030D-6E8A-4147-A177-3AD203B41FA5}">
                      <a16:colId xmlns:a16="http://schemas.microsoft.com/office/drawing/2014/main" xmlns="" val="3009455381"/>
                    </a:ext>
                  </a:extLst>
                </a:gridCol>
                <a:gridCol w="1424951">
                  <a:extLst>
                    <a:ext uri="{9D8B030D-6E8A-4147-A177-3AD203B41FA5}">
                      <a16:colId xmlns:a16="http://schemas.microsoft.com/office/drawing/2014/main" xmlns="" val="1134957000"/>
                    </a:ext>
                  </a:extLst>
                </a:gridCol>
                <a:gridCol w="1424951">
                  <a:extLst>
                    <a:ext uri="{9D8B030D-6E8A-4147-A177-3AD203B41FA5}">
                      <a16:colId xmlns:a16="http://schemas.microsoft.com/office/drawing/2014/main" xmlns="" val="4215658680"/>
                    </a:ext>
                  </a:extLst>
                </a:gridCol>
                <a:gridCol w="1424951">
                  <a:extLst>
                    <a:ext uri="{9D8B030D-6E8A-4147-A177-3AD203B41FA5}">
                      <a16:colId xmlns:a16="http://schemas.microsoft.com/office/drawing/2014/main" xmlns="" val="3429909982"/>
                    </a:ext>
                  </a:extLst>
                </a:gridCol>
              </a:tblGrid>
              <a:tr h="7516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Resta àrea metropolitana de 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Àrea metropolitana de 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168757583"/>
                  </a:ext>
                </a:extLst>
              </a:tr>
              <a:tr h="5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Renda anual neta mitjana per llar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34.981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32.330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33.724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22303553"/>
                  </a:ext>
                </a:extLst>
              </a:tr>
              <a:tr h="5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Renda anual neta mitjana per persona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15.685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12.530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14.073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653537341"/>
                  </a:ext>
                </a:extLst>
              </a:tr>
              <a:tr h="5895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Renda anual neta mitjana per unitat de consum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22.897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19.032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20.923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86280330"/>
                  </a:ext>
                </a:extLst>
              </a:tr>
            </a:tbl>
          </a:graphicData>
        </a:graphic>
      </p:graphicFrame>
      <p:sp>
        <p:nvSpPr>
          <p:cNvPr id="13" name="CuadroTexto 5"/>
          <p:cNvSpPr txBox="1"/>
          <p:nvPr/>
        </p:nvSpPr>
        <p:spPr>
          <a:xfrm>
            <a:off x="963928" y="175979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>
                <a:latin typeface="+mj-lt"/>
              </a:rPr>
              <a:t>Renda anual neta </a:t>
            </a:r>
            <a:r>
              <a:rPr lang="es-ES_tradnl" b="1" dirty="0" err="1">
                <a:latin typeface="+mj-lt"/>
              </a:rPr>
              <a:t>mitjana</a:t>
            </a:r>
            <a:r>
              <a:rPr lang="es-ES_tradnl" b="1" dirty="0">
                <a:latin typeface="+mj-lt"/>
              </a:rPr>
              <a:t> per llar, persona i </a:t>
            </a:r>
            <a:r>
              <a:rPr lang="es-ES_tradnl" b="1" dirty="0" err="1">
                <a:latin typeface="+mj-lt"/>
              </a:rPr>
              <a:t>unitat</a:t>
            </a:r>
            <a:r>
              <a:rPr lang="es-ES_tradnl" b="1" dirty="0">
                <a:latin typeface="+mj-lt"/>
              </a:rPr>
              <a:t> de </a:t>
            </a:r>
            <a:r>
              <a:rPr lang="es-ES_tradnl" b="1" dirty="0" err="1">
                <a:latin typeface="+mj-lt"/>
              </a:rPr>
              <a:t>consum</a:t>
            </a:r>
            <a:r>
              <a:rPr lang="es-ES_tradnl" b="1" dirty="0">
                <a:latin typeface="+mj-lt"/>
              </a:rPr>
              <a:t> (euros). </a:t>
            </a:r>
            <a:r>
              <a:rPr lang="es-ES_tradnl" b="1" dirty="0" err="1">
                <a:latin typeface="+mj-lt"/>
              </a:rPr>
              <a:t>Àrea</a:t>
            </a:r>
            <a:r>
              <a:rPr lang="es-ES_tradnl" b="1" dirty="0">
                <a:latin typeface="+mj-lt"/>
              </a:rPr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969663" y="4779226"/>
            <a:ext cx="70510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000" dirty="0">
                <a:latin typeface="+mj-lt"/>
              </a:rPr>
              <a:t>Font: </a:t>
            </a:r>
            <a:r>
              <a:rPr lang="ca-ES" sz="1000" dirty="0" smtClean="0">
                <a:latin typeface="+mj-lt"/>
              </a:rPr>
              <a:t>INE i </a:t>
            </a:r>
            <a:r>
              <a:rPr lang="ca-ES" sz="1000" dirty="0" err="1" smtClean="0">
                <a:latin typeface="+mj-lt"/>
              </a:rPr>
              <a:t>Idescat</a:t>
            </a:r>
            <a:r>
              <a:rPr lang="ca-ES" sz="1000" dirty="0" smtClean="0">
                <a:latin typeface="+mj-lt"/>
              </a:rPr>
              <a:t>, Enquesta de condicions de vida, 2016.</a:t>
            </a:r>
            <a:endParaRPr lang="es-ES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35065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3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2.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Desigualtat d’ingressos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131991" y="889454"/>
            <a:ext cx="6993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>
                <a:latin typeface="+mj-lt"/>
              </a:rPr>
              <a:t>Coeficient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Gini</a:t>
            </a:r>
            <a:r>
              <a:rPr lang="es-ES_tradnl" b="1" dirty="0" smtClean="0">
                <a:latin typeface="+mj-lt"/>
              </a:rPr>
              <a:t>. </a:t>
            </a:r>
            <a:r>
              <a:rPr lang="es-ES_tradnl" b="1" dirty="0" err="1">
                <a:latin typeface="+mj-lt"/>
              </a:rPr>
              <a:t>Àrea</a:t>
            </a:r>
            <a:r>
              <a:rPr lang="es-ES_tradnl" b="1" dirty="0">
                <a:latin typeface="+mj-lt"/>
              </a:rPr>
              <a:t> metropolitana de Barcelona, </a:t>
            </a:r>
            <a:r>
              <a:rPr lang="es-ES_tradnl" b="1" dirty="0" smtClean="0">
                <a:latin typeface="+mj-lt"/>
              </a:rPr>
              <a:t>2006-2016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667945" y="5694154"/>
            <a:ext cx="8080519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000" dirty="0">
                <a:latin typeface="+mj-lt"/>
              </a:rPr>
              <a:t>Nota: els mètodes d’estimacions de renda en cadascun d’aquests anys ha estat diferent. Tot i que això no afecta a la distribució de la variable, cal fer una lectura curosa dels resultats</a:t>
            </a:r>
            <a:r>
              <a:rPr lang="ca-ES" sz="1000" dirty="0" smtClean="0">
                <a:latin typeface="+mj-lt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 i IERMB, Enquesta de condicions de vida i hàbits de la població, 2006-2011; INE 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946" y="1246557"/>
            <a:ext cx="7974711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1709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4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3.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Risc de pobresa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131991" y="889454"/>
            <a:ext cx="6993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>
                <a:latin typeface="+mj-lt"/>
              </a:rPr>
              <a:t>Taxa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risc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pobresa</a:t>
            </a:r>
            <a:r>
              <a:rPr lang="es-ES_tradnl" b="1" dirty="0" smtClean="0">
                <a:latin typeface="+mj-lt"/>
              </a:rPr>
              <a:t> (% total </a:t>
            </a:r>
            <a:r>
              <a:rPr lang="es-ES_tradnl" b="1" dirty="0" err="1" smtClean="0">
                <a:latin typeface="+mj-lt"/>
              </a:rPr>
              <a:t>població</a:t>
            </a:r>
            <a:r>
              <a:rPr lang="es-ES_tradnl" b="1" dirty="0" smtClean="0">
                <a:latin typeface="+mj-lt"/>
              </a:rPr>
              <a:t>). </a:t>
            </a:r>
            <a:r>
              <a:rPr lang="es-ES_tradnl" b="1" dirty="0" err="1">
                <a:latin typeface="+mj-lt"/>
              </a:rPr>
              <a:t>Àrea</a:t>
            </a:r>
            <a:r>
              <a:rPr lang="es-ES_tradnl" b="1" dirty="0">
                <a:latin typeface="+mj-lt"/>
              </a:rPr>
              <a:t> metropolitana de Barcelona, </a:t>
            </a:r>
            <a:r>
              <a:rPr lang="es-ES_tradnl" b="1" dirty="0" smtClean="0">
                <a:latin typeface="+mj-lt"/>
              </a:rPr>
              <a:t>2006-2016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755575" y="5806247"/>
            <a:ext cx="7584098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000" dirty="0">
                <a:latin typeface="+mj-lt"/>
              </a:rPr>
              <a:t>Nota: els mètodes d’estimacions de renda en cadascun d’aquests anys ha estat diferent. Tot i que això no afecta a la distribució de la variable, cal fer una lectura curosa dels resultats</a:t>
            </a:r>
            <a:r>
              <a:rPr lang="ca-ES" sz="1000" dirty="0" smtClean="0">
                <a:latin typeface="+mj-lt"/>
              </a:rPr>
              <a:t>.</a:t>
            </a:r>
          </a:p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 i IERMB, Enquesta de condicions de vida i hàbits de la població, 2006-2011; INE 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1196752"/>
            <a:ext cx="758409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14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5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3.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Risc de pobresa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807787" y="795900"/>
            <a:ext cx="7530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>
                <a:latin typeface="+mj-lt"/>
              </a:rPr>
              <a:t>Taxa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risc</a:t>
            </a:r>
            <a:r>
              <a:rPr lang="es-ES_tradnl" b="1" dirty="0" smtClean="0">
                <a:latin typeface="+mj-lt"/>
              </a:rPr>
              <a:t> de </a:t>
            </a:r>
            <a:r>
              <a:rPr lang="es-ES_tradnl" b="1" dirty="0" err="1" smtClean="0">
                <a:latin typeface="+mj-lt"/>
              </a:rPr>
              <a:t>pobresa</a:t>
            </a:r>
            <a:r>
              <a:rPr lang="es-ES_tradnl" b="1" dirty="0" smtClean="0">
                <a:latin typeface="+mj-lt"/>
              </a:rPr>
              <a:t> </a:t>
            </a:r>
            <a:r>
              <a:rPr lang="es-ES_tradnl" b="1" dirty="0" err="1" smtClean="0">
                <a:latin typeface="+mj-lt"/>
              </a:rPr>
              <a:t>segons</a:t>
            </a:r>
            <a:r>
              <a:rPr lang="es-ES_tradnl" b="1" dirty="0" smtClean="0">
                <a:latin typeface="+mj-lt"/>
              </a:rPr>
              <a:t> </a:t>
            </a:r>
            <a:r>
              <a:rPr lang="es-ES_tradnl" b="1" dirty="0" err="1" smtClean="0">
                <a:latin typeface="+mj-lt"/>
              </a:rPr>
              <a:t>característiques</a:t>
            </a:r>
            <a:r>
              <a:rPr lang="es-ES_tradnl" b="1" dirty="0" smtClean="0">
                <a:latin typeface="+mj-lt"/>
              </a:rPr>
              <a:t> </a:t>
            </a:r>
            <a:r>
              <a:rPr lang="es-ES_tradnl" b="1" dirty="0" err="1" smtClean="0">
                <a:latin typeface="+mj-lt"/>
              </a:rPr>
              <a:t>socials</a:t>
            </a:r>
            <a:r>
              <a:rPr lang="es-ES_tradnl" b="1" dirty="0" smtClean="0">
                <a:latin typeface="+mj-lt"/>
              </a:rPr>
              <a:t> (% total </a:t>
            </a:r>
            <a:r>
              <a:rPr lang="es-ES_tradnl" b="1" dirty="0" err="1" smtClean="0">
                <a:latin typeface="+mj-lt"/>
              </a:rPr>
              <a:t>població</a:t>
            </a:r>
            <a:r>
              <a:rPr lang="es-ES_tradnl" b="1" dirty="0" smtClean="0">
                <a:latin typeface="+mj-lt"/>
              </a:rPr>
              <a:t>). </a:t>
            </a:r>
            <a:r>
              <a:rPr lang="es-ES_tradnl" b="1" dirty="0" err="1">
                <a:latin typeface="+mj-lt"/>
              </a:rPr>
              <a:t>Àrea</a:t>
            </a:r>
            <a:r>
              <a:rPr lang="es-ES_tradnl" b="1" dirty="0">
                <a:latin typeface="+mj-lt"/>
              </a:rPr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807787" y="6396144"/>
            <a:ext cx="753065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20648"/>
              </p:ext>
            </p:extLst>
          </p:nvPr>
        </p:nvGraphicFramePr>
        <p:xfrm>
          <a:off x="808963" y="1235679"/>
          <a:ext cx="7530651" cy="5171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261">
                  <a:extLst>
                    <a:ext uri="{9D8B030D-6E8A-4147-A177-3AD203B41FA5}">
                      <a16:colId xmlns:a16="http://schemas.microsoft.com/office/drawing/2014/main" xmlns="" val="417617337"/>
                    </a:ext>
                  </a:extLst>
                </a:gridCol>
                <a:gridCol w="1506130">
                  <a:extLst>
                    <a:ext uri="{9D8B030D-6E8A-4147-A177-3AD203B41FA5}">
                      <a16:colId xmlns:a16="http://schemas.microsoft.com/office/drawing/2014/main" xmlns="" val="1307652025"/>
                    </a:ext>
                  </a:extLst>
                </a:gridCol>
                <a:gridCol w="1506130">
                  <a:extLst>
                    <a:ext uri="{9D8B030D-6E8A-4147-A177-3AD203B41FA5}">
                      <a16:colId xmlns:a16="http://schemas.microsoft.com/office/drawing/2014/main" xmlns="" val="2194259853"/>
                    </a:ext>
                  </a:extLst>
                </a:gridCol>
                <a:gridCol w="1506130">
                  <a:extLst>
                    <a:ext uri="{9D8B030D-6E8A-4147-A177-3AD203B41FA5}">
                      <a16:colId xmlns:a16="http://schemas.microsoft.com/office/drawing/2014/main" xmlns="" val="3591268413"/>
                    </a:ext>
                  </a:extLst>
                </a:gridCol>
              </a:tblGrid>
              <a:tr h="543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 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Barcelona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Resta àrea metropolitana de Barcelona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Àrea metropolitana de Barcelona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2754903195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Total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  <a:latin typeface="+mj-lt"/>
                        </a:rPr>
                        <a:t>15,4</a:t>
                      </a:r>
                      <a:endParaRPr lang="es-ES" sz="10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  <a:latin typeface="+mj-lt"/>
                        </a:rPr>
                        <a:t>21,3</a:t>
                      </a:r>
                      <a:endParaRPr lang="es-ES" sz="10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  <a:latin typeface="+mj-lt"/>
                        </a:rPr>
                        <a:t>18,4</a:t>
                      </a:r>
                      <a:endParaRPr lang="es-ES" sz="1000" b="1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507191545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Sexe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 dirty="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227099995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Homes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13,8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18,9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16,5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136030333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Dones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16,9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20,3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2072369352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  <a:latin typeface="+mj-lt"/>
                        </a:rPr>
                        <a:t>Grups d'edat</a:t>
                      </a:r>
                      <a:endParaRPr lang="es-ES" sz="10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2353919409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Menors de 16 anys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12,5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18,2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2954719589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De 16 a 34 anys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17,4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23,4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20,8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104090613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De 35 a 64 anys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14,8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19,0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17,0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311801481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De 65 anys i més anys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16,9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19,8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179959919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Lloc de naixement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619313769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Espanya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13,6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17,9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15,8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3658373198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Resta del mon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31,0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42,1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36,3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671658493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Nivell d'estudis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3937531893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Estudis obligatoris o inferiors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25,0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26,9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26,1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773670299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Estudis secundaris postobligatoris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17,8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20,3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19,1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023881461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Estudis superiors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8,9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9,6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9,1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574830615"/>
                  </a:ext>
                </a:extLst>
              </a:tr>
              <a:tr h="2007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Tipus de llar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S" sz="1000">
                        <a:effectLst/>
                        <a:latin typeface="+mj-lt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2860967355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Unipersonal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31,7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33,7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32,5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267253715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Llars sense infants dependents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13,0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15,3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14,2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819235498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Llars amb infants dependents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12,4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23,7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18,6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474456772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Relació amb l'activitat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 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 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 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b"/>
                </a:tc>
                <a:extLst>
                  <a:ext uri="{0D108BD9-81ED-4DB2-BD59-A6C34878D82A}">
                    <a16:rowId xmlns:a16="http://schemas.microsoft.com/office/drawing/2014/main" xmlns="" val="477675344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Ocupats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9,8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11,7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10,8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2956067856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Aturats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45,7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45,5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45,6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1660025820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>
                          <a:effectLst/>
                          <a:latin typeface="+mj-lt"/>
                        </a:rPr>
                        <a:t>Jubilats</a:t>
                      </a:r>
                      <a:endParaRPr lang="es-ES" sz="1000" b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13,0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16,9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14,6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3621488030"/>
                  </a:ext>
                </a:extLst>
              </a:tr>
              <a:tr h="1811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  <a:latin typeface="+mj-lt"/>
                        </a:rPr>
                        <a:t>Altres situació d'inactivitat</a:t>
                      </a:r>
                      <a:endParaRPr lang="es-ES" sz="1000" b="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22,4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  <a:latin typeface="+mj-lt"/>
                        </a:rPr>
                        <a:t>34,5</a:t>
                      </a:r>
                      <a:endParaRPr lang="es-ES" sz="100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  <a:latin typeface="+mj-lt"/>
                        </a:rPr>
                        <a:t>29,2</a:t>
                      </a:r>
                      <a:endParaRPr lang="es-ES" sz="1000" dirty="0"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28585" marR="28585" marT="0" marB="0" anchor="ctr"/>
                </a:tc>
                <a:extLst>
                  <a:ext uri="{0D108BD9-81ED-4DB2-BD59-A6C34878D82A}">
                    <a16:rowId xmlns:a16="http://schemas.microsoft.com/office/drawing/2014/main" xmlns="" val="3006818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9850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6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4.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Transferències socials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284162" y="1053546"/>
            <a:ext cx="8653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/>
              <a:t>Taxes</a:t>
            </a:r>
            <a:r>
              <a:rPr lang="es-ES_tradnl" b="1" dirty="0"/>
              <a:t> de </a:t>
            </a:r>
            <a:r>
              <a:rPr lang="es-ES_tradnl" b="1" dirty="0" err="1"/>
              <a:t>risc</a:t>
            </a:r>
            <a:r>
              <a:rPr lang="es-ES_tradnl" b="1" dirty="0"/>
              <a:t> a la </a:t>
            </a:r>
            <a:r>
              <a:rPr lang="es-ES_tradnl" b="1" dirty="0" err="1"/>
              <a:t>pobresa</a:t>
            </a:r>
            <a:r>
              <a:rPr lang="es-ES_tradnl" b="1" dirty="0"/>
              <a:t> </a:t>
            </a:r>
            <a:r>
              <a:rPr lang="es-ES_tradnl" b="1" dirty="0" err="1"/>
              <a:t>abans</a:t>
            </a:r>
            <a:r>
              <a:rPr lang="es-ES_tradnl" b="1" dirty="0"/>
              <a:t> i </a:t>
            </a:r>
            <a:r>
              <a:rPr lang="es-ES_tradnl" b="1" dirty="0" err="1"/>
              <a:t>després</a:t>
            </a:r>
            <a:r>
              <a:rPr lang="es-ES_tradnl" b="1" dirty="0"/>
              <a:t> de </a:t>
            </a:r>
            <a:r>
              <a:rPr lang="es-ES_tradnl" b="1" dirty="0" err="1"/>
              <a:t>transferències</a:t>
            </a:r>
            <a:r>
              <a:rPr lang="es-ES_tradnl" b="1" dirty="0"/>
              <a:t> </a:t>
            </a:r>
            <a:r>
              <a:rPr lang="es-ES_tradnl" b="1" dirty="0" err="1"/>
              <a:t>socials</a:t>
            </a:r>
            <a:r>
              <a:rPr lang="es-ES_tradnl" b="1" dirty="0"/>
              <a:t> </a:t>
            </a:r>
            <a:r>
              <a:rPr lang="es-ES_tradnl" b="1" dirty="0" err="1"/>
              <a:t>segons</a:t>
            </a:r>
            <a:r>
              <a:rPr lang="es-ES_tradnl" b="1" dirty="0"/>
              <a:t> </a:t>
            </a:r>
            <a:r>
              <a:rPr lang="es-ES_tradnl" b="1" dirty="0" err="1"/>
              <a:t>grups</a:t>
            </a:r>
            <a:r>
              <a:rPr lang="es-ES_tradnl" b="1" dirty="0"/>
              <a:t> </a:t>
            </a:r>
            <a:r>
              <a:rPr lang="es-ES_tradnl" b="1" dirty="0" err="1"/>
              <a:t>d'edat</a:t>
            </a:r>
            <a:r>
              <a:rPr lang="es-ES_tradnl" b="1" dirty="0"/>
              <a:t> (% total </a:t>
            </a:r>
            <a:r>
              <a:rPr lang="es-ES_tradnl" b="1" dirty="0" err="1"/>
              <a:t>població</a:t>
            </a:r>
            <a:r>
              <a:rPr lang="es-ES_tradnl" b="1" dirty="0" smtClean="0"/>
              <a:t>). </a:t>
            </a:r>
            <a:r>
              <a:rPr lang="es-ES_tradnl" b="1" dirty="0" err="1" smtClean="0"/>
              <a:t>Àrea</a:t>
            </a:r>
            <a:r>
              <a:rPr lang="es-ES_tradnl" b="1" dirty="0" smtClean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284162" y="5827432"/>
            <a:ext cx="865346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633503"/>
              </p:ext>
            </p:extLst>
          </p:nvPr>
        </p:nvGraphicFramePr>
        <p:xfrm>
          <a:off x="284166" y="1553425"/>
          <a:ext cx="8653458" cy="43047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0794">
                  <a:extLst>
                    <a:ext uri="{9D8B030D-6E8A-4147-A177-3AD203B41FA5}">
                      <a16:colId xmlns:a16="http://schemas.microsoft.com/office/drawing/2014/main" xmlns="" val="1742685110"/>
                    </a:ext>
                  </a:extLst>
                </a:gridCol>
                <a:gridCol w="1270794">
                  <a:extLst>
                    <a:ext uri="{9D8B030D-6E8A-4147-A177-3AD203B41FA5}">
                      <a16:colId xmlns:a16="http://schemas.microsoft.com/office/drawing/2014/main" xmlns="" val="1688280205"/>
                    </a:ext>
                  </a:extLst>
                </a:gridCol>
                <a:gridCol w="1121287">
                  <a:extLst>
                    <a:ext uri="{9D8B030D-6E8A-4147-A177-3AD203B41FA5}">
                      <a16:colId xmlns:a16="http://schemas.microsoft.com/office/drawing/2014/main" xmlns="" val="1214843790"/>
                    </a:ext>
                  </a:extLst>
                </a:gridCol>
                <a:gridCol w="1121287">
                  <a:extLst>
                    <a:ext uri="{9D8B030D-6E8A-4147-A177-3AD203B41FA5}">
                      <a16:colId xmlns:a16="http://schemas.microsoft.com/office/drawing/2014/main" xmlns="" val="2421679239"/>
                    </a:ext>
                  </a:extLst>
                </a:gridCol>
                <a:gridCol w="973483">
                  <a:extLst>
                    <a:ext uri="{9D8B030D-6E8A-4147-A177-3AD203B41FA5}">
                      <a16:colId xmlns:a16="http://schemas.microsoft.com/office/drawing/2014/main" xmlns="" val="190075762"/>
                    </a:ext>
                  </a:extLst>
                </a:gridCol>
                <a:gridCol w="950547">
                  <a:extLst>
                    <a:ext uri="{9D8B030D-6E8A-4147-A177-3AD203B41FA5}">
                      <a16:colId xmlns:a16="http://schemas.microsoft.com/office/drawing/2014/main" xmlns="" val="286171072"/>
                    </a:ext>
                  </a:extLst>
                </a:gridCol>
                <a:gridCol w="972633">
                  <a:extLst>
                    <a:ext uri="{9D8B030D-6E8A-4147-A177-3AD203B41FA5}">
                      <a16:colId xmlns:a16="http://schemas.microsoft.com/office/drawing/2014/main" xmlns="" val="813051204"/>
                    </a:ext>
                  </a:extLst>
                </a:gridCol>
                <a:gridCol w="972633">
                  <a:extLst>
                    <a:ext uri="{9D8B030D-6E8A-4147-A177-3AD203B41FA5}">
                      <a16:colId xmlns:a16="http://schemas.microsoft.com/office/drawing/2014/main" xmlns="" val="1231514898"/>
                    </a:ext>
                  </a:extLst>
                </a:gridCol>
              </a:tblGrid>
              <a:tr h="83131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Abans de transferències socials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Després de pensions de jubilació i de supervivència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Després de totes les transferències socials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Reducció del risc de pobresa amb pensions de jubilació i supervivència</a:t>
                      </a:r>
                      <a:endParaRPr lang="es-ES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(variació percentual)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Reducció del risc de pobresa amb la resta de prestacions socials</a:t>
                      </a:r>
                      <a:endParaRPr lang="es-ES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0" dirty="0">
                          <a:effectLst/>
                        </a:rPr>
                        <a:t>(variació percentual)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Reducció del risc de pobresa amb el total de transferències socials </a:t>
                      </a:r>
                      <a:r>
                        <a:rPr lang="ca-ES" sz="1000" b="0" dirty="0">
                          <a:effectLst/>
                        </a:rPr>
                        <a:t>(variació percentual)</a:t>
                      </a:r>
                      <a:endParaRPr lang="es-ES" sz="1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/>
                </a:tc>
                <a:extLst>
                  <a:ext uri="{0D108BD9-81ED-4DB2-BD59-A6C34878D82A}">
                    <a16:rowId xmlns:a16="http://schemas.microsoft.com/office/drawing/2014/main" xmlns="" val="4098296959"/>
                  </a:ext>
                </a:extLst>
              </a:tr>
              <a:tr h="184737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Menors de 16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20,4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17,1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12,5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-16,3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-26,9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-38,9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1146653357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16 a 34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30,5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25,7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17,4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-15,7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-32,2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-42,8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98887133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35 a 64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29,0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21,4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14,8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-26,1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-30,8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-48,9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3972268470"/>
                  </a:ext>
                </a:extLst>
              </a:tr>
              <a:tr h="1847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65 anys i més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84,2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18,2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16,9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-78,4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-7,0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-79,9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2131560278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Total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40,8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20,7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15,4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-49,2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-25,6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-62,2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2171152284"/>
                  </a:ext>
                </a:extLst>
              </a:tr>
              <a:tr h="184737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Resta àrea metropolitana de 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Menors de 16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29,8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25,3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23,5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-15,0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-7,0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-21,0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938143327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16 a 34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28,9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25,0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23,4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-13,4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-6,2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-18,8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3832424272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35 a 64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31,8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24,9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19,0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-21,7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-23,9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-40,4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3300767792"/>
                  </a:ext>
                </a:extLst>
              </a:tr>
              <a:tr h="1847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De 65 anys i més anys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90,9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26,6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23,7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-70,7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-10,7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-73,9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317060871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Total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40,2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>
                          <a:effectLst/>
                        </a:rPr>
                        <a:t>25,2</a:t>
                      </a:r>
                      <a:endParaRPr lang="es-E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>
                          <a:effectLst/>
                        </a:rPr>
                        <a:t>21,3</a:t>
                      </a:r>
                      <a:endParaRPr lang="es-ES" sz="1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-37,3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-15,3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-46,9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1799570906"/>
                  </a:ext>
                </a:extLst>
              </a:tr>
              <a:tr h="184737">
                <a:tc rowSpan="5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 smtClean="0">
                          <a:effectLst/>
                        </a:rPr>
                        <a:t>Àrea metropolitana de Barcelona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Menors de 16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25,2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21,3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18,2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-15,6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-14,7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-28,0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3896539518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16 a 34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29,6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25,3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20,8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-14,5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-17,8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-29,7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1218245869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35 a 64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30,5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23,3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17,0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-23,6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-27,0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-44,2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3410252917"/>
                  </a:ext>
                </a:extLst>
              </a:tr>
              <a:tr h="18473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65 anys i més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87,0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21,7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19,8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-75,1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-9,0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dirty="0">
                          <a:effectLst/>
                        </a:rPr>
                        <a:t>-77,3</a:t>
                      </a:r>
                      <a:endParaRPr lang="es-E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882674219"/>
                  </a:ext>
                </a:extLst>
              </a:tr>
              <a:tr h="11467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Total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40,5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23,0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18,4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-43,2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-19,9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-54,5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1479" marR="31479" marT="0" marB="0" anchor="ctr"/>
                </a:tc>
                <a:extLst>
                  <a:ext uri="{0D108BD9-81ED-4DB2-BD59-A6C34878D82A}">
                    <a16:rowId xmlns:a16="http://schemas.microsoft.com/office/drawing/2014/main" xmlns="" val="1101015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0584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7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5.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Privació material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298526" y="970787"/>
            <a:ext cx="6605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/>
              <a:t>Taxes</a:t>
            </a:r>
            <a:r>
              <a:rPr lang="es-ES_tradnl" b="1" dirty="0"/>
              <a:t> de </a:t>
            </a:r>
            <a:r>
              <a:rPr lang="es-ES_tradnl" b="1" dirty="0" err="1"/>
              <a:t>privació</a:t>
            </a:r>
            <a:r>
              <a:rPr lang="es-ES_tradnl" b="1" dirty="0"/>
              <a:t> material i de </a:t>
            </a:r>
            <a:r>
              <a:rPr lang="es-ES_tradnl" b="1" dirty="0" err="1"/>
              <a:t>privació</a:t>
            </a:r>
            <a:r>
              <a:rPr lang="es-ES_tradnl" b="1" dirty="0"/>
              <a:t> material severa i </a:t>
            </a:r>
            <a:r>
              <a:rPr lang="es-ES_tradnl" b="1" dirty="0" err="1"/>
              <a:t>intensitat</a:t>
            </a:r>
            <a:r>
              <a:rPr lang="es-ES_tradnl" b="1" dirty="0"/>
              <a:t> de la </a:t>
            </a:r>
            <a:r>
              <a:rPr lang="es-ES_tradnl" b="1" dirty="0" err="1"/>
              <a:t>privació</a:t>
            </a:r>
            <a:r>
              <a:rPr lang="es-ES_tradnl" b="1" dirty="0"/>
              <a:t> (% total </a:t>
            </a:r>
            <a:r>
              <a:rPr lang="es-ES_tradnl" b="1" dirty="0" err="1"/>
              <a:t>població</a:t>
            </a:r>
            <a:r>
              <a:rPr lang="es-ES_tradnl" b="1" dirty="0"/>
              <a:t>). </a:t>
            </a:r>
            <a:r>
              <a:rPr lang="es-ES_tradnl" b="1" dirty="0" err="1"/>
              <a:t>Àrea</a:t>
            </a:r>
            <a:r>
              <a:rPr lang="es-ES_tradnl" b="1" dirty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298526" y="6023497"/>
            <a:ext cx="66050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pic>
        <p:nvPicPr>
          <p:cNvPr id="10" name="Imagen 9"/>
          <p:cNvPicPr/>
          <p:nvPr/>
        </p:nvPicPr>
        <p:blipFill>
          <a:blip r:embed="rId5"/>
          <a:stretch>
            <a:fillRect/>
          </a:stretch>
        </p:blipFill>
        <p:spPr>
          <a:xfrm>
            <a:off x="1298526" y="1450224"/>
            <a:ext cx="6624736" cy="452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788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8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5.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Privació material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187624" y="1702216"/>
            <a:ext cx="6715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/>
              <a:t>Taxes</a:t>
            </a:r>
            <a:r>
              <a:rPr lang="es-ES_tradnl" b="1" dirty="0"/>
              <a:t> de </a:t>
            </a:r>
            <a:r>
              <a:rPr lang="es-ES_tradnl" b="1" dirty="0" err="1"/>
              <a:t>privació</a:t>
            </a:r>
            <a:r>
              <a:rPr lang="es-ES_tradnl" b="1" dirty="0"/>
              <a:t> material </a:t>
            </a:r>
            <a:r>
              <a:rPr lang="es-ES_tradnl" b="1" dirty="0" err="1" smtClean="0"/>
              <a:t>segons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grups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d’edat</a:t>
            </a:r>
            <a:r>
              <a:rPr lang="es-ES_tradnl" b="1" dirty="0" smtClean="0"/>
              <a:t> (% </a:t>
            </a:r>
            <a:r>
              <a:rPr lang="es-ES_tradnl" b="1" dirty="0"/>
              <a:t>total </a:t>
            </a:r>
            <a:r>
              <a:rPr lang="es-ES_tradnl" b="1" dirty="0" err="1"/>
              <a:t>població</a:t>
            </a:r>
            <a:r>
              <a:rPr lang="es-ES_tradnl" b="1" dirty="0"/>
              <a:t>). </a:t>
            </a:r>
            <a:r>
              <a:rPr lang="es-ES_tradnl" b="1" dirty="0" err="1"/>
              <a:t>Àrea</a:t>
            </a:r>
            <a:r>
              <a:rPr lang="es-ES_tradnl" b="1" dirty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187624" y="4842394"/>
            <a:ext cx="67159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smtClean="0">
                <a:latin typeface="+mj-lt"/>
              </a:rPr>
              <a:t>INE </a:t>
            </a:r>
            <a:r>
              <a:rPr lang="ca-ES" sz="1000" dirty="0">
                <a:latin typeface="+mj-lt"/>
              </a:rPr>
              <a:t>i </a:t>
            </a:r>
            <a:r>
              <a:rPr lang="ca-ES" sz="1000" dirty="0" err="1">
                <a:latin typeface="+mj-lt"/>
              </a:rPr>
              <a:t>Idescat</a:t>
            </a:r>
            <a:r>
              <a:rPr lang="ca-ES" sz="1000" dirty="0">
                <a:latin typeface="+mj-lt"/>
              </a:rPr>
              <a:t>, Enquesta de condicions de vida, </a:t>
            </a:r>
            <a:r>
              <a:rPr lang="ca-ES" sz="1000" dirty="0" smtClean="0">
                <a:latin typeface="+mj-lt"/>
              </a:rPr>
              <a:t>2016.</a:t>
            </a:r>
            <a:endParaRPr lang="es-ES" sz="1000" dirty="0">
              <a:latin typeface="+mj-lt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19048"/>
              </p:ext>
            </p:extLst>
          </p:nvPr>
        </p:nvGraphicFramePr>
        <p:xfrm>
          <a:off x="1187624" y="2210261"/>
          <a:ext cx="6715998" cy="2585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1872">
                  <a:extLst>
                    <a:ext uri="{9D8B030D-6E8A-4147-A177-3AD203B41FA5}">
                      <a16:colId xmlns:a16="http://schemas.microsoft.com/office/drawing/2014/main" xmlns="" val="3479995313"/>
                    </a:ext>
                  </a:extLst>
                </a:gridCol>
                <a:gridCol w="1776623">
                  <a:extLst>
                    <a:ext uri="{9D8B030D-6E8A-4147-A177-3AD203B41FA5}">
                      <a16:colId xmlns:a16="http://schemas.microsoft.com/office/drawing/2014/main" xmlns="" val="4094705717"/>
                    </a:ext>
                  </a:extLst>
                </a:gridCol>
                <a:gridCol w="1776623">
                  <a:extLst>
                    <a:ext uri="{9D8B030D-6E8A-4147-A177-3AD203B41FA5}">
                      <a16:colId xmlns:a16="http://schemas.microsoft.com/office/drawing/2014/main" xmlns="" val="2310179911"/>
                    </a:ext>
                  </a:extLst>
                </a:gridCol>
                <a:gridCol w="1710880">
                  <a:extLst>
                    <a:ext uri="{9D8B030D-6E8A-4147-A177-3AD203B41FA5}">
                      <a16:colId xmlns:a16="http://schemas.microsoft.com/office/drawing/2014/main" xmlns="" val="2241287180"/>
                    </a:ext>
                  </a:extLst>
                </a:gridCol>
              </a:tblGrid>
              <a:tr h="663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Resta àrea metropolitana de 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Àrea metropolitana de Barcelona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222609021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Menors de 16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13,0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15,7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14,4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814195598"/>
                  </a:ext>
                </a:extLst>
              </a:tr>
              <a:tr h="349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16 a 34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23,0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20,1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21,4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211694153"/>
                  </a:ext>
                </a:extLst>
              </a:tr>
              <a:tr h="349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35 a 64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12,6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16,2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14,5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163449298"/>
                  </a:ext>
                </a:extLst>
              </a:tr>
              <a:tr h="4368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De 65 anys i més anys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9,4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7,7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8,7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992487257"/>
                  </a:ext>
                </a:extLst>
              </a:tr>
              <a:tr h="3496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>
                          <a:effectLst/>
                        </a:rPr>
                        <a:t>Total</a:t>
                      </a:r>
                      <a:endParaRPr lang="es-ES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13,7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15,6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a-ES" sz="1000" b="1" dirty="0">
                          <a:effectLst/>
                        </a:rPr>
                        <a:t>14,6</a:t>
                      </a:r>
                      <a:endParaRPr lang="es-ES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886069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0751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8331507" y="6453336"/>
            <a:ext cx="311150" cy="26610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fld id="{BA78ECA3-D6D1-4766-A452-351E0CB26325}" type="slidenum">
              <a:rPr lang="en-US" sz="900">
                <a:latin typeface="+mj-lt"/>
                <a:cs typeface="Tahoma" pitchFamily="34" charset="0"/>
              </a:rPr>
              <a:pPr/>
              <a:t>9</a:t>
            </a:fld>
            <a:endParaRPr lang="en-US" sz="900" dirty="0">
              <a:latin typeface="+mj-lt"/>
              <a:cs typeface="Tahoma" pitchFamily="34" charset="0"/>
            </a:endParaRPr>
          </a:p>
        </p:txBody>
      </p:sp>
      <p:pic>
        <p:nvPicPr>
          <p:cNvPr id="26627" name="Picture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4975" y="79375"/>
            <a:ext cx="96202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84163" y="676006"/>
            <a:ext cx="8653462" cy="1588"/>
          </a:xfrm>
          <a:prstGeom prst="line">
            <a:avLst/>
          </a:prstGeom>
          <a:noFill/>
          <a:ln w="9525">
            <a:solidFill>
              <a:srgbClr val="98142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s-ES">
              <a:latin typeface="+mj-lt"/>
            </a:endParaRPr>
          </a:p>
        </p:txBody>
      </p:sp>
      <p:sp>
        <p:nvSpPr>
          <p:cNvPr id="19" name="Rectangle 4"/>
          <p:cNvSpPr>
            <a:spLocks/>
          </p:cNvSpPr>
          <p:nvPr/>
        </p:nvSpPr>
        <p:spPr bwMode="auto">
          <a:xfrm>
            <a:off x="285719" y="164306"/>
            <a:ext cx="6753807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8100" tIns="38100" rIns="38100" bIns="38100"/>
          <a:lstStyle/>
          <a:p>
            <a:pPr marL="152400" indent="-152400">
              <a:tabLst>
                <a:tab pos="177800" algn="l"/>
                <a:tab pos="266700" algn="l"/>
                <a:tab pos="1778000" algn="l"/>
                <a:tab pos="1828800" algn="l"/>
              </a:tabLst>
            </a:pPr>
            <a:r>
              <a:rPr lang="ca-ES" sz="1800" b="1" dirty="0" smtClean="0">
                <a:solidFill>
                  <a:srgbClr val="C00000"/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5.</a:t>
            </a:r>
            <a:r>
              <a:rPr lang="ca-ES" sz="1800" b="1" dirty="0" smtClean="0">
                <a:solidFill>
                  <a:schemeClr val="bg1">
                    <a:lumMod val="50000"/>
                  </a:schemeClr>
                </a:solidFill>
                <a:latin typeface="+mj-lt"/>
                <a:ea typeface="ＭＳ Ｐゴシック" charset="-128"/>
                <a:cs typeface="Tahoma" pitchFamily="34" charset="0"/>
                <a:sym typeface="Verdana Bold" charset="0"/>
              </a:rPr>
              <a:t> Privació material</a:t>
            </a:r>
            <a:endParaRPr lang="ca-ES" sz="1800" b="1" dirty="0">
              <a:solidFill>
                <a:schemeClr val="bg1">
                  <a:lumMod val="50000"/>
                </a:schemeClr>
              </a:solidFill>
              <a:latin typeface="+mj-lt"/>
              <a:ea typeface="ＭＳ Ｐゴシック" charset="-128"/>
              <a:cs typeface="Tahoma" pitchFamily="34" charset="0"/>
              <a:sym typeface="Verdana Bold" charset="0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526" y="127158"/>
            <a:ext cx="864096" cy="504056"/>
          </a:xfrm>
          <a:prstGeom prst="rect">
            <a:avLst/>
          </a:prstGeom>
        </p:spPr>
      </p:pic>
      <p:sp>
        <p:nvSpPr>
          <p:cNvPr id="13" name="CuadroTexto 5"/>
          <p:cNvSpPr txBox="1"/>
          <p:nvPr/>
        </p:nvSpPr>
        <p:spPr>
          <a:xfrm>
            <a:off x="1016584" y="920255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err="1" smtClean="0"/>
              <a:t>Situació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socioeconòmica</a:t>
            </a:r>
            <a:r>
              <a:rPr lang="es-ES_tradnl" b="1" dirty="0" smtClean="0"/>
              <a:t> de les </a:t>
            </a:r>
            <a:r>
              <a:rPr lang="es-ES_tradnl" b="1" dirty="0" err="1" smtClean="0"/>
              <a:t>llars</a:t>
            </a:r>
            <a:r>
              <a:rPr lang="es-ES_tradnl" b="1" dirty="0" smtClean="0"/>
              <a:t> (% </a:t>
            </a:r>
            <a:r>
              <a:rPr lang="es-ES_tradnl" b="1" dirty="0"/>
              <a:t>total </a:t>
            </a:r>
            <a:r>
              <a:rPr lang="es-ES_tradnl" b="1" dirty="0" err="1"/>
              <a:t>població</a:t>
            </a:r>
            <a:r>
              <a:rPr lang="es-ES_tradnl" b="1" dirty="0"/>
              <a:t>). </a:t>
            </a:r>
            <a:r>
              <a:rPr lang="es-ES_tradnl" b="1" dirty="0" err="1"/>
              <a:t>Àrea</a:t>
            </a:r>
            <a:r>
              <a:rPr lang="es-ES_tradnl" b="1" dirty="0"/>
              <a:t> metropolitana de Barcelona, 2016</a:t>
            </a:r>
            <a:endParaRPr lang="ca-ES" sz="1200" b="1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" name="1 Rectángulo"/>
          <p:cNvSpPr/>
          <p:nvPr/>
        </p:nvSpPr>
        <p:spPr>
          <a:xfrm>
            <a:off x="1435909" y="6061015"/>
            <a:ext cx="6619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ca-ES" sz="1000" dirty="0" smtClean="0">
                <a:latin typeface="+mj-lt"/>
              </a:rPr>
              <a:t>Font</a:t>
            </a:r>
            <a:r>
              <a:rPr lang="ca-ES" sz="1000" dirty="0">
                <a:latin typeface="+mj-lt"/>
              </a:rPr>
              <a:t>: </a:t>
            </a:r>
            <a:r>
              <a:rPr lang="ca-ES" sz="1000" dirty="0" err="1"/>
              <a:t>Idescat</a:t>
            </a:r>
            <a:r>
              <a:rPr lang="ca-ES" sz="1000" dirty="0"/>
              <a:t> i IERMB, Enquesta de condicions de vida i hàbits de la població, </a:t>
            </a:r>
            <a:r>
              <a:rPr lang="ca-ES" sz="1000" dirty="0" smtClean="0"/>
              <a:t>2011</a:t>
            </a:r>
            <a:r>
              <a:rPr lang="ca-ES" sz="1000" dirty="0"/>
              <a:t>; INE i </a:t>
            </a:r>
            <a:r>
              <a:rPr lang="ca-ES" sz="1000" dirty="0" err="1"/>
              <a:t>Idescat</a:t>
            </a:r>
            <a:r>
              <a:rPr lang="ca-ES" sz="1000" dirty="0"/>
              <a:t>, Enquesta de condicions de vida, 2016.</a:t>
            </a:r>
            <a:endParaRPr lang="es-ES" sz="1000" dirty="0"/>
          </a:p>
        </p:txBody>
      </p:sp>
      <p:pic>
        <p:nvPicPr>
          <p:cNvPr id="10" name="Imagen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909" y="1243634"/>
            <a:ext cx="6349970" cy="48173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4157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Diapositiva de título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81426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C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Diapositiva de título - No Graphics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81426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81426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Diapositiva de título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7950</TotalTime>
  <Pages>0</Pages>
  <Words>1418</Words>
  <Characters>0</Characters>
  <Application>Microsoft Macintosh PowerPoint</Application>
  <PresentationFormat>Presentación en pantalla (4:3)</PresentationFormat>
  <Lines>0</Lines>
  <Paragraphs>364</Paragraphs>
  <Slides>15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6" baseType="lpstr">
      <vt:lpstr>Arial</vt:lpstr>
      <vt:lpstr>Calibri</vt:lpstr>
      <vt:lpstr>Gill Sans</vt:lpstr>
      <vt:lpstr>ＭＳ Ｐゴシック</vt:lpstr>
      <vt:lpstr>Tahoma</vt:lpstr>
      <vt:lpstr>Times New Roman</vt:lpstr>
      <vt:lpstr>Verdana</vt:lpstr>
      <vt:lpstr>Verdana Bold</vt:lpstr>
      <vt:lpstr>Wingdings</vt:lpstr>
      <vt:lpstr>ヒラギノ角ゴ ProN W3</vt:lpstr>
      <vt:lpstr>Default - Diapositiva de título - No Graphics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Octavi</dc:creator>
  <cp:lastModifiedBy>Usuario de Microsoft Office</cp:lastModifiedBy>
  <cp:revision>329</cp:revision>
  <cp:lastPrinted>2017-11-03T12:30:49Z</cp:lastPrinted>
  <dcterms:modified xsi:type="dcterms:W3CDTF">2017-11-21T13:58:29Z</dcterms:modified>
</cp:coreProperties>
</file>